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2"/>
  </p:notesMasterIdLst>
  <p:sldIdLst>
    <p:sldId id="278" r:id="rId2"/>
    <p:sldId id="815" r:id="rId3"/>
    <p:sldId id="373" r:id="rId4"/>
    <p:sldId id="814" r:id="rId5"/>
    <p:sldId id="816" r:id="rId6"/>
    <p:sldId id="821" r:id="rId7"/>
    <p:sldId id="754" r:id="rId8"/>
    <p:sldId id="818" r:id="rId9"/>
    <p:sldId id="819" r:id="rId10"/>
    <p:sldId id="817" r:id="rId11"/>
    <p:sldId id="822" r:id="rId12"/>
    <p:sldId id="820" r:id="rId13"/>
    <p:sldId id="795" r:id="rId14"/>
    <p:sldId id="796" r:id="rId15"/>
    <p:sldId id="797" r:id="rId16"/>
    <p:sldId id="786" r:id="rId17"/>
    <p:sldId id="781" r:id="rId18"/>
    <p:sldId id="787" r:id="rId19"/>
    <p:sldId id="788" r:id="rId20"/>
    <p:sldId id="789" r:id="rId21"/>
    <p:sldId id="790" r:id="rId22"/>
    <p:sldId id="846" r:id="rId23"/>
    <p:sldId id="847" r:id="rId24"/>
    <p:sldId id="848" r:id="rId25"/>
    <p:sldId id="791" r:id="rId26"/>
    <p:sldId id="792" r:id="rId27"/>
    <p:sldId id="793" r:id="rId28"/>
    <p:sldId id="376" r:id="rId29"/>
    <p:sldId id="377" r:id="rId30"/>
    <p:sldId id="378" r:id="rId31"/>
    <p:sldId id="379" r:id="rId32"/>
    <p:sldId id="380" r:id="rId33"/>
    <p:sldId id="827" r:id="rId34"/>
    <p:sldId id="771" r:id="rId35"/>
    <p:sldId id="381" r:id="rId36"/>
    <p:sldId id="382" r:id="rId37"/>
    <p:sldId id="383" r:id="rId38"/>
    <p:sldId id="384" r:id="rId39"/>
    <p:sldId id="385" r:id="rId40"/>
    <p:sldId id="386" r:id="rId41"/>
    <p:sldId id="828" r:id="rId42"/>
    <p:sldId id="823" r:id="rId43"/>
    <p:sldId id="829" r:id="rId44"/>
    <p:sldId id="830" r:id="rId45"/>
    <p:sldId id="388" r:id="rId46"/>
    <p:sldId id="825" r:id="rId47"/>
    <p:sldId id="390" r:id="rId48"/>
    <p:sldId id="391" r:id="rId49"/>
    <p:sldId id="392" r:id="rId50"/>
    <p:sldId id="393" r:id="rId51"/>
    <p:sldId id="826" r:id="rId52"/>
    <p:sldId id="832" r:id="rId53"/>
    <p:sldId id="845" r:id="rId54"/>
    <p:sldId id="833" r:id="rId55"/>
    <p:sldId id="405" r:id="rId56"/>
    <p:sldId id="406" r:id="rId57"/>
    <p:sldId id="394" r:id="rId58"/>
    <p:sldId id="395" r:id="rId59"/>
    <p:sldId id="396" r:id="rId60"/>
    <p:sldId id="835" r:id="rId61"/>
    <p:sldId id="836" r:id="rId62"/>
    <p:sldId id="837" r:id="rId63"/>
    <p:sldId id="838" r:id="rId64"/>
    <p:sldId id="839" r:id="rId65"/>
    <p:sldId id="840" r:id="rId66"/>
    <p:sldId id="841" r:id="rId67"/>
    <p:sldId id="842" r:id="rId68"/>
    <p:sldId id="843" r:id="rId69"/>
    <p:sldId id="844" r:id="rId70"/>
    <p:sldId id="398" r:id="rId71"/>
  </p:sldIdLst>
  <p:sldSz cx="12192000" cy="6858000"/>
  <p:notesSz cx="6858000" cy="91440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pos="506" userDrawn="1">
          <p15:clr>
            <a:srgbClr val="A4A3A4"/>
          </p15:clr>
        </p15:guide>
        <p15:guide id="3" orient="horz" pos="96" userDrawn="1">
          <p15:clr>
            <a:srgbClr val="A4A3A4"/>
          </p15:clr>
        </p15:guide>
        <p15:guide id="4" pos="3840" userDrawn="1">
          <p15:clr>
            <a:srgbClr val="A4A3A4"/>
          </p15:clr>
        </p15:guide>
        <p15:guide id="5" orient="horz" pos="3634" userDrawn="1">
          <p15:clr>
            <a:srgbClr val="A4A3A4"/>
          </p15:clr>
        </p15:guide>
        <p15:guide id="7" pos="7242" userDrawn="1">
          <p15:clr>
            <a:srgbClr val="A4A3A4"/>
          </p15:clr>
        </p15:guide>
        <p15:guide id="8" orient="horz" pos="686" userDrawn="1">
          <p15:clr>
            <a:srgbClr val="A4A3A4"/>
          </p15:clr>
        </p15:guide>
        <p15:guide id="9" orient="horz" pos="618" userDrawn="1">
          <p15:clr>
            <a:srgbClr val="A4A3A4"/>
          </p15:clr>
        </p15:guide>
        <p15:guide id="10" pos="2593" userDrawn="1">
          <p15:clr>
            <a:srgbClr val="A4A3A4"/>
          </p15:clr>
        </p15:guide>
        <p15:guide id="11" pos="5042" userDrawn="1">
          <p15:clr>
            <a:srgbClr val="A4A3A4"/>
          </p15:clr>
        </p15:guide>
        <p15:guide id="12" pos="597" userDrawn="1">
          <p15:clr>
            <a:srgbClr val="A4A3A4"/>
          </p15:clr>
        </p15:guide>
        <p15:guide id="13" orient="horz" pos="1162" userDrawn="1">
          <p15:clr>
            <a:srgbClr val="A4A3A4"/>
          </p15:clr>
        </p15:guide>
        <p15:guide id="14" pos="982" userDrawn="1">
          <p15:clr>
            <a:srgbClr val="A4A3A4"/>
          </p15:clr>
        </p15:guide>
        <p15:guide id="15" pos="234" userDrawn="1">
          <p15:clr>
            <a:srgbClr val="A4A3A4"/>
          </p15:clr>
        </p15:guide>
        <p15:guide id="16" pos="7446" userDrawn="1">
          <p15:clr>
            <a:srgbClr val="A4A3A4"/>
          </p15:clr>
        </p15:guide>
        <p15:guide id="17" orient="horz" pos="913" userDrawn="1">
          <p15:clr>
            <a:srgbClr val="A4A3A4"/>
          </p15:clr>
        </p15:guide>
        <p15:guide id="18" orient="horz" pos="261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8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2812-F09C-3B01-F5BD-CC2DC1A14343}" name="975" initials="" userId="S::37d9f@haenmail.onmicrosoft.com::d146c936-e6ce-4cf1-8ba5-4d0363aafc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7"/>
    <a:srgbClr val="346667"/>
    <a:srgbClr val="7F6000"/>
    <a:srgbClr val="FE7F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6247" autoAdjust="0"/>
  </p:normalViewPr>
  <p:slideViewPr>
    <p:cSldViewPr snapToGrid="0">
      <p:cViewPr varScale="1">
        <p:scale>
          <a:sx n="107" d="100"/>
          <a:sy n="107" d="100"/>
        </p:scale>
        <p:origin x="468" y="102"/>
      </p:cViewPr>
      <p:guideLst>
        <p:guide orient="horz" pos="300"/>
        <p:guide pos="506"/>
        <p:guide orient="horz" pos="96"/>
        <p:guide pos="3840"/>
        <p:guide orient="horz" pos="3634"/>
        <p:guide pos="7242"/>
        <p:guide orient="horz" pos="686"/>
        <p:guide orient="horz" pos="618"/>
        <p:guide pos="2593"/>
        <p:guide pos="5042"/>
        <p:guide pos="597"/>
        <p:guide orient="horz" pos="1162"/>
        <p:guide pos="982"/>
        <p:guide pos="234"/>
        <p:guide pos="7446"/>
        <p:guide orient="horz" pos="913"/>
        <p:guide orient="horz" pos="2614"/>
      </p:guideLst>
    </p:cSldViewPr>
  </p:slideViewPr>
  <p:outlineViewPr>
    <p:cViewPr>
      <p:scale>
        <a:sx n="33" d="100"/>
        <a:sy n="33" d="100"/>
      </p:scale>
      <p:origin x="0" y="-4734"/>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894" y="108"/>
      </p:cViewPr>
      <p:guideLst>
        <p:guide orient="horz" pos="2880"/>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03/07/2024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25942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10</a:t>
            </a:fld>
            <a:endParaRPr lang="en-PH" altLang="en-US"/>
          </a:p>
        </p:txBody>
      </p:sp>
    </p:spTree>
    <p:extLst>
      <p:ext uri="{BB962C8B-B14F-4D97-AF65-F5344CB8AC3E}">
        <p14:creationId xmlns:p14="http://schemas.microsoft.com/office/powerpoint/2010/main" val="3216913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768617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12</a:t>
            </a:fld>
            <a:endParaRPr lang="en-PH" altLang="en-US"/>
          </a:p>
        </p:txBody>
      </p:sp>
    </p:spTree>
    <p:extLst>
      <p:ext uri="{BB962C8B-B14F-4D97-AF65-F5344CB8AC3E}">
        <p14:creationId xmlns:p14="http://schemas.microsoft.com/office/powerpoint/2010/main" val="1316206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103239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D482C6-7221-442F-AC9E-4AD7982D5D27}" type="slidenum">
              <a:rPr lang="en-GB" smtClean="0"/>
              <a:t>14</a:t>
            </a:fld>
            <a:endParaRPr lang="en-GB"/>
          </a:p>
        </p:txBody>
      </p:sp>
    </p:spTree>
    <p:extLst>
      <p:ext uri="{BB962C8B-B14F-4D97-AF65-F5344CB8AC3E}">
        <p14:creationId xmlns:p14="http://schemas.microsoft.com/office/powerpoint/2010/main" val="1889265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D482C6-7221-442F-AC9E-4AD7982D5D27}" type="slidenum">
              <a:rPr lang="en-GB" smtClean="0"/>
              <a:t>15</a:t>
            </a:fld>
            <a:endParaRPr lang="en-GB"/>
          </a:p>
        </p:txBody>
      </p:sp>
    </p:spTree>
    <p:extLst>
      <p:ext uri="{BB962C8B-B14F-4D97-AF65-F5344CB8AC3E}">
        <p14:creationId xmlns:p14="http://schemas.microsoft.com/office/powerpoint/2010/main" val="334722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161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PH" altLang="en-US" sz="1200" b="1"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17</a:t>
            </a:fld>
            <a:endParaRPr lang="en-PH" altLang="en-US"/>
          </a:p>
        </p:txBody>
      </p:sp>
    </p:spTree>
    <p:extLst>
      <p:ext uri="{BB962C8B-B14F-4D97-AF65-F5344CB8AC3E}">
        <p14:creationId xmlns:p14="http://schemas.microsoft.com/office/powerpoint/2010/main" val="3013339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18</a:t>
            </a:fld>
            <a:endParaRPr lang="en-PH" altLang="en-US"/>
          </a:p>
        </p:txBody>
      </p:sp>
    </p:spTree>
    <p:extLst>
      <p:ext uri="{BB962C8B-B14F-4D97-AF65-F5344CB8AC3E}">
        <p14:creationId xmlns:p14="http://schemas.microsoft.com/office/powerpoint/2010/main" val="594317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19</a:t>
            </a:fld>
            <a:endParaRPr lang="en-PH" altLang="en-US"/>
          </a:p>
        </p:txBody>
      </p:sp>
    </p:spTree>
    <p:extLst>
      <p:ext uri="{BB962C8B-B14F-4D97-AF65-F5344CB8AC3E}">
        <p14:creationId xmlns:p14="http://schemas.microsoft.com/office/powerpoint/2010/main" val="270914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195482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20</a:t>
            </a:fld>
            <a:endParaRPr lang="en-PH" altLang="en-US"/>
          </a:p>
        </p:txBody>
      </p:sp>
    </p:spTree>
    <p:extLst>
      <p:ext uri="{BB962C8B-B14F-4D97-AF65-F5344CB8AC3E}">
        <p14:creationId xmlns:p14="http://schemas.microsoft.com/office/powerpoint/2010/main" val="1529259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21</a:t>
            </a:fld>
            <a:endParaRPr lang="en-PH" altLang="en-US"/>
          </a:p>
        </p:txBody>
      </p:sp>
    </p:spTree>
    <p:extLst>
      <p:ext uri="{BB962C8B-B14F-4D97-AF65-F5344CB8AC3E}">
        <p14:creationId xmlns:p14="http://schemas.microsoft.com/office/powerpoint/2010/main" val="117070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29D482C6-7221-442F-AC9E-4AD7982D5D27}" type="slidenum">
              <a:rPr lang="en-GB" smtClean="0"/>
              <a:t>22</a:t>
            </a:fld>
            <a:endParaRPr lang="en-GB"/>
          </a:p>
        </p:txBody>
      </p:sp>
    </p:spTree>
    <p:extLst>
      <p:ext uri="{BB962C8B-B14F-4D97-AF65-F5344CB8AC3E}">
        <p14:creationId xmlns:p14="http://schemas.microsoft.com/office/powerpoint/2010/main" val="3558555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9D482C6-7221-442F-AC9E-4AD7982D5D27}" type="slidenum">
              <a:rPr lang="en-GB" smtClean="0"/>
              <a:t>23</a:t>
            </a:fld>
            <a:endParaRPr lang="en-GB"/>
          </a:p>
        </p:txBody>
      </p:sp>
    </p:spTree>
    <p:extLst>
      <p:ext uri="{BB962C8B-B14F-4D97-AF65-F5344CB8AC3E}">
        <p14:creationId xmlns:p14="http://schemas.microsoft.com/office/powerpoint/2010/main" val="2273729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D482C6-7221-442F-AC9E-4AD7982D5D27}" type="slidenum">
              <a:rPr lang="en-GB" smtClean="0"/>
              <a:t>24</a:t>
            </a:fld>
            <a:endParaRPr lang="en-GB"/>
          </a:p>
        </p:txBody>
      </p:sp>
    </p:spTree>
    <p:extLst>
      <p:ext uri="{BB962C8B-B14F-4D97-AF65-F5344CB8AC3E}">
        <p14:creationId xmlns:p14="http://schemas.microsoft.com/office/powerpoint/2010/main" val="1840830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D482C6-7221-442F-AC9E-4AD7982D5D27}" type="slidenum">
              <a:rPr lang="en-GB" smtClean="0"/>
              <a:t>25</a:t>
            </a:fld>
            <a:endParaRPr lang="en-GB"/>
          </a:p>
        </p:txBody>
      </p:sp>
    </p:spTree>
    <p:extLst>
      <p:ext uri="{BB962C8B-B14F-4D97-AF65-F5344CB8AC3E}">
        <p14:creationId xmlns:p14="http://schemas.microsoft.com/office/powerpoint/2010/main" val="1723572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D482C6-7221-442F-AC9E-4AD7982D5D27}" type="slidenum">
              <a:rPr lang="en-GB" smtClean="0"/>
              <a:t>26</a:t>
            </a:fld>
            <a:endParaRPr lang="en-GB"/>
          </a:p>
        </p:txBody>
      </p:sp>
    </p:spTree>
    <p:extLst>
      <p:ext uri="{BB962C8B-B14F-4D97-AF65-F5344CB8AC3E}">
        <p14:creationId xmlns:p14="http://schemas.microsoft.com/office/powerpoint/2010/main" val="2735808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D482C6-7221-442F-AC9E-4AD7982D5D27}" type="slidenum">
              <a:rPr lang="en-GB" smtClean="0"/>
              <a:t>27</a:t>
            </a:fld>
            <a:endParaRPr lang="en-GB"/>
          </a:p>
        </p:txBody>
      </p:sp>
    </p:spTree>
    <p:extLst>
      <p:ext uri="{BB962C8B-B14F-4D97-AF65-F5344CB8AC3E}">
        <p14:creationId xmlns:p14="http://schemas.microsoft.com/office/powerpoint/2010/main" val="3700201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28</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29</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30</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PH" sz="1200" u="none"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u="none"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31</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32</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33</a:t>
            </a:fld>
            <a:endParaRPr lang="en-PH" altLang="en-US"/>
          </a:p>
        </p:txBody>
      </p:sp>
    </p:spTree>
    <p:extLst>
      <p:ext uri="{BB962C8B-B14F-4D97-AF65-F5344CB8AC3E}">
        <p14:creationId xmlns:p14="http://schemas.microsoft.com/office/powerpoint/2010/main" val="275756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34</a:t>
            </a:fld>
            <a:endParaRPr lang="en-PH" altLang="en-US"/>
          </a:p>
        </p:txBody>
      </p:sp>
    </p:spTree>
    <p:extLst>
      <p:ext uri="{BB962C8B-B14F-4D97-AF65-F5344CB8AC3E}">
        <p14:creationId xmlns:p14="http://schemas.microsoft.com/office/powerpoint/2010/main" val="2316904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1" dirty="0">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35</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36</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sz="120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37</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a:p>
            <a:pPr marL="0" lvl="0" indent="0" eaLnBrk="1" fontAlgn="auto" hangingPunct="1">
              <a:lnSpc>
                <a:spcPct val="90000"/>
              </a:lnSpc>
              <a:spcAft>
                <a:spcPts val="1200"/>
              </a:spcAft>
              <a:buFont typeface="+mj-lt"/>
              <a:buNone/>
              <a:defRPr/>
            </a:pPr>
            <a:endParaRPr lang="en-PH" sz="120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38</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1" dirty="0">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39</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3376560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40</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41</a:t>
            </a:fld>
            <a:endParaRPr lang="en-PH" altLang="en-US"/>
          </a:p>
        </p:txBody>
      </p:sp>
    </p:spTree>
    <p:extLst>
      <p:ext uri="{BB962C8B-B14F-4D97-AF65-F5344CB8AC3E}">
        <p14:creationId xmlns:p14="http://schemas.microsoft.com/office/powerpoint/2010/main" val="42200404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42</a:t>
            </a:fld>
            <a:endParaRPr lang="en-PH" altLang="en-US"/>
          </a:p>
        </p:txBody>
      </p:sp>
    </p:spTree>
    <p:extLst>
      <p:ext uri="{BB962C8B-B14F-4D97-AF65-F5344CB8AC3E}">
        <p14:creationId xmlns:p14="http://schemas.microsoft.com/office/powerpoint/2010/main" val="1413855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43</a:t>
            </a:fld>
            <a:endParaRPr lang="en-PH" altLang="en-US"/>
          </a:p>
        </p:txBody>
      </p:sp>
    </p:spTree>
    <p:extLst>
      <p:ext uri="{BB962C8B-B14F-4D97-AF65-F5344CB8AC3E}">
        <p14:creationId xmlns:p14="http://schemas.microsoft.com/office/powerpoint/2010/main" val="100611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44</a:t>
            </a:fld>
            <a:endParaRPr lang="en-PH" altLang="en-US"/>
          </a:p>
        </p:txBody>
      </p:sp>
    </p:spTree>
    <p:extLst>
      <p:ext uri="{BB962C8B-B14F-4D97-AF65-F5344CB8AC3E}">
        <p14:creationId xmlns:p14="http://schemas.microsoft.com/office/powerpoint/2010/main" val="11021761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45</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46</a:t>
            </a:fld>
            <a:endParaRPr lang="en-PH" altLang="en-US"/>
          </a:p>
        </p:txBody>
      </p:sp>
    </p:spTree>
    <p:extLst>
      <p:ext uri="{BB962C8B-B14F-4D97-AF65-F5344CB8AC3E}">
        <p14:creationId xmlns:p14="http://schemas.microsoft.com/office/powerpoint/2010/main" val="3382078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47</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30000"/>
              </a:spcBef>
              <a:spcAft>
                <a:spcPts val="0"/>
              </a:spcAft>
              <a:buClrTx/>
              <a:buSzTx/>
              <a:buFontTx/>
              <a:buNone/>
              <a:tabLst/>
              <a:defRPr/>
            </a:pPr>
            <a:endParaRPr lang="en-PH" sz="1200" b="1" dirty="0">
              <a:ea typeface="Arial" charset="0"/>
            </a:endParaRPr>
          </a:p>
          <a:p>
            <a:pPr marL="0" marR="0" lvl="0" indent="0" algn="l" defTabSz="914400" rtl="0" eaLnBrk="1" fontAlgn="auto" latinLnBrk="0" hangingPunct="1">
              <a:lnSpc>
                <a:spcPct val="90000"/>
              </a:lnSpc>
              <a:spcBef>
                <a:spcPct val="30000"/>
              </a:spcBef>
              <a:spcAft>
                <a:spcPts val="0"/>
              </a:spcAft>
              <a:buClrTx/>
              <a:buSzTx/>
              <a:buFontTx/>
              <a:buNone/>
              <a:tabLst/>
              <a:defRPr/>
            </a:pPr>
            <a:endParaRPr lang="en-PH" sz="1200" b="1" dirty="0">
              <a:ea typeface="Arial" charset="0"/>
            </a:endParaRPr>
          </a:p>
          <a:p>
            <a:pPr marL="0" marR="0" lvl="0" indent="0" algn="l" defTabSz="914400" rtl="0" eaLnBrk="1" fontAlgn="auto" latinLnBrk="0" hangingPunct="1">
              <a:lnSpc>
                <a:spcPct val="90000"/>
              </a:lnSpc>
              <a:spcBef>
                <a:spcPct val="30000"/>
              </a:spcBef>
              <a:spcAft>
                <a:spcPts val="0"/>
              </a:spcAft>
              <a:buClrTx/>
              <a:buSzTx/>
              <a:buFontTx/>
              <a:buNone/>
              <a:tabLst/>
              <a:defRPr/>
            </a:pPr>
            <a:endParaRPr lang="en-PH" sz="120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48</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49</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a:t>
            </a:fld>
            <a:endParaRPr lang="en-PH" altLang="en-US"/>
          </a:p>
        </p:txBody>
      </p:sp>
    </p:spTree>
    <p:extLst>
      <p:ext uri="{BB962C8B-B14F-4D97-AF65-F5344CB8AC3E}">
        <p14:creationId xmlns:p14="http://schemas.microsoft.com/office/powerpoint/2010/main" val="275756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50</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51</a:t>
            </a:fld>
            <a:endParaRPr lang="en-PH" altLang="en-US"/>
          </a:p>
        </p:txBody>
      </p:sp>
    </p:spTree>
    <p:extLst>
      <p:ext uri="{BB962C8B-B14F-4D97-AF65-F5344CB8AC3E}">
        <p14:creationId xmlns:p14="http://schemas.microsoft.com/office/powerpoint/2010/main" val="37921256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52</a:t>
            </a:fld>
            <a:endParaRPr lang="en-PH" altLang="en-US"/>
          </a:p>
        </p:txBody>
      </p:sp>
    </p:spTree>
    <p:extLst>
      <p:ext uri="{BB962C8B-B14F-4D97-AF65-F5344CB8AC3E}">
        <p14:creationId xmlns:p14="http://schemas.microsoft.com/office/powerpoint/2010/main" val="42725604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53</a:t>
            </a:fld>
            <a:endParaRPr lang="en-PH" altLang="en-US"/>
          </a:p>
        </p:txBody>
      </p:sp>
    </p:spTree>
    <p:extLst>
      <p:ext uri="{BB962C8B-B14F-4D97-AF65-F5344CB8AC3E}">
        <p14:creationId xmlns:p14="http://schemas.microsoft.com/office/powerpoint/2010/main" val="2971141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54</a:t>
            </a:fld>
            <a:endParaRPr lang="en-PH" altLang="en-US"/>
          </a:p>
        </p:txBody>
      </p:sp>
    </p:spTree>
    <p:extLst>
      <p:ext uri="{BB962C8B-B14F-4D97-AF65-F5344CB8AC3E}">
        <p14:creationId xmlns:p14="http://schemas.microsoft.com/office/powerpoint/2010/main" val="3839586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55</a:t>
            </a:fld>
            <a:endParaRPr lang="en-PH" altLang="en-US"/>
          </a:p>
        </p:txBody>
      </p:sp>
    </p:spTree>
    <p:extLst>
      <p:ext uri="{BB962C8B-B14F-4D97-AF65-F5344CB8AC3E}">
        <p14:creationId xmlns:p14="http://schemas.microsoft.com/office/powerpoint/2010/main" val="30235175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56</a:t>
            </a:fld>
            <a:endParaRPr lang="en-PH" altLang="en-US"/>
          </a:p>
        </p:txBody>
      </p:sp>
    </p:spTree>
    <p:extLst>
      <p:ext uri="{BB962C8B-B14F-4D97-AF65-F5344CB8AC3E}">
        <p14:creationId xmlns:p14="http://schemas.microsoft.com/office/powerpoint/2010/main" val="6590685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1" dirty="0">
              <a:ea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1" dirty="0">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57</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58</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59</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a:t>
            </a:fld>
            <a:endParaRPr lang="en-PH" altLang="en-US"/>
          </a:p>
        </p:txBody>
      </p:sp>
    </p:spTree>
    <p:extLst>
      <p:ext uri="{BB962C8B-B14F-4D97-AF65-F5344CB8AC3E}">
        <p14:creationId xmlns:p14="http://schemas.microsoft.com/office/powerpoint/2010/main" val="42390967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60</a:t>
            </a:fld>
            <a:endParaRPr lang="en-PH" altLang="en-US"/>
          </a:p>
        </p:txBody>
      </p:sp>
    </p:spTree>
    <p:extLst>
      <p:ext uri="{BB962C8B-B14F-4D97-AF65-F5344CB8AC3E}">
        <p14:creationId xmlns:p14="http://schemas.microsoft.com/office/powerpoint/2010/main" val="1104581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61</a:t>
            </a:fld>
            <a:endParaRPr lang="en-PH" altLang="en-US"/>
          </a:p>
        </p:txBody>
      </p:sp>
    </p:spTree>
    <p:extLst>
      <p:ext uri="{BB962C8B-B14F-4D97-AF65-F5344CB8AC3E}">
        <p14:creationId xmlns:p14="http://schemas.microsoft.com/office/powerpoint/2010/main" val="12815885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62</a:t>
            </a:fld>
            <a:endParaRPr lang="en-PH" altLang="en-US"/>
          </a:p>
        </p:txBody>
      </p:sp>
    </p:spTree>
    <p:extLst>
      <p:ext uri="{BB962C8B-B14F-4D97-AF65-F5344CB8AC3E}">
        <p14:creationId xmlns:p14="http://schemas.microsoft.com/office/powerpoint/2010/main" val="4469729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63</a:t>
            </a:fld>
            <a:endParaRPr lang="en-PH" altLang="en-US"/>
          </a:p>
        </p:txBody>
      </p:sp>
    </p:spTree>
    <p:extLst>
      <p:ext uri="{BB962C8B-B14F-4D97-AF65-F5344CB8AC3E}">
        <p14:creationId xmlns:p14="http://schemas.microsoft.com/office/powerpoint/2010/main" val="12786337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64</a:t>
            </a:fld>
            <a:endParaRPr lang="en-PH" altLang="en-US"/>
          </a:p>
        </p:txBody>
      </p:sp>
    </p:spTree>
    <p:extLst>
      <p:ext uri="{BB962C8B-B14F-4D97-AF65-F5344CB8AC3E}">
        <p14:creationId xmlns:p14="http://schemas.microsoft.com/office/powerpoint/2010/main" val="5478928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65</a:t>
            </a:fld>
            <a:endParaRPr lang="en-PH" altLang="en-US"/>
          </a:p>
        </p:txBody>
      </p:sp>
    </p:spTree>
    <p:extLst>
      <p:ext uri="{BB962C8B-B14F-4D97-AF65-F5344CB8AC3E}">
        <p14:creationId xmlns:p14="http://schemas.microsoft.com/office/powerpoint/2010/main" val="29777810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66</a:t>
            </a:fld>
            <a:endParaRPr lang="en-PH" altLang="en-US"/>
          </a:p>
        </p:txBody>
      </p:sp>
    </p:spTree>
    <p:extLst>
      <p:ext uri="{BB962C8B-B14F-4D97-AF65-F5344CB8AC3E}">
        <p14:creationId xmlns:p14="http://schemas.microsoft.com/office/powerpoint/2010/main" val="31695512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67</a:t>
            </a:fld>
            <a:endParaRPr lang="en-PH" altLang="en-US"/>
          </a:p>
        </p:txBody>
      </p:sp>
    </p:spTree>
    <p:extLst>
      <p:ext uri="{BB962C8B-B14F-4D97-AF65-F5344CB8AC3E}">
        <p14:creationId xmlns:p14="http://schemas.microsoft.com/office/powerpoint/2010/main" val="18394382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68</a:t>
            </a:fld>
            <a:endParaRPr lang="en-PH" altLang="en-US"/>
          </a:p>
        </p:txBody>
      </p:sp>
    </p:spTree>
    <p:extLst>
      <p:ext uri="{BB962C8B-B14F-4D97-AF65-F5344CB8AC3E}">
        <p14:creationId xmlns:p14="http://schemas.microsoft.com/office/powerpoint/2010/main" val="3848441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300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69</a:t>
            </a:fld>
            <a:endParaRPr lang="en-PH" altLang="en-US"/>
          </a:p>
        </p:txBody>
      </p:sp>
    </p:spTree>
    <p:extLst>
      <p:ext uri="{BB962C8B-B14F-4D97-AF65-F5344CB8AC3E}">
        <p14:creationId xmlns:p14="http://schemas.microsoft.com/office/powerpoint/2010/main" val="208587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a:t>
            </a:fld>
            <a:endParaRPr lang="en-PH" altLang="en-US"/>
          </a:p>
        </p:txBody>
      </p:sp>
    </p:spTree>
    <p:extLst>
      <p:ext uri="{BB962C8B-B14F-4D97-AF65-F5344CB8AC3E}">
        <p14:creationId xmlns:p14="http://schemas.microsoft.com/office/powerpoint/2010/main" val="9198241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1" dirty="0">
              <a:ea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70</a:t>
            </a:fld>
            <a:endParaRPr lang="en-PH" altLang="en-US"/>
          </a:p>
        </p:txBody>
      </p:sp>
    </p:spTree>
    <p:extLst>
      <p:ext uri="{BB962C8B-B14F-4D97-AF65-F5344CB8AC3E}">
        <p14:creationId xmlns:p14="http://schemas.microsoft.com/office/powerpoint/2010/main" val="1180815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a:t>
            </a:fld>
            <a:endParaRPr lang="en-PH" altLang="en-US"/>
          </a:p>
        </p:txBody>
      </p:sp>
    </p:spTree>
    <p:extLst>
      <p:ext uri="{BB962C8B-B14F-4D97-AF65-F5344CB8AC3E}">
        <p14:creationId xmlns:p14="http://schemas.microsoft.com/office/powerpoint/2010/main" val="1324604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9</a:t>
            </a:fld>
            <a:endParaRPr lang="en-PH" altLang="en-US"/>
          </a:p>
        </p:txBody>
      </p:sp>
    </p:spTree>
    <p:extLst>
      <p:ext uri="{BB962C8B-B14F-4D97-AF65-F5344CB8AC3E}">
        <p14:creationId xmlns:p14="http://schemas.microsoft.com/office/powerpoint/2010/main" val="123502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6" name="Rectangle 15"/>
          <p:cNvSpPr/>
          <p:nvPr userDrawn="1"/>
        </p:nvSpPr>
        <p:spPr bwMode="auto">
          <a:xfrm>
            <a:off x="0" y="1"/>
            <a:ext cx="12192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17" name="TextBox 4"/>
          <p:cNvSpPr txBox="1">
            <a:spLocks noChangeArrowheads="1"/>
          </p:cNvSpPr>
          <p:nvPr userDrawn="1"/>
        </p:nvSpPr>
        <p:spPr bwMode="auto">
          <a:xfrm>
            <a:off x="425781" y="116633"/>
            <a:ext cx="11430859" cy="769441"/>
          </a:xfrm>
          <a:prstGeom prst="rect">
            <a:avLst/>
          </a:prstGeom>
          <a:noFill/>
          <a:ln w="9525">
            <a:noFill/>
            <a:miter lim="800000"/>
            <a:headEnd/>
            <a:tailEnd/>
          </a:ln>
        </p:spPr>
        <p:txBody>
          <a:bodyPr wrap="square">
            <a:spAutoFit/>
          </a:bodyPr>
          <a:lstStyle/>
          <a:p>
            <a:r>
              <a:rPr lang="en-US" altLang="en-US" sz="2400" b="1" dirty="0">
                <a:solidFill>
                  <a:schemeClr val="bg1"/>
                </a:solidFill>
                <a:latin typeface="+mn-lt"/>
              </a:rPr>
              <a:t>HIS GEO-ENABLING</a:t>
            </a:r>
          </a:p>
          <a:p>
            <a:r>
              <a:rPr lang="fr-CH" altLang="en-US" sz="2000" dirty="0">
                <a:solidFill>
                  <a:schemeClr val="bg1"/>
                </a:solidFill>
                <a:latin typeface="+mn-lt"/>
              </a:rPr>
              <a:t>A COURSE ON GEOSPATIAL DATA AND TECHNOLOGIES FOR PUBLIC HEALTH</a:t>
            </a:r>
            <a:endParaRPr lang="en-US" altLang="en-US" sz="2400" dirty="0">
              <a:solidFill>
                <a:schemeClr val="bg1"/>
              </a:solidFill>
              <a:latin typeface="+mn-lt"/>
            </a:endParaRPr>
          </a:p>
        </p:txBody>
      </p:sp>
      <p:sp>
        <p:nvSpPr>
          <p:cNvPr id="7" name="Rectangle 6"/>
          <p:cNvSpPr/>
          <p:nvPr userDrawn="1"/>
        </p:nvSpPr>
        <p:spPr bwMode="auto">
          <a:xfrm>
            <a:off x="0" y="981075"/>
            <a:ext cx="12192000" cy="5375337"/>
          </a:xfrm>
          <a:prstGeom prst="rect">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2" name="TextBox 5">
            <a:extLst>
              <a:ext uri="{FF2B5EF4-FFF2-40B4-BE49-F238E27FC236}">
                <a16:creationId xmlns:a16="http://schemas.microsoft.com/office/drawing/2014/main" id="{DB3AFF65-44C9-756D-810C-6469770992F0}"/>
              </a:ext>
            </a:extLst>
          </p:cNvPr>
          <p:cNvSpPr txBox="1">
            <a:spLocks noChangeArrowheads="1"/>
          </p:cNvSpPr>
          <p:nvPr userDrawn="1"/>
        </p:nvSpPr>
        <p:spPr bwMode="auto">
          <a:xfrm>
            <a:off x="734483" y="2067515"/>
            <a:ext cx="10723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600" b="1" dirty="0">
                <a:solidFill>
                  <a:schemeClr val="bg1"/>
                </a:solidFill>
                <a:latin typeface="+mn-lt"/>
                <a:ea typeface="Century Gothic" charset="0"/>
                <a:cs typeface="Century Gothic" charset="0"/>
              </a:rPr>
              <a:t>MODULE 2:</a:t>
            </a:r>
          </a:p>
          <a:p>
            <a:pPr algn="ctr"/>
            <a:r>
              <a:rPr lang="en-US" altLang="en-US" sz="3600" dirty="0">
                <a:solidFill>
                  <a:schemeClr val="bg1"/>
                </a:solidFill>
                <a:latin typeface="+mn-lt"/>
                <a:ea typeface="Century Gothic" charset="0"/>
                <a:cs typeface="Century Gothic" charset="0"/>
              </a:rPr>
              <a:t>Geo-enabling the Health Information System (HIS)</a:t>
            </a:r>
          </a:p>
        </p:txBody>
      </p:sp>
    </p:spTree>
    <p:extLst>
      <p:ext uri="{BB962C8B-B14F-4D97-AF65-F5344CB8AC3E}">
        <p14:creationId xmlns:p14="http://schemas.microsoft.com/office/powerpoint/2010/main" val="293272604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9B48E36-3D46-D093-63B5-756686C031D9}"/>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76182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lvl1pPr>
          </a:lstStyle>
          <a:p>
            <a:pPr>
              <a:defRPr/>
            </a:pPr>
            <a:endParaRPr lang="en-GB" altLang="en-US" dirty="0"/>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00E8E7E3-22C9-A246-5FE2-2DE270E89415}"/>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277734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E1F21ED0-5549-DD01-E5CA-CF321CB3C951}"/>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72220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19739051-3C36-4AB0-76E4-5507ABC4C99D}"/>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361490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oogle Shape;14;p25">
            <a:extLst>
              <a:ext uri="{FF2B5EF4-FFF2-40B4-BE49-F238E27FC236}">
                <a16:creationId xmlns:a16="http://schemas.microsoft.com/office/drawing/2014/main" id="{7FBDE19F-2291-D6B5-63B9-554F43A92BD4}"/>
              </a:ext>
            </a:extLst>
          </p:cNvPr>
          <p:cNvGrpSpPr/>
          <p:nvPr userDrawn="1"/>
        </p:nvGrpSpPr>
        <p:grpSpPr>
          <a:xfrm>
            <a:off x="3271168" y="6388135"/>
            <a:ext cx="5652303" cy="440669"/>
            <a:chOff x="3355147" y="6388135"/>
            <a:chExt cx="5652303" cy="440669"/>
          </a:xfrm>
        </p:grpSpPr>
        <p:pic>
          <p:nvPicPr>
            <p:cNvPr id="5" name="Google Shape;15;p25">
              <a:extLst>
                <a:ext uri="{FF2B5EF4-FFF2-40B4-BE49-F238E27FC236}">
                  <a16:creationId xmlns:a16="http://schemas.microsoft.com/office/drawing/2014/main" id="{855847C3-D485-4B57-70DB-642070447158}"/>
                </a:ext>
              </a:extLst>
            </p:cNvPr>
            <p:cNvPicPr preferRelativeResize="0"/>
            <p:nvPr/>
          </p:nvPicPr>
          <p:blipFill rotWithShape="1">
            <a:blip r:embed="rId7">
              <a:alphaModFix/>
            </a:blip>
            <a:srcRect/>
            <a:stretch/>
          </p:blipFill>
          <p:spPr>
            <a:xfrm>
              <a:off x="4640311" y="6388135"/>
              <a:ext cx="1315116" cy="438912"/>
            </a:xfrm>
            <a:prstGeom prst="rect">
              <a:avLst/>
            </a:prstGeom>
            <a:noFill/>
            <a:ln>
              <a:noFill/>
            </a:ln>
          </p:spPr>
        </p:pic>
        <p:pic>
          <p:nvPicPr>
            <p:cNvPr id="7" name="Google Shape;16;p25">
              <a:extLst>
                <a:ext uri="{FF2B5EF4-FFF2-40B4-BE49-F238E27FC236}">
                  <a16:creationId xmlns:a16="http://schemas.microsoft.com/office/drawing/2014/main" id="{F3675091-E4D7-945A-03B2-F794D64B612A}"/>
                </a:ext>
              </a:extLst>
            </p:cNvPr>
            <p:cNvPicPr preferRelativeResize="0"/>
            <p:nvPr/>
          </p:nvPicPr>
          <p:blipFill rotWithShape="1">
            <a:blip r:embed="rId8">
              <a:alphaModFix/>
            </a:blip>
            <a:srcRect/>
            <a:stretch/>
          </p:blipFill>
          <p:spPr>
            <a:xfrm>
              <a:off x="3355147" y="6388137"/>
              <a:ext cx="1145263" cy="440667"/>
            </a:xfrm>
            <a:prstGeom prst="rect">
              <a:avLst/>
            </a:prstGeom>
            <a:noFill/>
            <a:ln>
              <a:noFill/>
            </a:ln>
          </p:spPr>
        </p:pic>
        <p:sp>
          <p:nvSpPr>
            <p:cNvPr id="9" name="Google Shape;17;p25">
              <a:extLst>
                <a:ext uri="{FF2B5EF4-FFF2-40B4-BE49-F238E27FC236}">
                  <a16:creationId xmlns:a16="http://schemas.microsoft.com/office/drawing/2014/main" id="{90F29BFA-1BCA-82F5-38CE-7DAD149155A6}"/>
                </a:ext>
              </a:extLst>
            </p:cNvPr>
            <p:cNvSpPr/>
            <p:nvPr/>
          </p:nvSpPr>
          <p:spPr>
            <a:xfrm>
              <a:off x="6274178" y="6419850"/>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Google Shape;18;p25">
              <a:extLst>
                <a:ext uri="{FF2B5EF4-FFF2-40B4-BE49-F238E27FC236}">
                  <a16:creationId xmlns:a16="http://schemas.microsoft.com/office/drawing/2014/main" id="{9CF2772B-D835-6BD9-7175-19C8544C7640}"/>
                </a:ext>
              </a:extLst>
            </p:cNvPr>
            <p:cNvPicPr preferRelativeResize="0"/>
            <p:nvPr/>
          </p:nvPicPr>
          <p:blipFill rotWithShape="1">
            <a:blip r:embed="rId9">
              <a:alphaModFix/>
            </a:blip>
            <a:srcRect/>
            <a:stretch/>
          </p:blipFill>
          <p:spPr>
            <a:xfrm>
              <a:off x="6218208" y="6388135"/>
              <a:ext cx="438912" cy="438912"/>
            </a:xfrm>
            <a:prstGeom prst="rect">
              <a:avLst/>
            </a:prstGeom>
            <a:noFill/>
            <a:ln>
              <a:noFill/>
            </a:ln>
          </p:spPr>
        </p:pic>
        <p:pic>
          <p:nvPicPr>
            <p:cNvPr id="11" name="Google Shape;19;p25">
              <a:extLst>
                <a:ext uri="{FF2B5EF4-FFF2-40B4-BE49-F238E27FC236}">
                  <a16:creationId xmlns:a16="http://schemas.microsoft.com/office/drawing/2014/main" id="{CE1D9CF4-E50D-7BE5-450A-25D457E77A03}"/>
                </a:ext>
              </a:extLst>
            </p:cNvPr>
            <p:cNvPicPr preferRelativeResize="0"/>
            <p:nvPr/>
          </p:nvPicPr>
          <p:blipFill rotWithShape="1">
            <a:blip r:embed="rId10">
              <a:alphaModFix/>
            </a:blip>
            <a:srcRect/>
            <a:stretch/>
          </p:blipFill>
          <p:spPr>
            <a:xfrm>
              <a:off x="6780564" y="6388135"/>
              <a:ext cx="438912" cy="438912"/>
            </a:xfrm>
            <a:prstGeom prst="rect">
              <a:avLst/>
            </a:prstGeom>
            <a:noFill/>
            <a:ln>
              <a:noFill/>
            </a:ln>
          </p:spPr>
        </p:pic>
        <p:pic>
          <p:nvPicPr>
            <p:cNvPr id="12" name="Google Shape;20;p25">
              <a:extLst>
                <a:ext uri="{FF2B5EF4-FFF2-40B4-BE49-F238E27FC236}">
                  <a16:creationId xmlns:a16="http://schemas.microsoft.com/office/drawing/2014/main" id="{F10CAD31-C71E-6931-5E5D-B5859BBB12D8}"/>
                </a:ext>
              </a:extLst>
            </p:cNvPr>
            <p:cNvPicPr preferRelativeResize="0"/>
            <p:nvPr/>
          </p:nvPicPr>
          <p:blipFill rotWithShape="1">
            <a:blip r:embed="rId11">
              <a:alphaModFix/>
            </a:blip>
            <a:srcRect/>
            <a:stretch/>
          </p:blipFill>
          <p:spPr>
            <a:xfrm>
              <a:off x="7314345" y="6388135"/>
              <a:ext cx="438912" cy="438912"/>
            </a:xfrm>
            <a:prstGeom prst="rect">
              <a:avLst/>
            </a:prstGeom>
            <a:noFill/>
            <a:ln>
              <a:noFill/>
            </a:ln>
          </p:spPr>
        </p:pic>
        <p:pic>
          <p:nvPicPr>
            <p:cNvPr id="13" name="Google Shape;21;p25">
              <a:extLst>
                <a:ext uri="{FF2B5EF4-FFF2-40B4-BE49-F238E27FC236}">
                  <a16:creationId xmlns:a16="http://schemas.microsoft.com/office/drawing/2014/main" id="{2EA9C715-9F29-23CB-F180-1F309395E6C5}"/>
                </a:ext>
              </a:extLst>
            </p:cNvPr>
            <p:cNvPicPr preferRelativeResize="0"/>
            <p:nvPr/>
          </p:nvPicPr>
          <p:blipFill rotWithShape="1">
            <a:blip r:embed="rId12">
              <a:alphaModFix/>
            </a:blip>
            <a:srcRect l="54857" t="50670" r="16315" b="29323"/>
            <a:stretch/>
          </p:blipFill>
          <p:spPr>
            <a:xfrm>
              <a:off x="7861628" y="6389638"/>
              <a:ext cx="1145822" cy="437409"/>
            </a:xfrm>
            <a:prstGeom prst="rect">
              <a:avLst/>
            </a:prstGeom>
            <a:noFill/>
            <a:ln>
              <a:noFill/>
            </a:ln>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87" r:id="rId1"/>
    <p:sldLayoutId id="2147483689" r:id="rId2"/>
    <p:sldLayoutId id="2147483688" r:id="rId3"/>
    <p:sldLayoutId id="2147483690" r:id="rId4"/>
    <p:sldLayoutId id="2147483691"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unicef.org/media/58181/file" TargetMode="External"/><Relationship Id="rId3" Type="http://schemas.openxmlformats.org/officeDocument/2006/relationships/image" Target="../media/image30.png"/><Relationship Id="rId7" Type="http://schemas.openxmlformats.org/officeDocument/2006/relationships/hyperlink" Target="http://www.healthgeolab.net/DOCUMENTS/Guide_HGLC_Part2_1.pdf"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healthgeolab.net/DOCUMENTS/Guidance_Common_Geo-registry_Ve2.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drive.google.com/file/d/1jj779zww4herWOESAd9mXqVE1YfQehtH/view?usp=sharing" TargetMode="External"/><Relationship Id="rId5" Type="http://schemas.openxmlformats.org/officeDocument/2006/relationships/image" Target="../media/image35.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www.healthgeolab.net/DOCUMENTS/Guide_HGLC_Part2_1.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w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w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www.healthgeolab.net/DOCUMENTS/HIS_geo-enabling_toolkit.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wmf"/><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hyperlink" Target="https://drive.google.com/file/d/1jj779zww4herWOESAd9mXqVE1YfQehtH/view?usp=sharing" TargetMode="External"/><Relationship Id="rId3" Type="http://schemas.openxmlformats.org/officeDocument/2006/relationships/image" Target="../media/image48.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www.healthgeolab.net/DOCUMENTS/Guide_HGLC_Part2_1.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6.jpg"/><Relationship Id="rId7" Type="http://schemas.openxmlformats.org/officeDocument/2006/relationships/image" Target="../media/image59.png"/><Relationship Id="rId12" Type="http://schemas.openxmlformats.org/officeDocument/2006/relationships/hyperlink" Target="https://openclipart.org/detail/174484/red-cross-by-witcombem-174484" TargetMode="External"/><Relationship Id="rId17" Type="http://schemas.openxmlformats.org/officeDocument/2006/relationships/image" Target="../media/image67.png"/><Relationship Id="rId2" Type="http://schemas.openxmlformats.org/officeDocument/2006/relationships/notesSlide" Target="../notesSlides/notesSlide25.xml"/><Relationship Id="rId16"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hyperlink" Target="https://openclipart.org/detail/204429/meeting-by-team.labarna-204429" TargetMode="External"/><Relationship Id="rId15" Type="http://schemas.openxmlformats.org/officeDocument/2006/relationships/image" Target="../media/image65.png"/><Relationship Id="rId10" Type="http://schemas.openxmlformats.org/officeDocument/2006/relationships/hyperlink" Target="https://strategywiki.org/wiki/File:Check_mark.svg" TargetMode="External"/><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www.healthgeolab.net/DOCUMENTS/Guide_HGLC_Part1.pdf" TargetMode="Externa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hyperlink" Target="https://bit.ly/3vHhOIA" TargetMode="Externa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hyperlink" Target="https://www.gavi.org/news/document-library/leveraging-geospatial-technologies-and-data-strengthen-immunisation" TargetMode="External"/><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s://arcg.is/OCHOz" TargetMode="External"/><Relationship Id="rId7" Type="http://schemas.openxmlformats.org/officeDocument/2006/relationships/image" Target="../media/image106.png"/><Relationship Id="rId12"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hyperlink" Target="https://arcg.is/0uviGj" TargetMode="External"/><Relationship Id="rId10" Type="http://schemas.openxmlformats.org/officeDocument/2006/relationships/image" Target="../media/image109.png"/><Relationship Id="rId4" Type="http://schemas.openxmlformats.org/officeDocument/2006/relationships/image" Target="../media/image104.png"/><Relationship Id="rId9" Type="http://schemas.openxmlformats.org/officeDocument/2006/relationships/image" Target="../media/image108.png"/></Relationships>
</file>

<file path=ppt/slides/_rels/slide6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1.png"/><Relationship Id="rId7"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86.png"/><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gavi.org/news/document-library/leveraging-geospatial-technologies-and-data-strengthen-immunisation" TargetMode="External"/><Relationship Id="rId5" Type="http://schemas.openxmlformats.org/officeDocument/2006/relationships/hyperlink" Target="https://drive.google.com/file/d/1jj779zww4herWOESAd9mXqVE1YfQehtH/view?usp=sharing" TargetMode="Externa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6"/>
          <p:cNvSpPr txBox="1">
            <a:spLocks noChangeArrowheads="1"/>
          </p:cNvSpPr>
          <p:nvPr/>
        </p:nvSpPr>
        <p:spPr bwMode="auto">
          <a:xfrm>
            <a:off x="1682496" y="3734682"/>
            <a:ext cx="885139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200" dirty="0">
                <a:solidFill>
                  <a:schemeClr val="bg1"/>
                </a:solidFill>
                <a:latin typeface="+mn-lt"/>
                <a:ea typeface="Century Gothic" charset="0"/>
                <a:cs typeface="Century Gothic" charset="0"/>
              </a:rPr>
              <a:t>Session 2.2: Implementation of the </a:t>
            </a:r>
          </a:p>
          <a:p>
            <a:pPr algn="ctr"/>
            <a:r>
              <a:rPr lang="en-US" sz="3200" dirty="0">
                <a:solidFill>
                  <a:schemeClr val="bg1"/>
                </a:solidFill>
                <a:latin typeface="+mn-lt"/>
                <a:ea typeface="Century Gothic" charset="0"/>
                <a:cs typeface="Century Gothic" charset="0"/>
              </a:rPr>
              <a:t>HIS Geo-enabling Framework</a:t>
            </a:r>
          </a:p>
          <a:p>
            <a:pPr algn="ctr"/>
            <a:endParaRPr lang="en-US" altLang="en-US" sz="3200" dirty="0">
              <a:solidFill>
                <a:schemeClr val="bg1"/>
              </a:solidFill>
              <a:latin typeface="+mn-lt"/>
              <a:ea typeface="Century Gothic" charset="0"/>
              <a:cs typeface="Century Gothic" charset="0"/>
            </a:endParaRPr>
          </a:p>
          <a:p>
            <a:pPr algn="ctr"/>
            <a:r>
              <a:rPr lang="en-US" altLang="en-US" sz="3200" dirty="0">
                <a:solidFill>
                  <a:schemeClr val="bg1"/>
                </a:solidFill>
                <a:latin typeface="+mn-lt"/>
                <a:ea typeface="Century Gothic" charset="0"/>
                <a:cs typeface="Century Gothic"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18B66-015D-96F5-4DC5-0A6830BE3589}"/>
              </a:ext>
            </a:extLst>
          </p:cNvPr>
          <p:cNvPicPr>
            <a:picLocks noChangeAspect="1"/>
          </p:cNvPicPr>
          <p:nvPr/>
        </p:nvPicPr>
        <p:blipFill>
          <a:blip r:embed="rId3"/>
          <a:stretch>
            <a:fillRect/>
          </a:stretch>
        </p:blipFill>
        <p:spPr>
          <a:xfrm>
            <a:off x="3413297" y="1196713"/>
            <a:ext cx="4795341" cy="5073096"/>
          </a:xfrm>
          <a:prstGeom prst="rect">
            <a:avLst/>
          </a:prstGeom>
        </p:spPr>
      </p:pic>
      <p:sp>
        <p:nvSpPr>
          <p:cNvPr id="9" name="Rectangle 8"/>
          <p:cNvSpPr/>
          <p:nvPr/>
        </p:nvSpPr>
        <p:spPr>
          <a:xfrm>
            <a:off x="4751194" y="2465295"/>
            <a:ext cx="2215716" cy="5916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D3FCA7-CB84-C6F6-7437-0FEC98695857}"/>
              </a:ext>
            </a:extLst>
          </p:cNvPr>
          <p:cNvSpPr txBox="1">
            <a:spLocks/>
          </p:cNvSpPr>
          <p:nvPr/>
        </p:nvSpPr>
        <p:spPr>
          <a:xfrm>
            <a:off x="704850" y="620843"/>
            <a:ext cx="10734675" cy="561975"/>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a:t>
            </a:r>
            <a:r>
              <a:rPr lang="fr-FR" sz="2400" b="1" dirty="0">
                <a:ea typeface="Arial" charset="0"/>
              </a:rPr>
              <a:t> B : </a:t>
            </a:r>
            <a:r>
              <a:rPr lang="en-US" sz="2400" dirty="0">
                <a:ea typeface="Arial" charset="0"/>
              </a:rPr>
              <a:t>Understand the geography, define the products, and identify the needs</a:t>
            </a:r>
            <a:endParaRPr lang="en-PH" sz="2400" dirty="0">
              <a:ea typeface="Arial" charset="0"/>
            </a:endParaRPr>
          </a:p>
        </p:txBody>
      </p:sp>
      <p:sp>
        <p:nvSpPr>
          <p:cNvPr id="24" name="Title 1">
            <a:extLst>
              <a:ext uri="{FF2B5EF4-FFF2-40B4-BE49-F238E27FC236}">
                <a16:creationId xmlns:a16="http://schemas.microsoft.com/office/drawing/2014/main" id="{F80704E7-19D8-41BB-DFEC-43E2F67657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pic>
        <p:nvPicPr>
          <p:cNvPr id="4" name="Picture 3">
            <a:extLst>
              <a:ext uri="{FF2B5EF4-FFF2-40B4-BE49-F238E27FC236}">
                <a16:creationId xmlns:a16="http://schemas.microsoft.com/office/drawing/2014/main" id="{88CBF5FC-3B49-BB20-6B5C-397633F57677}"/>
              </a:ext>
            </a:extLst>
          </p:cNvPr>
          <p:cNvPicPr>
            <a:picLocks noChangeAspect="1"/>
          </p:cNvPicPr>
          <p:nvPr/>
        </p:nvPicPr>
        <p:blipFill>
          <a:blip r:embed="rId4"/>
          <a:stretch>
            <a:fillRect/>
          </a:stretch>
        </p:blipFill>
        <p:spPr>
          <a:xfrm>
            <a:off x="3332693" y="1169892"/>
            <a:ext cx="4813378" cy="5039358"/>
          </a:xfrm>
          <a:prstGeom prst="rect">
            <a:avLst/>
          </a:prstGeom>
        </p:spPr>
      </p:pic>
      <p:sp>
        <p:nvSpPr>
          <p:cNvPr id="6" name="Rectangle 5">
            <a:extLst>
              <a:ext uri="{FF2B5EF4-FFF2-40B4-BE49-F238E27FC236}">
                <a16:creationId xmlns:a16="http://schemas.microsoft.com/office/drawing/2014/main" id="{11131175-87EA-F098-9635-E23220C36553}"/>
              </a:ext>
            </a:extLst>
          </p:cNvPr>
          <p:cNvSpPr/>
          <p:nvPr/>
        </p:nvSpPr>
        <p:spPr>
          <a:xfrm flipV="1">
            <a:off x="4751194" y="2471697"/>
            <a:ext cx="2139463" cy="5852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107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04851" y="1414139"/>
            <a:ext cx="10782299" cy="4896543"/>
          </a:xfrm>
          <a:prstGeom prst="rect">
            <a:avLst/>
          </a:prstGeom>
        </p:spPr>
        <p:txBody>
          <a:bodyPr vert="horz" lIns="91440" tIns="45720" rIns="91440" bIns="45720" rtlCol="0" anchor="t">
            <a:noAutofit/>
          </a:bodyPr>
          <a:lstStyle/>
          <a:p>
            <a:r>
              <a:rPr lang="en-US" u="sng" dirty="0">
                <a:solidFill>
                  <a:srgbClr val="000000"/>
                </a:solidFill>
                <a:ea typeface="Arial" panose="020B0604020202020204" pitchFamily="34" charset="0"/>
              </a:rPr>
              <a:t>Objective</a:t>
            </a:r>
            <a:r>
              <a:rPr lang="en-US" dirty="0">
                <a:solidFill>
                  <a:srgbClr val="000000"/>
                </a:solidFill>
                <a:ea typeface="Arial" panose="020B0604020202020204" pitchFamily="34" charset="0"/>
              </a:rPr>
              <a:t>: </a:t>
            </a:r>
          </a:p>
          <a:p>
            <a:pPr marL="717550" indent="-358775">
              <a:buFont typeface="Arial" panose="020B0604020202020204" pitchFamily="34" charset="0"/>
              <a:buChar char="•"/>
            </a:pPr>
            <a:r>
              <a:rPr lang="en-US" dirty="0">
                <a:solidFill>
                  <a:srgbClr val="000000"/>
                </a:solidFill>
                <a:ea typeface="Arial" panose="020B0604020202020204" pitchFamily="34" charset="0"/>
              </a:rPr>
              <a:t>Identify and document the geographic features that define the program or intervention’s geography</a:t>
            </a:r>
          </a:p>
          <a:p>
            <a:pPr marL="717550" indent="-358775">
              <a:buFont typeface="Arial" panose="020B0604020202020204" pitchFamily="34" charset="0"/>
              <a:buChar char="•"/>
            </a:pPr>
            <a:r>
              <a:rPr lang="en-US" dirty="0">
                <a:solidFill>
                  <a:srgbClr val="000000"/>
                </a:solidFill>
                <a:ea typeface="Arial" panose="020B0604020202020204" pitchFamily="34" charset="0"/>
              </a:rPr>
              <a:t>Define and document the products to be generated to support the programs or the intervention</a:t>
            </a:r>
          </a:p>
          <a:p>
            <a:pPr marL="717550" indent="-358775">
              <a:buFont typeface="Arial" panose="020B0604020202020204" pitchFamily="34" charset="0"/>
              <a:buChar char="•"/>
            </a:pPr>
            <a:r>
              <a:rPr lang="en-US" dirty="0">
                <a:solidFill>
                  <a:srgbClr val="000000"/>
                </a:solidFill>
                <a:ea typeface="Arial" panose="020B0604020202020204" pitchFamily="34" charset="0"/>
              </a:rPr>
              <a:t>Identify and document the needs in terms of equipment and technical capacity to generate the products</a:t>
            </a:r>
          </a:p>
          <a:p>
            <a:pPr>
              <a:spcAft>
                <a:spcPts val="300"/>
              </a:spcAft>
            </a:pPr>
            <a:r>
              <a:rPr lang="en-US" u="sng" dirty="0">
                <a:solidFill>
                  <a:srgbClr val="000000"/>
                </a:solidFill>
                <a:ea typeface="Arial" panose="020B0604020202020204" pitchFamily="34" charset="0"/>
              </a:rPr>
              <a:t>Expected deliverable</a:t>
            </a:r>
            <a:r>
              <a:rPr lang="en-US" dirty="0">
                <a:solidFill>
                  <a:srgbClr val="000000"/>
                </a:solidFill>
                <a:ea typeface="Arial" panose="020B0604020202020204" pitchFamily="34" charset="0"/>
              </a:rPr>
              <a:t>: Report documenting the geography, products, and needs</a:t>
            </a:r>
          </a:p>
          <a:p>
            <a:pPr>
              <a:spcAft>
                <a:spcPts val="300"/>
              </a:spcAft>
            </a:pPr>
            <a:r>
              <a:rPr lang="en-US" u="sng" dirty="0">
                <a:solidFill>
                  <a:srgbClr val="000000"/>
                </a:solidFill>
                <a:ea typeface="Arial" panose="020B0604020202020204" pitchFamily="34" charset="0"/>
              </a:rPr>
              <a:t>Estimated duration of implementation</a:t>
            </a:r>
            <a:r>
              <a:rPr lang="en-US" dirty="0">
                <a:solidFill>
                  <a:srgbClr val="000000"/>
                </a:solidFill>
                <a:ea typeface="Arial" panose="020B0604020202020204" pitchFamily="34" charset="0"/>
              </a:rPr>
              <a:t>: 1-2 weeks </a:t>
            </a:r>
          </a:p>
          <a:p>
            <a:pPr>
              <a:spcAft>
                <a:spcPts val="300"/>
              </a:spcAft>
            </a:pPr>
            <a:r>
              <a:rPr lang="en-US" u="sng" dirty="0">
                <a:solidFill>
                  <a:srgbClr val="000000"/>
                </a:solidFill>
                <a:ea typeface="Arial" panose="020B0604020202020204" pitchFamily="34" charset="0"/>
              </a:rPr>
              <a:t>Volume of resources needed</a:t>
            </a:r>
            <a:r>
              <a:rPr lang="en-US" dirty="0">
                <a:solidFill>
                  <a:srgbClr val="000000"/>
                </a:solidFill>
                <a:ea typeface="Arial" panose="020B0604020202020204" pitchFamily="34" charset="0"/>
              </a:rPr>
              <a:t>: limited</a:t>
            </a:r>
          </a:p>
          <a:p>
            <a:pPr>
              <a:spcAft>
                <a:spcPts val="300"/>
              </a:spcAft>
            </a:pPr>
            <a:r>
              <a:rPr lang="en-US" u="sng" dirty="0">
                <a:solidFill>
                  <a:srgbClr val="000000"/>
                </a:solidFill>
                <a:ea typeface="Arial" panose="020B0604020202020204" pitchFamily="34" charset="0"/>
              </a:rPr>
              <a:t>Person to be involved</a:t>
            </a:r>
            <a:r>
              <a:rPr lang="en-US" dirty="0">
                <a:solidFill>
                  <a:srgbClr val="000000"/>
                </a:solidFill>
                <a:ea typeface="Arial" panose="020B0604020202020204" pitchFamily="34" charset="0"/>
              </a:rPr>
              <a:t>: Head of the geospatial data management and technology unit if  any, representatives from the health information system unit and key health program(s) to benefit from the geo-enablement (communicable diseases, planning, emergency management, and immunization)</a:t>
            </a:r>
            <a:endParaRPr lang="en-US" dirty="0"/>
          </a:p>
          <a:p>
            <a:pPr>
              <a:spcAft>
                <a:spcPts val="300"/>
              </a:spcAft>
            </a:pPr>
            <a:r>
              <a:rPr lang="en-US" u="sng" dirty="0">
                <a:solidFill>
                  <a:srgbClr val="000000"/>
                </a:solidFill>
                <a:ea typeface="Arial" panose="020B0604020202020204" pitchFamily="34" charset="0"/>
              </a:rPr>
              <a:t>Supporting tool</a:t>
            </a:r>
            <a:r>
              <a:rPr lang="en-US" dirty="0">
                <a:solidFill>
                  <a:srgbClr val="000000"/>
                </a:solidFill>
                <a:ea typeface="Arial" panose="020B0604020202020204" pitchFamily="34" charset="0"/>
              </a:rPr>
              <a:t>:</a:t>
            </a:r>
          </a:p>
          <a:p>
            <a:pPr marL="742950" lvl="1" indent="-285750">
              <a:spcAft>
                <a:spcPts val="300"/>
              </a:spcAft>
              <a:buFont typeface="+mj-lt"/>
              <a:buAutoNum type="alphaLcPeriod"/>
            </a:pPr>
            <a:r>
              <a:rPr lang="en-US" dirty="0">
                <a:solidFill>
                  <a:srgbClr val="000000"/>
                </a:solidFill>
                <a:ea typeface="Arial" panose="020B0604020202020204" pitchFamily="34" charset="0"/>
              </a:rPr>
              <a:t>Volume 2.1 of the Health GeoLab guidance for the management and use of geospatial data and technologies in health</a:t>
            </a:r>
          </a:p>
          <a:p>
            <a:pPr marL="742950" lvl="1" indent="-285750">
              <a:spcAft>
                <a:spcPts val="300"/>
              </a:spcAft>
              <a:buFont typeface="+mj-lt"/>
              <a:buAutoNum type="alphaLcPeriod"/>
            </a:pPr>
            <a:r>
              <a:rPr lang="en-US" dirty="0">
                <a:ea typeface="Arial" charset="0"/>
              </a:rPr>
              <a:t>Section 1.2.1 of UNICEF’s guidance on the use of geospatial data and technologies in </a:t>
            </a:r>
          </a:p>
          <a:p>
            <a:pPr lvl="1">
              <a:spcAft>
                <a:spcPts val="300"/>
              </a:spcAft>
            </a:pPr>
            <a:r>
              <a:rPr lang="en-US" dirty="0">
                <a:ea typeface="Arial" charset="0"/>
              </a:rPr>
              <a:t>      immunization programs </a:t>
            </a:r>
          </a:p>
          <a:p>
            <a:pPr marL="742950" lvl="1" indent="-285750">
              <a:spcAft>
                <a:spcPts val="300"/>
              </a:spcAft>
              <a:buFont typeface="+mj-lt"/>
              <a:buAutoNum type="alphaLcPeriod"/>
            </a:pPr>
            <a:r>
              <a:rPr lang="en-US" dirty="0">
                <a:ea typeface="Arial" charset="0"/>
              </a:rPr>
              <a:t>Sections 6.2 to 6.5 of the geo-enabled microplanning handbook</a:t>
            </a:r>
          </a:p>
        </p:txBody>
      </p:sp>
      <p:sp>
        <p:nvSpPr>
          <p:cNvPr id="8" name="Title 1">
            <a:extLst>
              <a:ext uri="{FF2B5EF4-FFF2-40B4-BE49-F238E27FC236}">
                <a16:creationId xmlns:a16="http://schemas.microsoft.com/office/drawing/2014/main" id="{ED733DA4-330A-5AB4-B602-9E76E4FEE914}"/>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5" name="Title 1">
            <a:extLst>
              <a:ext uri="{FF2B5EF4-FFF2-40B4-BE49-F238E27FC236}">
                <a16:creationId xmlns:a16="http://schemas.microsoft.com/office/drawing/2014/main" id="{224FCB47-1E15-6711-D0A3-C65F8CFFE878}"/>
              </a:ext>
            </a:extLst>
          </p:cNvPr>
          <p:cNvSpPr txBox="1">
            <a:spLocks/>
          </p:cNvSpPr>
          <p:nvPr/>
        </p:nvSpPr>
        <p:spPr>
          <a:xfrm>
            <a:off x="704851" y="777438"/>
            <a:ext cx="10734675" cy="561975"/>
          </a:xfrm>
          <a:prstGeom prst="rect">
            <a:avLst/>
          </a:prstGeom>
        </p:spPr>
        <p:txBody>
          <a:bodyPr vert="horz" lIns="91440" tIns="45720" rIns="91440" bIns="45720" rtlCol="0" anchor="ctr">
            <a:noAutofit/>
          </a:bodyPr>
          <a:lstStyle/>
          <a:p>
            <a:pPr marL="1077913" indent="-1077913">
              <a:lnSpc>
                <a:spcPct val="90000"/>
              </a:lnSpc>
              <a:defRPr/>
            </a:pPr>
            <a:r>
              <a:rPr lang="en-PH" sz="2400" b="1" dirty="0">
                <a:ea typeface="Arial" charset="0"/>
              </a:rPr>
              <a:t>Step</a:t>
            </a:r>
            <a:r>
              <a:rPr lang="fr-FR" sz="2400" b="1" dirty="0">
                <a:ea typeface="Arial" charset="0"/>
              </a:rPr>
              <a:t> B : </a:t>
            </a:r>
            <a:r>
              <a:rPr lang="en-US" sz="2400" dirty="0">
                <a:ea typeface="Arial" charset="0"/>
              </a:rPr>
              <a:t>Understand the geography, define the products, and identify the equipment and technical capacity needs</a:t>
            </a:r>
            <a:endParaRPr lang="en-PH" sz="2400" dirty="0">
              <a:ea typeface="Arial" charset="0"/>
            </a:endParaRPr>
          </a:p>
        </p:txBody>
      </p:sp>
      <p:pic>
        <p:nvPicPr>
          <p:cNvPr id="11" name="Picture 10">
            <a:extLst>
              <a:ext uri="{FF2B5EF4-FFF2-40B4-BE49-F238E27FC236}">
                <a16:creationId xmlns:a16="http://schemas.microsoft.com/office/drawing/2014/main" id="{A5061D5D-BD35-7B1B-D01D-693D42388BC3}"/>
              </a:ext>
            </a:extLst>
          </p:cNvPr>
          <p:cNvPicPr>
            <a:picLocks noChangeAspect="1"/>
          </p:cNvPicPr>
          <p:nvPr/>
        </p:nvPicPr>
        <p:blipFill>
          <a:blip r:embed="rId3"/>
          <a:stretch>
            <a:fillRect/>
          </a:stretch>
        </p:blipFill>
        <p:spPr>
          <a:xfrm>
            <a:off x="10601784" y="4201425"/>
            <a:ext cx="568800" cy="804621"/>
          </a:xfrm>
          <a:prstGeom prst="rect">
            <a:avLst/>
          </a:prstGeom>
          <a:ln>
            <a:solidFill>
              <a:schemeClr val="tx1"/>
            </a:solidFill>
          </a:ln>
        </p:spPr>
      </p:pic>
      <p:pic>
        <p:nvPicPr>
          <p:cNvPr id="12" name="Picture 11">
            <a:extLst>
              <a:ext uri="{FF2B5EF4-FFF2-40B4-BE49-F238E27FC236}">
                <a16:creationId xmlns:a16="http://schemas.microsoft.com/office/drawing/2014/main" id="{D28E63E5-7754-1D2F-6823-A5B5D95EC4E5}"/>
              </a:ext>
            </a:extLst>
          </p:cNvPr>
          <p:cNvPicPr>
            <a:picLocks noChangeAspect="1"/>
          </p:cNvPicPr>
          <p:nvPr/>
        </p:nvPicPr>
        <p:blipFill rotWithShape="1">
          <a:blip r:embed="rId4"/>
          <a:srcRect l="20659" t="20125" r="41274" b="4724"/>
          <a:stretch/>
        </p:blipFill>
        <p:spPr>
          <a:xfrm>
            <a:off x="10610749" y="5263348"/>
            <a:ext cx="568800" cy="796963"/>
          </a:xfrm>
          <a:prstGeom prst="rect">
            <a:avLst/>
          </a:prstGeom>
          <a:ln>
            <a:solidFill>
              <a:schemeClr val="tx1"/>
            </a:solidFill>
          </a:ln>
        </p:spPr>
      </p:pic>
      <p:pic>
        <p:nvPicPr>
          <p:cNvPr id="13" name="Picture 12">
            <a:extLst>
              <a:ext uri="{FF2B5EF4-FFF2-40B4-BE49-F238E27FC236}">
                <a16:creationId xmlns:a16="http://schemas.microsoft.com/office/drawing/2014/main" id="{0866C9A6-5891-6B16-E096-A980D0659825}"/>
              </a:ext>
            </a:extLst>
          </p:cNvPr>
          <p:cNvPicPr>
            <a:picLocks noChangeAspect="1"/>
          </p:cNvPicPr>
          <p:nvPr/>
        </p:nvPicPr>
        <p:blipFill>
          <a:blip r:embed="rId5"/>
          <a:stretch>
            <a:fillRect/>
          </a:stretch>
        </p:blipFill>
        <p:spPr>
          <a:xfrm>
            <a:off x="11253737" y="4740987"/>
            <a:ext cx="568800" cy="799372"/>
          </a:xfrm>
          <a:prstGeom prst="rect">
            <a:avLst/>
          </a:prstGeom>
          <a:ln>
            <a:solidFill>
              <a:schemeClr val="tx1"/>
            </a:solidFill>
          </a:ln>
        </p:spPr>
      </p:pic>
    </p:spTree>
    <p:extLst>
      <p:ext uri="{BB962C8B-B14F-4D97-AF65-F5344CB8AC3E}">
        <p14:creationId xmlns:p14="http://schemas.microsoft.com/office/powerpoint/2010/main" val="947399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3FCA7-CB84-C6F6-7437-0FEC98695857}"/>
              </a:ext>
            </a:extLst>
          </p:cNvPr>
          <p:cNvSpPr txBox="1">
            <a:spLocks/>
          </p:cNvSpPr>
          <p:nvPr/>
        </p:nvSpPr>
        <p:spPr>
          <a:xfrm>
            <a:off x="744630" y="5697357"/>
            <a:ext cx="3514165" cy="561975"/>
          </a:xfrm>
          <a:prstGeom prst="rect">
            <a:avLst/>
          </a:prstGeom>
        </p:spPr>
        <p:txBody>
          <a:bodyPr vert="horz" lIns="91440" tIns="45720" rIns="91440" bIns="45720" rtlCol="0" anchor="ctr">
            <a:noAutofit/>
          </a:bodyPr>
          <a:lstStyle/>
          <a:p>
            <a:pPr>
              <a:lnSpc>
                <a:spcPct val="90000"/>
              </a:lnSpc>
              <a:defRPr/>
            </a:pPr>
            <a:r>
              <a:rPr lang="en-US" dirty="0">
                <a:ea typeface="Arial" charset="0"/>
              </a:rPr>
              <a:t>Understand the geography</a:t>
            </a:r>
            <a:endParaRPr lang="en-PH" dirty="0">
              <a:ea typeface="Arial" charset="0"/>
            </a:endParaRPr>
          </a:p>
        </p:txBody>
      </p:sp>
      <p:sp>
        <p:nvSpPr>
          <p:cNvPr id="24" name="Title 1">
            <a:extLst>
              <a:ext uri="{FF2B5EF4-FFF2-40B4-BE49-F238E27FC236}">
                <a16:creationId xmlns:a16="http://schemas.microsoft.com/office/drawing/2014/main" id="{F80704E7-19D8-41BB-DFEC-43E2F67657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4" name="Title 1">
            <a:extLst>
              <a:ext uri="{FF2B5EF4-FFF2-40B4-BE49-F238E27FC236}">
                <a16:creationId xmlns:a16="http://schemas.microsoft.com/office/drawing/2014/main" id="{97D3FCA7-CB84-C6F6-7437-0FEC98695857}"/>
              </a:ext>
            </a:extLst>
          </p:cNvPr>
          <p:cNvSpPr txBox="1">
            <a:spLocks/>
          </p:cNvSpPr>
          <p:nvPr/>
        </p:nvSpPr>
        <p:spPr>
          <a:xfrm>
            <a:off x="4481789" y="5697357"/>
            <a:ext cx="2877671" cy="561975"/>
          </a:xfrm>
          <a:prstGeom prst="rect">
            <a:avLst/>
          </a:prstGeom>
        </p:spPr>
        <p:txBody>
          <a:bodyPr vert="horz" lIns="91440" tIns="45720" rIns="91440" bIns="45720" rtlCol="0" anchor="ctr">
            <a:noAutofit/>
          </a:bodyPr>
          <a:lstStyle/>
          <a:p>
            <a:pPr algn="ctr">
              <a:lnSpc>
                <a:spcPct val="90000"/>
              </a:lnSpc>
              <a:defRPr/>
            </a:pPr>
            <a:r>
              <a:rPr lang="en-US" dirty="0">
                <a:ea typeface="Arial" charset="0"/>
              </a:rPr>
              <a:t>Define the products </a:t>
            </a:r>
            <a:endParaRPr lang="en-PH" dirty="0">
              <a:ea typeface="Arial" charset="0"/>
            </a:endParaRPr>
          </a:p>
        </p:txBody>
      </p:sp>
      <p:sp>
        <p:nvSpPr>
          <p:cNvPr id="6" name="Title 1">
            <a:extLst>
              <a:ext uri="{FF2B5EF4-FFF2-40B4-BE49-F238E27FC236}">
                <a16:creationId xmlns:a16="http://schemas.microsoft.com/office/drawing/2014/main" id="{97D3FCA7-CB84-C6F6-7437-0FEC98695857}"/>
              </a:ext>
            </a:extLst>
          </p:cNvPr>
          <p:cNvSpPr txBox="1">
            <a:spLocks/>
          </p:cNvSpPr>
          <p:nvPr/>
        </p:nvSpPr>
        <p:spPr>
          <a:xfrm>
            <a:off x="7948893" y="5783260"/>
            <a:ext cx="3738282" cy="561975"/>
          </a:xfrm>
          <a:prstGeom prst="rect">
            <a:avLst/>
          </a:prstGeom>
        </p:spPr>
        <p:txBody>
          <a:bodyPr vert="horz" lIns="91440" tIns="45720" rIns="91440" bIns="45720" rtlCol="0" anchor="ctr">
            <a:noAutofit/>
          </a:bodyPr>
          <a:lstStyle/>
          <a:p>
            <a:pPr algn="ctr">
              <a:lnSpc>
                <a:spcPct val="90000"/>
              </a:lnSpc>
              <a:defRPr/>
            </a:pPr>
            <a:r>
              <a:rPr lang="en-US" dirty="0">
                <a:ea typeface="Arial" charset="0"/>
              </a:rPr>
              <a:t>Identify the equipment and technical capacity needs  </a:t>
            </a:r>
            <a:endParaRPr lang="en-PH" dirty="0">
              <a:ea typeface="Arial" charset="0"/>
            </a:endParaRPr>
          </a:p>
        </p:txBody>
      </p:sp>
      <p:pic>
        <p:nvPicPr>
          <p:cNvPr id="14" name="Picture 13">
            <a:extLst>
              <a:ext uri="{FF2B5EF4-FFF2-40B4-BE49-F238E27FC236}">
                <a16:creationId xmlns:a16="http://schemas.microsoft.com/office/drawing/2014/main" id="{EE28389C-A1A1-DEA8-60BB-3C3C4B1A01E3}"/>
              </a:ext>
            </a:extLst>
          </p:cNvPr>
          <p:cNvPicPr>
            <a:picLocks noChangeAspect="1"/>
          </p:cNvPicPr>
          <p:nvPr/>
        </p:nvPicPr>
        <p:blipFill>
          <a:blip r:embed="rId3"/>
          <a:stretch>
            <a:fillRect/>
          </a:stretch>
        </p:blipFill>
        <p:spPr>
          <a:xfrm>
            <a:off x="525298" y="1547777"/>
            <a:ext cx="2690493" cy="1595921"/>
          </a:xfrm>
          <a:prstGeom prst="rect">
            <a:avLst/>
          </a:prstGeom>
        </p:spPr>
      </p:pic>
      <p:pic>
        <p:nvPicPr>
          <p:cNvPr id="8" name="Picture 7">
            <a:extLst>
              <a:ext uri="{FF2B5EF4-FFF2-40B4-BE49-F238E27FC236}">
                <a16:creationId xmlns:a16="http://schemas.microsoft.com/office/drawing/2014/main" id="{122E3C42-582F-664F-87EE-B1E3D5E3E61A}"/>
              </a:ext>
            </a:extLst>
          </p:cNvPr>
          <p:cNvPicPr>
            <a:picLocks noChangeAspect="1"/>
          </p:cNvPicPr>
          <p:nvPr/>
        </p:nvPicPr>
        <p:blipFill>
          <a:blip r:embed="rId4"/>
          <a:stretch>
            <a:fillRect/>
          </a:stretch>
        </p:blipFill>
        <p:spPr>
          <a:xfrm>
            <a:off x="1534488" y="2512791"/>
            <a:ext cx="2379342" cy="1832417"/>
          </a:xfrm>
          <a:prstGeom prst="rect">
            <a:avLst/>
          </a:prstGeom>
        </p:spPr>
      </p:pic>
      <p:pic>
        <p:nvPicPr>
          <p:cNvPr id="12" name="Google Shape;405;p20">
            <a:extLst>
              <a:ext uri="{FF2B5EF4-FFF2-40B4-BE49-F238E27FC236}">
                <a16:creationId xmlns:a16="http://schemas.microsoft.com/office/drawing/2014/main" id="{03DBD700-3AA2-E01A-1296-0C8311BA9E7D}"/>
              </a:ext>
            </a:extLst>
          </p:cNvPr>
          <p:cNvPicPr preferRelativeResize="0"/>
          <p:nvPr/>
        </p:nvPicPr>
        <p:blipFill rotWithShape="1">
          <a:blip r:embed="rId5">
            <a:alphaModFix/>
          </a:blip>
          <a:srcRect/>
          <a:stretch/>
        </p:blipFill>
        <p:spPr>
          <a:xfrm>
            <a:off x="744630" y="3769154"/>
            <a:ext cx="2124636" cy="1741600"/>
          </a:xfrm>
          <a:prstGeom prst="rect">
            <a:avLst/>
          </a:prstGeom>
          <a:noFill/>
          <a:ln>
            <a:solidFill>
              <a:schemeClr val="tx1"/>
            </a:solidFill>
          </a:ln>
        </p:spPr>
      </p:pic>
      <p:pic>
        <p:nvPicPr>
          <p:cNvPr id="16" name="Picture 15">
            <a:extLst>
              <a:ext uri="{FF2B5EF4-FFF2-40B4-BE49-F238E27FC236}">
                <a16:creationId xmlns:a16="http://schemas.microsoft.com/office/drawing/2014/main" id="{C4139153-56A5-80E9-ECE8-F77D0A9A0497}"/>
              </a:ext>
            </a:extLst>
          </p:cNvPr>
          <p:cNvPicPr>
            <a:picLocks noChangeAspect="1"/>
          </p:cNvPicPr>
          <p:nvPr/>
        </p:nvPicPr>
        <p:blipFill rotWithShape="1">
          <a:blip r:embed="rId6"/>
          <a:srcRect l="34250" t="13372" r="31100" b="6047"/>
          <a:stretch/>
        </p:blipFill>
        <p:spPr>
          <a:xfrm>
            <a:off x="4664283" y="1513596"/>
            <a:ext cx="938366" cy="1172965"/>
          </a:xfrm>
          <a:prstGeom prst="rect">
            <a:avLst/>
          </a:prstGeom>
        </p:spPr>
      </p:pic>
      <p:pic>
        <p:nvPicPr>
          <p:cNvPr id="15" name="Picture 14">
            <a:extLst>
              <a:ext uri="{FF2B5EF4-FFF2-40B4-BE49-F238E27FC236}">
                <a16:creationId xmlns:a16="http://schemas.microsoft.com/office/drawing/2014/main" id="{E2FB9C0A-D4E6-A928-F90F-87ADDAF2311E}"/>
              </a:ext>
            </a:extLst>
          </p:cNvPr>
          <p:cNvPicPr>
            <a:picLocks noChangeAspect="1"/>
          </p:cNvPicPr>
          <p:nvPr/>
        </p:nvPicPr>
        <p:blipFill rotWithShape="1">
          <a:blip r:embed="rId7"/>
          <a:srcRect l="4194" t="24381" r="33629" b="12153"/>
          <a:stretch/>
        </p:blipFill>
        <p:spPr>
          <a:xfrm>
            <a:off x="5804125" y="1765225"/>
            <a:ext cx="1749922" cy="960074"/>
          </a:xfrm>
          <a:prstGeom prst="rect">
            <a:avLst/>
          </a:prstGeom>
        </p:spPr>
      </p:pic>
      <p:pic>
        <p:nvPicPr>
          <p:cNvPr id="20" name="Picture 19">
            <a:extLst>
              <a:ext uri="{FF2B5EF4-FFF2-40B4-BE49-F238E27FC236}">
                <a16:creationId xmlns:a16="http://schemas.microsoft.com/office/drawing/2014/main" id="{6A3DACA4-0EEE-F957-BEE3-369C0A7F4C33}"/>
              </a:ext>
            </a:extLst>
          </p:cNvPr>
          <p:cNvPicPr>
            <a:picLocks noChangeAspect="1"/>
          </p:cNvPicPr>
          <p:nvPr/>
        </p:nvPicPr>
        <p:blipFill rotWithShape="1">
          <a:blip r:embed="rId8"/>
          <a:srcRect l="37928" t="16335" r="28953" b="5603"/>
          <a:stretch/>
        </p:blipFill>
        <p:spPr bwMode="auto">
          <a:xfrm>
            <a:off x="4923020" y="2820617"/>
            <a:ext cx="1046169" cy="1387335"/>
          </a:xfrm>
          <a:prstGeom prst="rect">
            <a:avLst/>
          </a:prstGeom>
          <a:ln>
            <a:solidFill>
              <a:schemeClr val="tx1"/>
            </a:solid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DC2BA943-8760-4DDA-8EB1-37880958991D}"/>
              </a:ext>
            </a:extLst>
          </p:cNvPr>
          <p:cNvPicPr>
            <a:picLocks noChangeAspect="1"/>
          </p:cNvPicPr>
          <p:nvPr/>
        </p:nvPicPr>
        <p:blipFill rotWithShape="1">
          <a:blip r:embed="rId9"/>
          <a:srcRect t="11630"/>
          <a:stretch/>
        </p:blipFill>
        <p:spPr>
          <a:xfrm>
            <a:off x="5731764" y="3559733"/>
            <a:ext cx="1851538" cy="1145938"/>
          </a:xfrm>
          <a:prstGeom prst="rect">
            <a:avLst/>
          </a:prstGeom>
          <a:ln>
            <a:solidFill>
              <a:schemeClr val="tx1"/>
            </a:solidFill>
          </a:ln>
          <a:effectLst/>
        </p:spPr>
      </p:pic>
      <p:pic>
        <p:nvPicPr>
          <p:cNvPr id="17" name="Picture 16">
            <a:extLst>
              <a:ext uri="{FF2B5EF4-FFF2-40B4-BE49-F238E27FC236}">
                <a16:creationId xmlns:a16="http://schemas.microsoft.com/office/drawing/2014/main" id="{7621363A-ADCC-B407-47AF-03D767D765BA}"/>
              </a:ext>
            </a:extLst>
          </p:cNvPr>
          <p:cNvPicPr>
            <a:picLocks noChangeAspect="1"/>
          </p:cNvPicPr>
          <p:nvPr/>
        </p:nvPicPr>
        <p:blipFill>
          <a:blip r:embed="rId10"/>
          <a:stretch>
            <a:fillRect/>
          </a:stretch>
        </p:blipFill>
        <p:spPr>
          <a:xfrm>
            <a:off x="4864706" y="4469655"/>
            <a:ext cx="1654016" cy="1255425"/>
          </a:xfrm>
          <a:prstGeom prst="rect">
            <a:avLst/>
          </a:prstGeom>
        </p:spPr>
      </p:pic>
      <p:pic>
        <p:nvPicPr>
          <p:cNvPr id="22" name="Picture 2">
            <a:extLst>
              <a:ext uri="{FF2B5EF4-FFF2-40B4-BE49-F238E27FC236}">
                <a16:creationId xmlns:a16="http://schemas.microsoft.com/office/drawing/2014/main" id="{FDF7879E-BC69-377B-31CC-6013CB3CB76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936" t="9640" r="13773" b="9601"/>
          <a:stretch/>
        </p:blipFill>
        <p:spPr bwMode="auto">
          <a:xfrm>
            <a:off x="8212567" y="1547777"/>
            <a:ext cx="2961538" cy="183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89947952-9E66-8349-82EE-33849EB12D12}"/>
              </a:ext>
            </a:extLst>
          </p:cNvPr>
          <p:cNvPicPr>
            <a:picLocks noChangeAspect="1"/>
          </p:cNvPicPr>
          <p:nvPr/>
        </p:nvPicPr>
        <p:blipFill>
          <a:blip r:embed="rId12"/>
          <a:stretch>
            <a:fillRect/>
          </a:stretch>
        </p:blipFill>
        <p:spPr>
          <a:xfrm>
            <a:off x="8557532" y="3362736"/>
            <a:ext cx="2674869" cy="2406239"/>
          </a:xfrm>
          <a:prstGeom prst="rect">
            <a:avLst/>
          </a:prstGeom>
        </p:spPr>
      </p:pic>
      <p:sp>
        <p:nvSpPr>
          <p:cNvPr id="7" name="Title 1">
            <a:extLst>
              <a:ext uri="{FF2B5EF4-FFF2-40B4-BE49-F238E27FC236}">
                <a16:creationId xmlns:a16="http://schemas.microsoft.com/office/drawing/2014/main" id="{9AD5960E-09CD-BBE6-2FDC-B4CBB0D12D79}"/>
              </a:ext>
            </a:extLst>
          </p:cNvPr>
          <p:cNvSpPr txBox="1">
            <a:spLocks/>
          </p:cNvSpPr>
          <p:nvPr/>
        </p:nvSpPr>
        <p:spPr>
          <a:xfrm>
            <a:off x="704851" y="777438"/>
            <a:ext cx="10734675" cy="561975"/>
          </a:xfrm>
          <a:prstGeom prst="rect">
            <a:avLst/>
          </a:prstGeom>
        </p:spPr>
        <p:txBody>
          <a:bodyPr vert="horz" lIns="91440" tIns="45720" rIns="91440" bIns="45720" rtlCol="0" anchor="ctr">
            <a:noAutofit/>
          </a:bodyPr>
          <a:lstStyle/>
          <a:p>
            <a:pPr marL="1077913" indent="-1077913">
              <a:lnSpc>
                <a:spcPct val="90000"/>
              </a:lnSpc>
              <a:defRPr/>
            </a:pPr>
            <a:r>
              <a:rPr lang="en-PH" sz="2400" b="1" dirty="0">
                <a:ea typeface="Arial" charset="0"/>
              </a:rPr>
              <a:t>Step</a:t>
            </a:r>
            <a:r>
              <a:rPr lang="fr-FR" sz="2400" b="1" dirty="0">
                <a:ea typeface="Arial" charset="0"/>
              </a:rPr>
              <a:t> B : </a:t>
            </a:r>
            <a:r>
              <a:rPr lang="en-US" sz="2400" dirty="0">
                <a:ea typeface="Arial" charset="0"/>
              </a:rPr>
              <a:t>Understand the geography, define the products, and identify the equipment and technical capacity needs</a:t>
            </a:r>
            <a:endParaRPr lang="en-PH" sz="2400" dirty="0">
              <a:ea typeface="Arial" charset="0"/>
            </a:endParaRPr>
          </a:p>
        </p:txBody>
      </p:sp>
    </p:spTree>
    <p:extLst>
      <p:ext uri="{BB962C8B-B14F-4D97-AF65-F5344CB8AC3E}">
        <p14:creationId xmlns:p14="http://schemas.microsoft.com/office/powerpoint/2010/main" val="3871505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C86148E8-D44A-27ED-C3CA-0C440746020F}"/>
              </a:ext>
            </a:extLst>
          </p:cNvPr>
          <p:cNvSpPr>
            <a:spLocks noChangeArrowheads="1"/>
          </p:cNvSpPr>
          <p:nvPr/>
        </p:nvSpPr>
        <p:spPr bwMode="auto">
          <a:xfrm>
            <a:off x="711469" y="1133402"/>
            <a:ext cx="9036496" cy="430887"/>
          </a:xfrm>
          <a:prstGeom prst="rect">
            <a:avLst/>
          </a:prstGeom>
          <a:noFill/>
          <a:ln w="9525">
            <a:noFill/>
            <a:miter lim="800000"/>
            <a:headEnd/>
            <a:tailEnd/>
          </a:ln>
        </p:spPr>
        <p:txBody>
          <a:bodyPr wrap="square">
            <a:spAutoFit/>
          </a:bodyPr>
          <a:lstStyle/>
          <a:p>
            <a:r>
              <a:rPr lang="en-US" sz="2200" dirty="0"/>
              <a:t>This understanding is achieved by identifying and documenting</a:t>
            </a:r>
            <a:r>
              <a:rPr lang="fr-CH" sz="2200" dirty="0"/>
              <a:t>:</a:t>
            </a:r>
          </a:p>
        </p:txBody>
      </p:sp>
      <p:sp>
        <p:nvSpPr>
          <p:cNvPr id="8" name="Rectangle 3">
            <a:extLst>
              <a:ext uri="{FF2B5EF4-FFF2-40B4-BE49-F238E27FC236}">
                <a16:creationId xmlns:a16="http://schemas.microsoft.com/office/drawing/2014/main" id="{5FF8DC95-0B9D-FB85-C0BD-2E556AC3A4F6}"/>
              </a:ext>
            </a:extLst>
          </p:cNvPr>
          <p:cNvSpPr>
            <a:spLocks noChangeArrowheads="1"/>
          </p:cNvSpPr>
          <p:nvPr/>
        </p:nvSpPr>
        <p:spPr bwMode="auto">
          <a:xfrm>
            <a:off x="809844" y="1687104"/>
            <a:ext cx="7676932" cy="769441"/>
          </a:xfrm>
          <a:prstGeom prst="rect">
            <a:avLst/>
          </a:prstGeom>
          <a:noFill/>
          <a:ln w="9525">
            <a:noFill/>
            <a:miter lim="800000"/>
            <a:headEnd/>
            <a:tailEnd/>
          </a:ln>
        </p:spPr>
        <p:txBody>
          <a:bodyPr wrap="square">
            <a:spAutoFit/>
          </a:bodyPr>
          <a:lstStyle/>
          <a:p>
            <a:pPr marL="457200" indent="-457200">
              <a:buFont typeface="+mj-lt"/>
              <a:buAutoNum type="arabicPeriod"/>
            </a:pPr>
            <a:r>
              <a:rPr lang="en-US" sz="2200" dirty="0"/>
              <a:t>The program or </a:t>
            </a:r>
            <a:r>
              <a:rPr lang="en-US" sz="2200" b="1" dirty="0"/>
              <a:t>implementation strategy </a:t>
            </a:r>
            <a:r>
              <a:rPr lang="en-US" sz="2200" dirty="0"/>
              <a:t>(e.g., home vaccination) if the geo-enablement is happening at that level</a:t>
            </a:r>
            <a:endParaRPr lang="fr-CH" sz="2200" dirty="0"/>
          </a:p>
        </p:txBody>
      </p:sp>
      <p:sp>
        <p:nvSpPr>
          <p:cNvPr id="9" name="Title 1">
            <a:extLst>
              <a:ext uri="{FF2B5EF4-FFF2-40B4-BE49-F238E27FC236}">
                <a16:creationId xmlns:a16="http://schemas.microsoft.com/office/drawing/2014/main" id="{967FEE07-B556-9F8B-D8E7-8F20D693A66F}"/>
              </a:ext>
            </a:extLst>
          </p:cNvPr>
          <p:cNvSpPr txBox="1">
            <a:spLocks/>
          </p:cNvSpPr>
          <p:nvPr/>
        </p:nvSpPr>
        <p:spPr>
          <a:xfrm>
            <a:off x="7986156" y="2705193"/>
            <a:ext cx="2518065" cy="654104"/>
          </a:xfrm>
          <a:prstGeom prst="rect">
            <a:avLst/>
          </a:prstGeom>
        </p:spPr>
        <p:txBody>
          <a:bodyPr rtlCol="0">
            <a:noAutofit/>
          </a:bodyPr>
          <a:lstStyle/>
          <a:p>
            <a:pPr>
              <a:spcBef>
                <a:spcPct val="20000"/>
              </a:spcBef>
              <a:defRPr/>
            </a:pPr>
            <a:r>
              <a:rPr lang="fr-CH" sz="2200" dirty="0"/>
              <a:t>Eco-system</a:t>
            </a:r>
          </a:p>
        </p:txBody>
      </p:sp>
      <p:sp>
        <p:nvSpPr>
          <p:cNvPr id="11" name="Right Arrow 14">
            <a:extLst>
              <a:ext uri="{FF2B5EF4-FFF2-40B4-BE49-F238E27FC236}">
                <a16:creationId xmlns:a16="http://schemas.microsoft.com/office/drawing/2014/main" id="{42CCDE99-78CE-6F4D-FD91-07CDB67BD86D}"/>
              </a:ext>
            </a:extLst>
          </p:cNvPr>
          <p:cNvSpPr/>
          <p:nvPr/>
        </p:nvSpPr>
        <p:spPr>
          <a:xfrm>
            <a:off x="7527551" y="2711715"/>
            <a:ext cx="458605" cy="427587"/>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12" name="Title 1">
            <a:extLst>
              <a:ext uri="{FF2B5EF4-FFF2-40B4-BE49-F238E27FC236}">
                <a16:creationId xmlns:a16="http://schemas.microsoft.com/office/drawing/2014/main" id="{19339BBC-0B03-4A7C-3220-95DB47247AC5}"/>
              </a:ext>
            </a:extLst>
          </p:cNvPr>
          <p:cNvSpPr txBox="1">
            <a:spLocks/>
          </p:cNvSpPr>
          <p:nvPr/>
        </p:nvSpPr>
        <p:spPr>
          <a:xfrm>
            <a:off x="8064351" y="3995848"/>
            <a:ext cx="2518065" cy="654104"/>
          </a:xfrm>
          <a:prstGeom prst="rect">
            <a:avLst/>
          </a:prstGeom>
        </p:spPr>
        <p:txBody>
          <a:bodyPr rtlCol="0">
            <a:noAutofit/>
          </a:bodyPr>
          <a:lstStyle/>
          <a:p>
            <a:pPr>
              <a:spcBef>
                <a:spcPct val="20000"/>
              </a:spcBef>
              <a:defRPr/>
            </a:pPr>
            <a:r>
              <a:rPr lang="fr-CH" sz="2200" dirty="0" err="1"/>
              <a:t>Hierarchies</a:t>
            </a:r>
            <a:endParaRPr lang="fr-CH" sz="2200" dirty="0"/>
          </a:p>
        </p:txBody>
      </p:sp>
      <p:sp>
        <p:nvSpPr>
          <p:cNvPr id="20" name="Right Arrow 14">
            <a:extLst>
              <a:ext uri="{FF2B5EF4-FFF2-40B4-BE49-F238E27FC236}">
                <a16:creationId xmlns:a16="http://schemas.microsoft.com/office/drawing/2014/main" id="{4DEC2A1D-20D6-7F6D-5830-46886FCAC3AD}"/>
              </a:ext>
            </a:extLst>
          </p:cNvPr>
          <p:cNvSpPr/>
          <p:nvPr/>
        </p:nvSpPr>
        <p:spPr>
          <a:xfrm>
            <a:off x="7533738" y="3989730"/>
            <a:ext cx="458605" cy="427587"/>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24" name="Title 1">
            <a:extLst>
              <a:ext uri="{FF2B5EF4-FFF2-40B4-BE49-F238E27FC236}">
                <a16:creationId xmlns:a16="http://schemas.microsoft.com/office/drawing/2014/main" id="{6E9E27BA-1422-090F-AD3A-9BB7AA40A8DB}"/>
              </a:ext>
            </a:extLst>
          </p:cNvPr>
          <p:cNvSpPr txBox="1">
            <a:spLocks/>
          </p:cNvSpPr>
          <p:nvPr/>
        </p:nvSpPr>
        <p:spPr>
          <a:xfrm>
            <a:off x="10290763" y="3440798"/>
            <a:ext cx="1699607" cy="524755"/>
          </a:xfrm>
          <a:prstGeom prst="rect">
            <a:avLst/>
          </a:prstGeom>
        </p:spPr>
        <p:txBody>
          <a:bodyPr rtlCol="0">
            <a:noAutofit/>
          </a:bodyPr>
          <a:lstStyle/>
          <a:p>
            <a:pPr>
              <a:spcBef>
                <a:spcPct val="20000"/>
              </a:spcBef>
              <a:defRPr/>
            </a:pPr>
            <a:r>
              <a:rPr lang="fr-CH" sz="2200" dirty="0"/>
              <a:t>Data model</a:t>
            </a:r>
          </a:p>
        </p:txBody>
      </p:sp>
      <p:sp>
        <p:nvSpPr>
          <p:cNvPr id="25" name="Title 1">
            <a:extLst>
              <a:ext uri="{FF2B5EF4-FFF2-40B4-BE49-F238E27FC236}">
                <a16:creationId xmlns:a16="http://schemas.microsoft.com/office/drawing/2014/main" id="{B65EF9CB-5099-434E-E34D-51FBA91D5CEC}"/>
              </a:ext>
            </a:extLst>
          </p:cNvPr>
          <p:cNvSpPr txBox="1">
            <a:spLocks/>
          </p:cNvSpPr>
          <p:nvPr/>
        </p:nvSpPr>
        <p:spPr>
          <a:xfrm>
            <a:off x="9303436" y="1726685"/>
            <a:ext cx="2518065" cy="654104"/>
          </a:xfrm>
          <a:prstGeom prst="rect">
            <a:avLst/>
          </a:prstGeom>
        </p:spPr>
        <p:txBody>
          <a:bodyPr rtlCol="0">
            <a:noAutofit/>
          </a:bodyPr>
          <a:lstStyle/>
          <a:p>
            <a:pPr>
              <a:spcBef>
                <a:spcPct val="20000"/>
              </a:spcBef>
              <a:defRPr/>
            </a:pPr>
            <a:r>
              <a:rPr lang="fr-CH" sz="2200" dirty="0" err="1"/>
              <a:t>Context</a:t>
            </a:r>
            <a:endParaRPr lang="fr-CH" sz="2200" dirty="0"/>
          </a:p>
        </p:txBody>
      </p:sp>
      <p:sp>
        <p:nvSpPr>
          <p:cNvPr id="26" name="Right Arrow 14">
            <a:extLst>
              <a:ext uri="{FF2B5EF4-FFF2-40B4-BE49-F238E27FC236}">
                <a16:creationId xmlns:a16="http://schemas.microsoft.com/office/drawing/2014/main" id="{622A6205-158E-A4E4-C7E6-40DEE253936A}"/>
              </a:ext>
            </a:extLst>
          </p:cNvPr>
          <p:cNvSpPr/>
          <p:nvPr/>
        </p:nvSpPr>
        <p:spPr>
          <a:xfrm>
            <a:off x="8772823" y="1720567"/>
            <a:ext cx="458605" cy="427587"/>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27" name="Right Brace 26">
            <a:extLst>
              <a:ext uri="{FF2B5EF4-FFF2-40B4-BE49-F238E27FC236}">
                <a16:creationId xmlns:a16="http://schemas.microsoft.com/office/drawing/2014/main" id="{CC22B8B5-4B61-FE6A-6F6B-0208185B0FF5}"/>
              </a:ext>
            </a:extLst>
          </p:cNvPr>
          <p:cNvSpPr/>
          <p:nvPr/>
        </p:nvSpPr>
        <p:spPr>
          <a:xfrm>
            <a:off x="9784705" y="2794453"/>
            <a:ext cx="490214" cy="1740699"/>
          </a:xfrm>
          <a:prstGeom prst="rightBrace">
            <a:avLst/>
          </a:prstGeom>
          <a:ln w="38100">
            <a:solidFill>
              <a:srgbClr val="3466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Content Placeholder 2">
            <a:extLst>
              <a:ext uri="{FF2B5EF4-FFF2-40B4-BE49-F238E27FC236}">
                <a16:creationId xmlns:a16="http://schemas.microsoft.com/office/drawing/2014/main" id="{BEEDF308-F68C-2340-14D5-CB330F6E2E0A}"/>
              </a:ext>
            </a:extLst>
          </p:cNvPr>
          <p:cNvSpPr txBox="1">
            <a:spLocks/>
          </p:cNvSpPr>
          <p:nvPr/>
        </p:nvSpPr>
        <p:spPr>
          <a:xfrm>
            <a:off x="1526940" y="4900136"/>
            <a:ext cx="9807007" cy="40214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200" dirty="0"/>
              <a:t>Important to include all stakeholders in the planning and implementation of the intervention(s) covered by geo-enabling</a:t>
            </a:r>
            <a:endParaRPr lang="fr-CH" sz="2200" dirty="0"/>
          </a:p>
        </p:txBody>
      </p:sp>
      <p:sp>
        <p:nvSpPr>
          <p:cNvPr id="29" name="Google Shape;473;p45">
            <a:extLst>
              <a:ext uri="{FF2B5EF4-FFF2-40B4-BE49-F238E27FC236}">
                <a16:creationId xmlns:a16="http://schemas.microsoft.com/office/drawing/2014/main" id="{F10C1CA7-F967-9BD1-96A9-1999A63E3CCA}"/>
              </a:ext>
            </a:extLst>
          </p:cNvPr>
          <p:cNvSpPr/>
          <p:nvPr/>
        </p:nvSpPr>
        <p:spPr>
          <a:xfrm>
            <a:off x="1075109" y="4961175"/>
            <a:ext cx="478200" cy="351135"/>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
        <p:nvSpPr>
          <p:cNvPr id="30" name="Content Placeholder 2">
            <a:extLst>
              <a:ext uri="{FF2B5EF4-FFF2-40B4-BE49-F238E27FC236}">
                <a16:creationId xmlns:a16="http://schemas.microsoft.com/office/drawing/2014/main" id="{1CC22E68-F67C-60C4-004E-1897267F337D}"/>
              </a:ext>
            </a:extLst>
          </p:cNvPr>
          <p:cNvSpPr txBox="1">
            <a:spLocks/>
          </p:cNvSpPr>
          <p:nvPr/>
        </p:nvSpPr>
        <p:spPr>
          <a:xfrm>
            <a:off x="1526941" y="5777574"/>
            <a:ext cx="9633846" cy="40214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200" dirty="0"/>
              <a:t>This will directly influence the data that is needed to generate products</a:t>
            </a:r>
            <a:endParaRPr lang="fr-CH" sz="2200" dirty="0"/>
          </a:p>
        </p:txBody>
      </p:sp>
      <p:sp>
        <p:nvSpPr>
          <p:cNvPr id="31" name="Google Shape;473;p45">
            <a:extLst>
              <a:ext uri="{FF2B5EF4-FFF2-40B4-BE49-F238E27FC236}">
                <a16:creationId xmlns:a16="http://schemas.microsoft.com/office/drawing/2014/main" id="{DEE08A7F-5557-7594-6E77-FFADDABC08D5}"/>
              </a:ext>
            </a:extLst>
          </p:cNvPr>
          <p:cNvSpPr/>
          <p:nvPr/>
        </p:nvSpPr>
        <p:spPr>
          <a:xfrm>
            <a:off x="1075109" y="5819363"/>
            <a:ext cx="478200" cy="351135"/>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
        <p:nvSpPr>
          <p:cNvPr id="32" name="Rectangle 3">
            <a:extLst>
              <a:ext uri="{FF2B5EF4-FFF2-40B4-BE49-F238E27FC236}">
                <a16:creationId xmlns:a16="http://schemas.microsoft.com/office/drawing/2014/main" id="{D63C0D0F-7E22-1181-A50D-A4C5C2022C3C}"/>
              </a:ext>
            </a:extLst>
          </p:cNvPr>
          <p:cNvSpPr>
            <a:spLocks noChangeArrowheads="1"/>
          </p:cNvSpPr>
          <p:nvPr/>
        </p:nvSpPr>
        <p:spPr bwMode="auto">
          <a:xfrm>
            <a:off x="809843" y="2632896"/>
            <a:ext cx="6580298" cy="1107996"/>
          </a:xfrm>
          <a:prstGeom prst="rect">
            <a:avLst/>
          </a:prstGeom>
          <a:noFill/>
          <a:ln w="9525">
            <a:noFill/>
            <a:miter lim="800000"/>
            <a:headEnd/>
            <a:tailEnd/>
          </a:ln>
        </p:spPr>
        <p:txBody>
          <a:bodyPr wrap="square">
            <a:spAutoFit/>
          </a:bodyPr>
          <a:lstStyle/>
          <a:p>
            <a:pPr marL="457200" indent="-457200">
              <a:buFont typeface="+mj-lt"/>
              <a:buAutoNum type="arabicPeriod" startAt="2"/>
            </a:pPr>
            <a:r>
              <a:rPr lang="en-US" sz="2200" dirty="0"/>
              <a:t>The </a:t>
            </a:r>
            <a:r>
              <a:rPr lang="en-US" sz="2200" b="1" dirty="0"/>
              <a:t>geographic features </a:t>
            </a:r>
            <a:r>
              <a:rPr lang="en-US" sz="2200" dirty="0"/>
              <a:t>that are central to the implementation of the program (list of these features with their definition)</a:t>
            </a:r>
            <a:endParaRPr lang="fr-CH" sz="2200" dirty="0"/>
          </a:p>
        </p:txBody>
      </p:sp>
      <p:sp>
        <p:nvSpPr>
          <p:cNvPr id="33" name="Rectangle 3">
            <a:extLst>
              <a:ext uri="{FF2B5EF4-FFF2-40B4-BE49-F238E27FC236}">
                <a16:creationId xmlns:a16="http://schemas.microsoft.com/office/drawing/2014/main" id="{8EB8CD0D-99EF-45AD-B41A-2229459D69EF}"/>
              </a:ext>
            </a:extLst>
          </p:cNvPr>
          <p:cNvSpPr>
            <a:spLocks noChangeArrowheads="1"/>
          </p:cNvSpPr>
          <p:nvPr/>
        </p:nvSpPr>
        <p:spPr bwMode="auto">
          <a:xfrm>
            <a:off x="809842" y="3948020"/>
            <a:ext cx="6822352" cy="769441"/>
          </a:xfrm>
          <a:prstGeom prst="rect">
            <a:avLst/>
          </a:prstGeom>
          <a:noFill/>
          <a:ln w="9525">
            <a:noFill/>
            <a:miter lim="800000"/>
            <a:headEnd/>
            <a:tailEnd/>
          </a:ln>
        </p:spPr>
        <p:txBody>
          <a:bodyPr wrap="square">
            <a:spAutoFit/>
          </a:bodyPr>
          <a:lstStyle/>
          <a:p>
            <a:pPr marL="457200" indent="-457200">
              <a:buFont typeface="+mj-lt"/>
              <a:buAutoNum type="arabicPeriod" startAt="3"/>
            </a:pPr>
            <a:r>
              <a:rPr lang="en-US" sz="2200" dirty="0"/>
              <a:t>The </a:t>
            </a:r>
            <a:r>
              <a:rPr lang="en-US" sz="2200" b="1" dirty="0"/>
              <a:t>relationships </a:t>
            </a:r>
            <a:r>
              <a:rPr lang="en-US" sz="2200" dirty="0"/>
              <a:t>that exists between these geographic features</a:t>
            </a:r>
            <a:endParaRPr lang="fr-CH" sz="2200" dirty="0"/>
          </a:p>
        </p:txBody>
      </p:sp>
      <p:sp>
        <p:nvSpPr>
          <p:cNvPr id="2" name="Title 1">
            <a:extLst>
              <a:ext uri="{FF2B5EF4-FFF2-40B4-BE49-F238E27FC236}">
                <a16:creationId xmlns:a16="http://schemas.microsoft.com/office/drawing/2014/main" id="{B393BF76-6B17-1BA0-833C-BC5690795315}"/>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3" name="Title 1">
            <a:extLst>
              <a:ext uri="{FF2B5EF4-FFF2-40B4-BE49-F238E27FC236}">
                <a16:creationId xmlns:a16="http://schemas.microsoft.com/office/drawing/2014/main" id="{31F398CD-3F5F-21FE-90F8-804D3D511F15}"/>
              </a:ext>
            </a:extLst>
          </p:cNvPr>
          <p:cNvSpPr txBox="1">
            <a:spLocks/>
          </p:cNvSpPr>
          <p:nvPr/>
        </p:nvSpPr>
        <p:spPr>
          <a:xfrm>
            <a:off x="704851" y="623677"/>
            <a:ext cx="10734675" cy="557429"/>
          </a:xfrm>
          <a:prstGeom prst="rect">
            <a:avLst/>
          </a:prstGeom>
        </p:spPr>
        <p:txBody>
          <a:bodyPr vert="horz" lIns="91440" tIns="45720" rIns="91440" bIns="45720" rtlCol="0" anchor="ctr">
            <a:noAutofit/>
          </a:bodyPr>
          <a:lstStyle/>
          <a:p>
            <a:pPr marL="1077913" indent="-1077913">
              <a:lnSpc>
                <a:spcPct val="90000"/>
              </a:lnSpc>
              <a:defRPr/>
            </a:pPr>
            <a:r>
              <a:rPr lang="en-PH" sz="2400" b="1" dirty="0">
                <a:ea typeface="Arial" charset="0"/>
              </a:rPr>
              <a:t>Step</a:t>
            </a:r>
            <a:r>
              <a:rPr lang="fr-FR" sz="2400" b="1" dirty="0">
                <a:ea typeface="Arial" charset="0"/>
              </a:rPr>
              <a:t> B : </a:t>
            </a:r>
            <a:r>
              <a:rPr lang="en-US" sz="2400" dirty="0">
                <a:ea typeface="Arial" charset="0"/>
              </a:rPr>
              <a:t>Understand the geography</a:t>
            </a:r>
            <a:endParaRPr lang="en-PH" sz="2400" dirty="0">
              <a:ea typeface="Arial" charset="0"/>
            </a:endParaRPr>
          </a:p>
        </p:txBody>
      </p:sp>
    </p:spTree>
    <p:extLst>
      <p:ext uri="{BB962C8B-B14F-4D97-AF65-F5344CB8AC3E}">
        <p14:creationId xmlns:p14="http://schemas.microsoft.com/office/powerpoint/2010/main" val="3229966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473;p45">
            <a:extLst>
              <a:ext uri="{FF2B5EF4-FFF2-40B4-BE49-F238E27FC236}">
                <a16:creationId xmlns:a16="http://schemas.microsoft.com/office/drawing/2014/main" id="{3CE45739-D9E8-14B5-8892-50EC33163BBF}"/>
              </a:ext>
            </a:extLst>
          </p:cNvPr>
          <p:cNvSpPr/>
          <p:nvPr/>
        </p:nvSpPr>
        <p:spPr>
          <a:xfrm>
            <a:off x="388946" y="5307454"/>
            <a:ext cx="478200" cy="351135"/>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
        <p:nvSpPr>
          <p:cNvPr id="48" name="Content Placeholder 2">
            <a:extLst>
              <a:ext uri="{FF2B5EF4-FFF2-40B4-BE49-F238E27FC236}">
                <a16:creationId xmlns:a16="http://schemas.microsoft.com/office/drawing/2014/main" id="{FF51736A-66A0-C5A4-59EF-C7E0180F5EB6}"/>
              </a:ext>
            </a:extLst>
          </p:cNvPr>
          <p:cNvSpPr txBox="1">
            <a:spLocks/>
          </p:cNvSpPr>
          <p:nvPr/>
        </p:nvSpPr>
        <p:spPr>
          <a:xfrm>
            <a:off x="887433" y="5288227"/>
            <a:ext cx="11715103" cy="42755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Geographic object = Also called a geo-object, computer representation of a geographic feature (e.g. point, line, polygon)</a:t>
            </a:r>
            <a:endParaRPr lang="fr-CH" sz="1800" dirty="0"/>
          </a:p>
        </p:txBody>
      </p:sp>
      <p:sp>
        <p:nvSpPr>
          <p:cNvPr id="3" name="Content Placeholder 2">
            <a:extLst>
              <a:ext uri="{FF2B5EF4-FFF2-40B4-BE49-F238E27FC236}">
                <a16:creationId xmlns:a16="http://schemas.microsoft.com/office/drawing/2014/main" id="{E315DEDB-EEEC-665F-1599-5525C3F90651}"/>
              </a:ext>
            </a:extLst>
          </p:cNvPr>
          <p:cNvSpPr txBox="1">
            <a:spLocks/>
          </p:cNvSpPr>
          <p:nvPr/>
        </p:nvSpPr>
        <p:spPr>
          <a:xfrm>
            <a:off x="914551" y="4827552"/>
            <a:ext cx="11277449" cy="42755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Geographic feature = Naturally and artificially-created features on the earth (e.g. house, road, health facility, river, etc.)</a:t>
            </a:r>
            <a:endParaRPr lang="fr-CH" sz="1800" dirty="0"/>
          </a:p>
        </p:txBody>
      </p:sp>
      <p:sp>
        <p:nvSpPr>
          <p:cNvPr id="4" name="Google Shape;473;p45">
            <a:extLst>
              <a:ext uri="{FF2B5EF4-FFF2-40B4-BE49-F238E27FC236}">
                <a16:creationId xmlns:a16="http://schemas.microsoft.com/office/drawing/2014/main" id="{74BC4CE5-2815-37BE-FEDD-B00B8BAC918F}"/>
              </a:ext>
            </a:extLst>
          </p:cNvPr>
          <p:cNvSpPr/>
          <p:nvPr/>
        </p:nvSpPr>
        <p:spPr>
          <a:xfrm>
            <a:off x="388946" y="4837537"/>
            <a:ext cx="478200" cy="351135"/>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
        <p:nvSpPr>
          <p:cNvPr id="12" name="Title 1">
            <a:extLst>
              <a:ext uri="{FF2B5EF4-FFF2-40B4-BE49-F238E27FC236}">
                <a16:creationId xmlns:a16="http://schemas.microsoft.com/office/drawing/2014/main" id="{EF829B22-302A-758C-1E4C-8CD93AC2115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dirty="0"/>
              <a:t>Understanding the geography</a:t>
            </a:r>
            <a:r>
              <a:rPr lang="en-US" altLang="en-US" sz="3200" b="1" dirty="0">
                <a:solidFill>
                  <a:srgbClr val="002147"/>
                </a:solidFill>
                <a:latin typeface="+mn-lt"/>
              </a:rPr>
              <a:t> – Geographic features</a:t>
            </a:r>
            <a:endParaRPr lang="fr-CH" dirty="0"/>
          </a:p>
        </p:txBody>
      </p:sp>
      <p:pic>
        <p:nvPicPr>
          <p:cNvPr id="2" name="Picture 1">
            <a:extLst>
              <a:ext uri="{FF2B5EF4-FFF2-40B4-BE49-F238E27FC236}">
                <a16:creationId xmlns:a16="http://schemas.microsoft.com/office/drawing/2014/main" id="{88814EFD-8697-1068-674D-ACD6F5D6257E}"/>
              </a:ext>
            </a:extLst>
          </p:cNvPr>
          <p:cNvPicPr>
            <a:picLocks noChangeAspect="1"/>
          </p:cNvPicPr>
          <p:nvPr/>
        </p:nvPicPr>
        <p:blipFill>
          <a:blip r:embed="rId3"/>
          <a:stretch>
            <a:fillRect/>
          </a:stretch>
        </p:blipFill>
        <p:spPr>
          <a:xfrm>
            <a:off x="7459338" y="1418156"/>
            <a:ext cx="4448436" cy="3234807"/>
          </a:xfrm>
          <a:prstGeom prst="rect">
            <a:avLst/>
          </a:prstGeom>
        </p:spPr>
      </p:pic>
      <p:pic>
        <p:nvPicPr>
          <p:cNvPr id="7" name="Picture 6">
            <a:extLst>
              <a:ext uri="{FF2B5EF4-FFF2-40B4-BE49-F238E27FC236}">
                <a16:creationId xmlns:a16="http://schemas.microsoft.com/office/drawing/2014/main" id="{563E7FC1-707B-5900-0A26-42AAF91424F7}"/>
              </a:ext>
            </a:extLst>
          </p:cNvPr>
          <p:cNvPicPr>
            <a:picLocks noChangeAspect="1"/>
          </p:cNvPicPr>
          <p:nvPr/>
        </p:nvPicPr>
        <p:blipFill>
          <a:blip r:embed="rId4">
            <a:extLst>
              <a:ext uri="{28A0092B-C50C-407E-A947-70E740481C1C}">
                <a14:useLocalDpi xmlns:a14="http://schemas.microsoft.com/office/drawing/2010/main" val="0"/>
              </a:ext>
            </a:extLst>
          </a:blip>
          <a:srcRect l="24001" t="29143" r="20390" b="10701"/>
          <a:stretch>
            <a:fillRect/>
          </a:stretch>
        </p:blipFill>
        <p:spPr bwMode="auto">
          <a:xfrm>
            <a:off x="590161" y="1042943"/>
            <a:ext cx="6300772" cy="3702090"/>
          </a:xfrm>
          <a:prstGeom prst="rect">
            <a:avLst/>
          </a:prstGeom>
          <a:noFill/>
          <a:ln>
            <a:noFill/>
          </a:ln>
        </p:spPr>
      </p:pic>
      <p:sp>
        <p:nvSpPr>
          <p:cNvPr id="11" name="Google Shape;473;p45">
            <a:extLst>
              <a:ext uri="{FF2B5EF4-FFF2-40B4-BE49-F238E27FC236}">
                <a16:creationId xmlns:a16="http://schemas.microsoft.com/office/drawing/2014/main" id="{74FB99DE-6148-6043-80FB-04D0557E8B0E}"/>
              </a:ext>
            </a:extLst>
          </p:cNvPr>
          <p:cNvSpPr/>
          <p:nvPr/>
        </p:nvSpPr>
        <p:spPr>
          <a:xfrm>
            <a:off x="6974122" y="2933897"/>
            <a:ext cx="478200" cy="351135"/>
          </a:xfrm>
          <a:prstGeom prst="rightArrow">
            <a:avLst>
              <a:gd name="adj1" fmla="val 50000"/>
              <a:gd name="adj2" fmla="val 50000"/>
            </a:avLst>
          </a:prstGeom>
          <a:solidFill>
            <a:srgbClr val="00214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pic>
        <p:nvPicPr>
          <p:cNvPr id="14" name="Picture 13">
            <a:extLst>
              <a:ext uri="{FF2B5EF4-FFF2-40B4-BE49-F238E27FC236}">
                <a16:creationId xmlns:a16="http://schemas.microsoft.com/office/drawing/2014/main" id="{28D13B9C-71E4-F2DF-5A01-2BD3A1564C88}"/>
              </a:ext>
            </a:extLst>
          </p:cNvPr>
          <p:cNvPicPr>
            <a:picLocks noChangeAspect="1"/>
          </p:cNvPicPr>
          <p:nvPr/>
        </p:nvPicPr>
        <p:blipFill rotWithShape="1">
          <a:blip r:embed="rId5"/>
          <a:srcRect l="27217" t="13125" r="39999" b="34"/>
          <a:stretch/>
        </p:blipFill>
        <p:spPr>
          <a:xfrm>
            <a:off x="7296150" y="1089025"/>
            <a:ext cx="669329" cy="952990"/>
          </a:xfrm>
          <a:prstGeom prst="rect">
            <a:avLst/>
          </a:prstGeom>
          <a:ln>
            <a:solidFill>
              <a:schemeClr val="tx1"/>
            </a:solidFill>
          </a:ln>
        </p:spPr>
      </p:pic>
      <p:sp>
        <p:nvSpPr>
          <p:cNvPr id="15" name="TextBox 14">
            <a:extLst>
              <a:ext uri="{FF2B5EF4-FFF2-40B4-BE49-F238E27FC236}">
                <a16:creationId xmlns:a16="http://schemas.microsoft.com/office/drawing/2014/main" id="{E29E1387-E851-D5F8-E738-FADA85CCBBAD}"/>
              </a:ext>
            </a:extLst>
          </p:cNvPr>
          <p:cNvSpPr txBox="1"/>
          <p:nvPr/>
        </p:nvSpPr>
        <p:spPr>
          <a:xfrm>
            <a:off x="7994662" y="1089025"/>
            <a:ext cx="306556" cy="261610"/>
          </a:xfrm>
          <a:prstGeom prst="rect">
            <a:avLst/>
          </a:prstGeom>
          <a:noFill/>
        </p:spPr>
        <p:txBody>
          <a:bodyPr wrap="square">
            <a:spAutoFit/>
          </a:bodyPr>
          <a:lstStyle/>
          <a:p>
            <a:r>
              <a:rPr lang="fr-CH" sz="1100" dirty="0"/>
              <a:t>2</a:t>
            </a:r>
            <a:endParaRPr lang="en-GB" sz="1100" dirty="0"/>
          </a:p>
        </p:txBody>
      </p:sp>
      <p:pic>
        <p:nvPicPr>
          <p:cNvPr id="16" name="Picture 15">
            <a:extLst>
              <a:ext uri="{FF2B5EF4-FFF2-40B4-BE49-F238E27FC236}">
                <a16:creationId xmlns:a16="http://schemas.microsoft.com/office/drawing/2014/main" id="{5E2414BA-FDF8-B19F-0B2D-31BFAF0193FB}"/>
              </a:ext>
            </a:extLst>
          </p:cNvPr>
          <p:cNvPicPr>
            <a:picLocks noChangeAspect="1"/>
          </p:cNvPicPr>
          <p:nvPr/>
        </p:nvPicPr>
        <p:blipFill>
          <a:blip r:embed="rId6"/>
          <a:stretch>
            <a:fillRect/>
          </a:stretch>
        </p:blipFill>
        <p:spPr>
          <a:xfrm>
            <a:off x="284720" y="720260"/>
            <a:ext cx="722605" cy="1022252"/>
          </a:xfrm>
          <a:prstGeom prst="rect">
            <a:avLst/>
          </a:prstGeom>
          <a:ln>
            <a:solidFill>
              <a:schemeClr val="tx1"/>
            </a:solidFill>
          </a:ln>
        </p:spPr>
      </p:pic>
      <p:sp>
        <p:nvSpPr>
          <p:cNvPr id="17" name="TextBox 16">
            <a:extLst>
              <a:ext uri="{FF2B5EF4-FFF2-40B4-BE49-F238E27FC236}">
                <a16:creationId xmlns:a16="http://schemas.microsoft.com/office/drawing/2014/main" id="{2BB355E8-431C-F06A-63C2-16244B6D7C73}"/>
              </a:ext>
            </a:extLst>
          </p:cNvPr>
          <p:cNvSpPr txBox="1"/>
          <p:nvPr/>
        </p:nvSpPr>
        <p:spPr>
          <a:xfrm>
            <a:off x="1017146" y="673440"/>
            <a:ext cx="330598" cy="276999"/>
          </a:xfrm>
          <a:prstGeom prst="rect">
            <a:avLst/>
          </a:prstGeom>
          <a:noFill/>
        </p:spPr>
        <p:txBody>
          <a:bodyPr wrap="square">
            <a:spAutoFit/>
          </a:bodyPr>
          <a:lstStyle/>
          <a:p>
            <a:r>
              <a:rPr lang="en-US" sz="1200" dirty="0"/>
              <a:t>1</a:t>
            </a:r>
            <a:endParaRPr lang="en-GB" sz="1200" dirty="0"/>
          </a:p>
        </p:txBody>
      </p:sp>
      <p:sp>
        <p:nvSpPr>
          <p:cNvPr id="19" name="TextBox 18">
            <a:extLst>
              <a:ext uri="{FF2B5EF4-FFF2-40B4-BE49-F238E27FC236}">
                <a16:creationId xmlns:a16="http://schemas.microsoft.com/office/drawing/2014/main" id="{EDBCCE7D-0F89-FA0B-E688-6E89966FE1D0}"/>
              </a:ext>
            </a:extLst>
          </p:cNvPr>
          <p:cNvSpPr txBox="1"/>
          <p:nvPr/>
        </p:nvSpPr>
        <p:spPr>
          <a:xfrm>
            <a:off x="284720" y="5953727"/>
            <a:ext cx="6192121" cy="507831"/>
          </a:xfrm>
          <a:prstGeom prst="rect">
            <a:avLst/>
          </a:prstGeom>
          <a:noFill/>
        </p:spPr>
        <p:txBody>
          <a:bodyPr wrap="square">
            <a:spAutoFit/>
          </a:bodyPr>
          <a:lstStyle/>
          <a:p>
            <a:pPr marL="228600" indent="-228600">
              <a:buAutoNum type="arabicPeriod"/>
            </a:pPr>
            <a:r>
              <a:rPr lang="en-GB" sz="900" dirty="0">
                <a:hlinkClick r:id="rId7"/>
              </a:rPr>
              <a:t>http://www.healthgeolab.net/DOCUMENTS/Guide_HGLC_Part2_1.pdf</a:t>
            </a:r>
            <a:endParaRPr lang="en-GB" sz="900" dirty="0"/>
          </a:p>
          <a:p>
            <a:pPr marL="228600" indent="-228600">
              <a:buFontTx/>
              <a:buAutoNum type="arabicPeriod"/>
            </a:pPr>
            <a:r>
              <a:rPr lang="en-PH" sz="900" dirty="0">
                <a:solidFill>
                  <a:srgbClr val="002147"/>
                </a:solidFill>
                <a:hlinkClick r:id="rId8"/>
              </a:rPr>
              <a:t>https://www.unicef.org/media/58181/file</a:t>
            </a:r>
            <a:r>
              <a:rPr lang="en-PH" sz="900" dirty="0">
                <a:solidFill>
                  <a:srgbClr val="002147"/>
                </a:solidFill>
              </a:rPr>
              <a:t> </a:t>
            </a:r>
          </a:p>
          <a:p>
            <a:endParaRPr lang="en-PH" sz="900" dirty="0">
              <a:solidFill>
                <a:srgbClr val="002147"/>
              </a:solidFill>
            </a:endParaRPr>
          </a:p>
        </p:txBody>
      </p:sp>
    </p:spTree>
    <p:extLst>
      <p:ext uri="{BB962C8B-B14F-4D97-AF65-F5344CB8AC3E}">
        <p14:creationId xmlns:p14="http://schemas.microsoft.com/office/powerpoint/2010/main" val="3784224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F829B22-302A-758C-1E4C-8CD93AC2115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dirty="0"/>
              <a:t>Understanding the geography</a:t>
            </a:r>
            <a:r>
              <a:rPr lang="en-US" altLang="en-US" sz="3200" b="1" dirty="0">
                <a:solidFill>
                  <a:srgbClr val="002147"/>
                </a:solidFill>
                <a:latin typeface="+mn-lt"/>
              </a:rPr>
              <a:t> – Geographic features</a:t>
            </a:r>
            <a:endParaRPr lang="fr-CH" dirty="0"/>
          </a:p>
        </p:txBody>
      </p:sp>
      <p:sp>
        <p:nvSpPr>
          <p:cNvPr id="7" name="Rectangle 3">
            <a:extLst>
              <a:ext uri="{FF2B5EF4-FFF2-40B4-BE49-F238E27FC236}">
                <a16:creationId xmlns:a16="http://schemas.microsoft.com/office/drawing/2014/main" id="{F8A6622D-B810-F5ED-4BE8-455EE091D89E}"/>
              </a:ext>
            </a:extLst>
          </p:cNvPr>
          <p:cNvSpPr>
            <a:spLocks noChangeArrowheads="1"/>
          </p:cNvSpPr>
          <p:nvPr/>
        </p:nvSpPr>
        <p:spPr bwMode="auto">
          <a:xfrm>
            <a:off x="830703" y="3183781"/>
            <a:ext cx="11067367" cy="381000"/>
          </a:xfrm>
          <a:prstGeom prst="rect">
            <a:avLst/>
          </a:prstGeom>
          <a:noFill/>
          <a:ln w="9525">
            <a:noFill/>
            <a:miter lim="800000"/>
            <a:headEnd/>
            <a:tailEnd/>
          </a:ln>
        </p:spPr>
        <p:txBody>
          <a:bodyPr lIns="0" tIns="0" rIns="0" bIns="0"/>
          <a:lstStyle/>
          <a:p>
            <a:pPr marL="1597025" indent="-1597025">
              <a:lnSpc>
                <a:spcPct val="90000"/>
              </a:lnSpc>
              <a:spcBef>
                <a:spcPct val="20000"/>
              </a:spcBef>
              <a:defRPr/>
            </a:pPr>
            <a:r>
              <a:rPr lang="en-US" altLang="zh-CN" sz="2000" dirty="0">
                <a:solidFill>
                  <a:schemeClr val="tx1"/>
                </a:solidFill>
                <a:cs typeface="Arial" charset="0"/>
              </a:rPr>
              <a:t>Free dictionary: </a:t>
            </a:r>
            <a:r>
              <a:rPr lang="en-US" altLang="zh-CN" sz="2000" i="1" dirty="0">
                <a:solidFill>
                  <a:schemeClr val="tx1"/>
                </a:solidFill>
                <a:cs typeface="Arial" charset="0"/>
              </a:rPr>
              <a:t>Building where medicine is practiced.</a:t>
            </a:r>
          </a:p>
          <a:p>
            <a:pPr algn="ctr" eaLnBrk="1" hangingPunct="1">
              <a:lnSpc>
                <a:spcPct val="90000"/>
              </a:lnSpc>
              <a:spcBef>
                <a:spcPct val="20000"/>
              </a:spcBef>
              <a:defRPr/>
            </a:pPr>
            <a:endParaRPr lang="en-US" altLang="zh-CN" sz="2000" dirty="0">
              <a:solidFill>
                <a:schemeClr val="tx1"/>
              </a:solidFill>
              <a:cs typeface="Arial" charset="0"/>
            </a:endParaRPr>
          </a:p>
        </p:txBody>
      </p:sp>
      <p:sp>
        <p:nvSpPr>
          <p:cNvPr id="11" name="Rectangle 3">
            <a:extLst>
              <a:ext uri="{FF2B5EF4-FFF2-40B4-BE49-F238E27FC236}">
                <a16:creationId xmlns:a16="http://schemas.microsoft.com/office/drawing/2014/main" id="{973649D6-D4FA-6533-6CAC-C77C41D62B04}"/>
              </a:ext>
            </a:extLst>
          </p:cNvPr>
          <p:cNvSpPr>
            <a:spLocks noChangeArrowheads="1"/>
          </p:cNvSpPr>
          <p:nvPr/>
        </p:nvSpPr>
        <p:spPr bwMode="auto">
          <a:xfrm>
            <a:off x="381440" y="765133"/>
            <a:ext cx="10658035" cy="461665"/>
          </a:xfrm>
          <a:prstGeom prst="rect">
            <a:avLst/>
          </a:prstGeom>
          <a:noFill/>
          <a:ln w="9525">
            <a:noFill/>
            <a:miter lim="800000"/>
            <a:headEnd/>
            <a:tailEnd/>
          </a:ln>
        </p:spPr>
        <p:txBody>
          <a:bodyPr wrap="square">
            <a:spAutoFit/>
          </a:bodyPr>
          <a:lstStyle/>
          <a:p>
            <a:r>
              <a:rPr lang="en-US" altLang="zh-CN" sz="2400" dirty="0"/>
              <a:t>Example: What is a health facility?</a:t>
            </a:r>
          </a:p>
        </p:txBody>
      </p:sp>
      <p:sp>
        <p:nvSpPr>
          <p:cNvPr id="14" name="Rectangle 3">
            <a:extLst>
              <a:ext uri="{FF2B5EF4-FFF2-40B4-BE49-F238E27FC236}">
                <a16:creationId xmlns:a16="http://schemas.microsoft.com/office/drawing/2014/main" id="{4FEC2A6C-4BCC-5129-CE48-6CDF05F4DF49}"/>
              </a:ext>
            </a:extLst>
          </p:cNvPr>
          <p:cNvSpPr>
            <a:spLocks noChangeArrowheads="1"/>
          </p:cNvSpPr>
          <p:nvPr/>
        </p:nvSpPr>
        <p:spPr bwMode="auto">
          <a:xfrm>
            <a:off x="797365" y="1305003"/>
            <a:ext cx="11067367" cy="914400"/>
          </a:xfrm>
          <a:prstGeom prst="rect">
            <a:avLst/>
          </a:prstGeom>
          <a:noFill/>
          <a:ln w="9525">
            <a:noFill/>
            <a:miter lim="800000"/>
            <a:headEnd/>
            <a:tailEnd/>
          </a:ln>
        </p:spPr>
        <p:txBody>
          <a:bodyPr lIns="0" tIns="0" rIns="0" bIns="0"/>
          <a:lstStyle/>
          <a:p>
            <a:pPr marL="1087438" indent="-1087438">
              <a:lnSpc>
                <a:spcPct val="90000"/>
              </a:lnSpc>
              <a:spcBef>
                <a:spcPct val="20000"/>
              </a:spcBef>
              <a:defRPr/>
            </a:pPr>
            <a:r>
              <a:rPr lang="en-US" altLang="zh-CN" sz="2000" dirty="0">
                <a:solidFill>
                  <a:schemeClr val="tx1"/>
                </a:solidFill>
                <a:cs typeface="Arial" charset="0"/>
              </a:rPr>
              <a:t>Medline Plus: </a:t>
            </a:r>
            <a:r>
              <a:rPr lang="en-US" altLang="zh-CN" sz="2000" i="1" dirty="0">
                <a:solidFill>
                  <a:schemeClr val="tx1"/>
                </a:solidFill>
                <a:cs typeface="Arial" charset="0"/>
              </a:rPr>
              <a:t>Places that provide health care. They include hospitals, clinics, outpatient care centers, and specialized care centers, such as birthing centers and psychiatric care centers.</a:t>
            </a:r>
          </a:p>
          <a:p>
            <a:pPr algn="ctr" eaLnBrk="1" hangingPunct="1">
              <a:lnSpc>
                <a:spcPct val="90000"/>
              </a:lnSpc>
              <a:spcBef>
                <a:spcPct val="20000"/>
              </a:spcBef>
              <a:defRPr/>
            </a:pPr>
            <a:endParaRPr lang="en-US" altLang="zh-CN" sz="2000" dirty="0">
              <a:solidFill>
                <a:schemeClr val="tx1"/>
              </a:solidFill>
              <a:cs typeface="Arial" charset="0"/>
            </a:endParaRPr>
          </a:p>
        </p:txBody>
      </p:sp>
      <p:sp>
        <p:nvSpPr>
          <p:cNvPr id="15" name="Rectangle 3">
            <a:extLst>
              <a:ext uri="{FF2B5EF4-FFF2-40B4-BE49-F238E27FC236}">
                <a16:creationId xmlns:a16="http://schemas.microsoft.com/office/drawing/2014/main" id="{95B68961-1CE1-C6DC-9D23-F80BBDFCFE86}"/>
              </a:ext>
            </a:extLst>
          </p:cNvPr>
          <p:cNvSpPr>
            <a:spLocks noChangeArrowheads="1"/>
          </p:cNvSpPr>
          <p:nvPr/>
        </p:nvSpPr>
        <p:spPr bwMode="auto">
          <a:xfrm>
            <a:off x="830703" y="4410918"/>
            <a:ext cx="1106736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143000" indent="-1143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None/>
            </a:pPr>
            <a:r>
              <a:rPr lang="en-US" altLang="zh-CN" sz="2000" dirty="0">
                <a:latin typeface="+mn-lt"/>
              </a:rPr>
              <a:t>Wikipedia: </a:t>
            </a:r>
            <a:r>
              <a:rPr lang="en-US" altLang="zh-CN" sz="2000" i="1" dirty="0">
                <a:latin typeface="+mn-lt"/>
              </a:rPr>
              <a:t>in general, any location at which medicine is practiced regularly. </a:t>
            </a:r>
            <a:endParaRPr lang="en-US" altLang="zh-CN" sz="2000" dirty="0">
              <a:latin typeface="+mn-lt"/>
            </a:endParaRPr>
          </a:p>
        </p:txBody>
      </p:sp>
      <p:sp>
        <p:nvSpPr>
          <p:cNvPr id="16" name="Rectangle 3">
            <a:extLst>
              <a:ext uri="{FF2B5EF4-FFF2-40B4-BE49-F238E27FC236}">
                <a16:creationId xmlns:a16="http://schemas.microsoft.com/office/drawing/2014/main" id="{FDB999DB-18E9-2B16-EC1C-DB76B11DB28A}"/>
              </a:ext>
            </a:extLst>
          </p:cNvPr>
          <p:cNvSpPr>
            <a:spLocks noChangeArrowheads="1"/>
          </p:cNvSpPr>
          <p:nvPr/>
        </p:nvSpPr>
        <p:spPr bwMode="auto">
          <a:xfrm>
            <a:off x="830703" y="2110004"/>
            <a:ext cx="110673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143000" indent="-1143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None/>
            </a:pPr>
            <a:r>
              <a:rPr lang="en-US" altLang="zh-CN" sz="2000" dirty="0">
                <a:latin typeface="+mn-lt"/>
              </a:rPr>
              <a:t>Health authority Abu Dhabi: </a:t>
            </a:r>
            <a:r>
              <a:rPr lang="en-US" altLang="zh-CN" sz="2000" i="1" dirty="0">
                <a:latin typeface="+mn-lt"/>
              </a:rPr>
              <a:t>Standalone building with inpatient services for 24 hours use or longer by patients in the treatment of diseases, injuries, deformities, abnormal physical or mental status, maternity cases, nurseries and dispensaries. </a:t>
            </a:r>
          </a:p>
        </p:txBody>
      </p:sp>
      <p:cxnSp>
        <p:nvCxnSpPr>
          <p:cNvPr id="17" name="Straight Connector 16">
            <a:extLst>
              <a:ext uri="{FF2B5EF4-FFF2-40B4-BE49-F238E27FC236}">
                <a16:creationId xmlns:a16="http://schemas.microsoft.com/office/drawing/2014/main" id="{66611559-3307-A4BC-259A-95B9723835D8}"/>
              </a:ext>
            </a:extLst>
          </p:cNvPr>
          <p:cNvCxnSpPr>
            <a:cxnSpLocks/>
          </p:cNvCxnSpPr>
          <p:nvPr/>
        </p:nvCxnSpPr>
        <p:spPr>
          <a:xfrm>
            <a:off x="4194616" y="1573291"/>
            <a:ext cx="124542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C9DC49-FFCD-543D-08B8-A3478492A734}"/>
              </a:ext>
            </a:extLst>
          </p:cNvPr>
          <p:cNvCxnSpPr/>
          <p:nvPr/>
        </p:nvCxnSpPr>
        <p:spPr>
          <a:xfrm>
            <a:off x="2337241" y="1592341"/>
            <a:ext cx="966299"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3DACEC-93A8-0023-E2BE-0184A378469D}"/>
              </a:ext>
            </a:extLst>
          </p:cNvPr>
          <p:cNvCxnSpPr>
            <a:cxnSpLocks/>
          </p:cNvCxnSpPr>
          <p:nvPr/>
        </p:nvCxnSpPr>
        <p:spPr>
          <a:xfrm>
            <a:off x="4954270" y="2395754"/>
            <a:ext cx="907584"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Rectangle 3">
            <a:extLst>
              <a:ext uri="{FF2B5EF4-FFF2-40B4-BE49-F238E27FC236}">
                <a16:creationId xmlns:a16="http://schemas.microsoft.com/office/drawing/2014/main" id="{7F197F6A-9717-A7D1-2B2D-97C9C3D95DED}"/>
              </a:ext>
            </a:extLst>
          </p:cNvPr>
          <p:cNvSpPr>
            <a:spLocks noChangeArrowheads="1"/>
          </p:cNvSpPr>
          <p:nvPr/>
        </p:nvSpPr>
        <p:spPr bwMode="auto">
          <a:xfrm>
            <a:off x="843403" y="3637807"/>
            <a:ext cx="1106736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597025" indent="-1597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None/>
            </a:pPr>
            <a:r>
              <a:rPr lang="en-US" altLang="zh-CN" sz="2000" dirty="0">
                <a:latin typeface="+mn-lt"/>
              </a:rPr>
              <a:t>DOH Philippines: </a:t>
            </a:r>
            <a:r>
              <a:rPr lang="en-US" altLang="zh-CN" sz="2000" i="1" dirty="0">
                <a:latin typeface="+mn-lt"/>
              </a:rPr>
              <a:t>A building or physical structure that has amenities, equipment and staffing for the</a:t>
            </a:r>
          </a:p>
          <a:p>
            <a:pPr marL="990600" indent="-990600" eaLnBrk="1" hangingPunct="1">
              <a:spcBef>
                <a:spcPct val="20000"/>
              </a:spcBef>
              <a:buFontTx/>
              <a:buNone/>
              <a:tabLst>
                <a:tab pos="1079500" algn="l"/>
              </a:tabLst>
            </a:pPr>
            <a:r>
              <a:rPr lang="en-US" altLang="zh-CN" sz="2000" i="1" dirty="0">
                <a:latin typeface="+mn-lt"/>
              </a:rPr>
              <a:t>	delivery of health care services. </a:t>
            </a:r>
            <a:endParaRPr lang="en-US" altLang="zh-CN" sz="2000" dirty="0">
              <a:latin typeface="+mn-lt"/>
            </a:endParaRPr>
          </a:p>
        </p:txBody>
      </p:sp>
      <p:cxnSp>
        <p:nvCxnSpPr>
          <p:cNvPr id="23" name="Straight Connector 22">
            <a:extLst>
              <a:ext uri="{FF2B5EF4-FFF2-40B4-BE49-F238E27FC236}">
                <a16:creationId xmlns:a16="http://schemas.microsoft.com/office/drawing/2014/main" id="{0F987F01-C94C-09DD-43D4-5D6E313B8559}"/>
              </a:ext>
            </a:extLst>
          </p:cNvPr>
          <p:cNvCxnSpPr>
            <a:cxnSpLocks/>
          </p:cNvCxnSpPr>
          <p:nvPr/>
        </p:nvCxnSpPr>
        <p:spPr>
          <a:xfrm>
            <a:off x="2574517" y="3930569"/>
            <a:ext cx="3495072"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FFB329-3423-8885-1EEF-420467CEFC90}"/>
              </a:ext>
            </a:extLst>
          </p:cNvPr>
          <p:cNvCxnSpPr>
            <a:cxnSpLocks/>
          </p:cNvCxnSpPr>
          <p:nvPr/>
        </p:nvCxnSpPr>
        <p:spPr>
          <a:xfrm>
            <a:off x="4012054" y="3463181"/>
            <a:ext cx="108826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CCBBFEB-4A36-A2C7-2CA1-D21C42A644B6}"/>
              </a:ext>
            </a:extLst>
          </p:cNvPr>
          <p:cNvCxnSpPr>
            <a:cxnSpLocks/>
          </p:cNvCxnSpPr>
          <p:nvPr/>
        </p:nvCxnSpPr>
        <p:spPr>
          <a:xfrm>
            <a:off x="7260385" y="2395754"/>
            <a:ext cx="937465"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17B9CC-12BD-A92D-AD69-692CFC45D124}"/>
              </a:ext>
            </a:extLst>
          </p:cNvPr>
          <p:cNvCxnSpPr/>
          <p:nvPr/>
        </p:nvCxnSpPr>
        <p:spPr>
          <a:xfrm>
            <a:off x="3198765" y="4699843"/>
            <a:ext cx="1207349"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BD63B6-4177-824F-BAB7-1BA63D6327C0}"/>
              </a:ext>
            </a:extLst>
          </p:cNvPr>
          <p:cNvCxnSpPr>
            <a:cxnSpLocks/>
          </p:cNvCxnSpPr>
          <p:nvPr/>
        </p:nvCxnSpPr>
        <p:spPr>
          <a:xfrm>
            <a:off x="5354320" y="4699843"/>
            <a:ext cx="104231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45118E9-DAD5-9455-7556-18E921866904}"/>
              </a:ext>
            </a:extLst>
          </p:cNvPr>
          <p:cNvCxnSpPr>
            <a:cxnSpLocks/>
          </p:cNvCxnSpPr>
          <p:nvPr/>
        </p:nvCxnSpPr>
        <p:spPr>
          <a:xfrm>
            <a:off x="2574517" y="3463181"/>
            <a:ext cx="971323"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3084083-2CE7-5113-FA83-4086491BF82D}"/>
              </a:ext>
            </a:extLst>
          </p:cNvPr>
          <p:cNvCxnSpPr>
            <a:cxnSpLocks/>
          </p:cNvCxnSpPr>
          <p:nvPr/>
        </p:nvCxnSpPr>
        <p:spPr>
          <a:xfrm>
            <a:off x="2901776" y="4263281"/>
            <a:ext cx="204344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AutoShape 416">
            <a:extLst>
              <a:ext uri="{FF2B5EF4-FFF2-40B4-BE49-F238E27FC236}">
                <a16:creationId xmlns:a16="http://schemas.microsoft.com/office/drawing/2014/main" id="{8ACF50A9-61D1-6FAE-5A32-5811E13D867F}"/>
              </a:ext>
            </a:extLst>
          </p:cNvPr>
          <p:cNvSpPr>
            <a:spLocks noChangeArrowheads="1"/>
          </p:cNvSpPr>
          <p:nvPr/>
        </p:nvSpPr>
        <p:spPr bwMode="auto">
          <a:xfrm>
            <a:off x="1134142" y="4918919"/>
            <a:ext cx="508000" cy="381000"/>
          </a:xfrm>
          <a:prstGeom prst="rightArrow">
            <a:avLst>
              <a:gd name="adj1" fmla="val 50000"/>
              <a:gd name="adj2" fmla="val 50000"/>
            </a:avLst>
          </a:prstGeom>
          <a:solidFill>
            <a:srgbClr val="00B0F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346667"/>
              </a:solidFill>
            </a:endParaRPr>
          </a:p>
        </p:txBody>
      </p:sp>
      <p:sp>
        <p:nvSpPr>
          <p:cNvPr id="31" name="TextBox 30">
            <a:extLst>
              <a:ext uri="{FF2B5EF4-FFF2-40B4-BE49-F238E27FC236}">
                <a16:creationId xmlns:a16="http://schemas.microsoft.com/office/drawing/2014/main" id="{8CC60212-476F-B8D0-CB82-20EC6B02D2F7}"/>
              </a:ext>
            </a:extLst>
          </p:cNvPr>
          <p:cNvSpPr txBox="1"/>
          <p:nvPr/>
        </p:nvSpPr>
        <p:spPr>
          <a:xfrm>
            <a:off x="1628081" y="4871988"/>
            <a:ext cx="9698958" cy="400110"/>
          </a:xfrm>
          <a:prstGeom prst="rect">
            <a:avLst/>
          </a:prstGeom>
          <a:noFill/>
        </p:spPr>
        <p:txBody>
          <a:bodyPr wrap="square">
            <a:spAutoFit/>
          </a:bodyPr>
          <a:lstStyle/>
          <a:p>
            <a:pPr eaLnBrk="1" hangingPunct="1">
              <a:lnSpc>
                <a:spcPct val="100000"/>
              </a:lnSpc>
              <a:spcBef>
                <a:spcPct val="0"/>
              </a:spcBef>
            </a:pPr>
            <a:r>
              <a:rPr lang="en-US" altLang="en-US" sz="2000" dirty="0">
                <a:solidFill>
                  <a:schemeClr val="tx1"/>
                </a:solidFill>
              </a:rPr>
              <a:t>A building or a place/location are two different things</a:t>
            </a:r>
          </a:p>
        </p:txBody>
      </p:sp>
      <p:sp>
        <p:nvSpPr>
          <p:cNvPr id="32" name="AutoShape 416">
            <a:extLst>
              <a:ext uri="{FF2B5EF4-FFF2-40B4-BE49-F238E27FC236}">
                <a16:creationId xmlns:a16="http://schemas.microsoft.com/office/drawing/2014/main" id="{E939112B-159A-A30B-4776-5B981D69AD55}"/>
              </a:ext>
            </a:extLst>
          </p:cNvPr>
          <p:cNvSpPr>
            <a:spLocks noChangeArrowheads="1"/>
          </p:cNvSpPr>
          <p:nvPr/>
        </p:nvSpPr>
        <p:spPr bwMode="auto">
          <a:xfrm>
            <a:off x="1502442" y="5346850"/>
            <a:ext cx="508000" cy="381000"/>
          </a:xfrm>
          <a:prstGeom prst="rightArrow">
            <a:avLst>
              <a:gd name="adj1" fmla="val 50000"/>
              <a:gd name="adj2" fmla="val 50000"/>
            </a:avLst>
          </a:prstGeom>
          <a:solidFill>
            <a:srgbClr val="00B05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346667"/>
              </a:solidFill>
            </a:endParaRPr>
          </a:p>
        </p:txBody>
      </p:sp>
      <p:sp>
        <p:nvSpPr>
          <p:cNvPr id="33" name="TextBox 32">
            <a:extLst>
              <a:ext uri="{FF2B5EF4-FFF2-40B4-BE49-F238E27FC236}">
                <a16:creationId xmlns:a16="http://schemas.microsoft.com/office/drawing/2014/main" id="{634074B9-0285-29CD-CB34-7EE91569999E}"/>
              </a:ext>
            </a:extLst>
          </p:cNvPr>
          <p:cNvSpPr txBox="1"/>
          <p:nvPr/>
        </p:nvSpPr>
        <p:spPr>
          <a:xfrm>
            <a:off x="1996382" y="5337295"/>
            <a:ext cx="9052618" cy="400110"/>
          </a:xfrm>
          <a:prstGeom prst="rect">
            <a:avLst/>
          </a:prstGeom>
          <a:noFill/>
        </p:spPr>
        <p:txBody>
          <a:bodyPr wrap="square">
            <a:spAutoFit/>
          </a:bodyPr>
          <a:lstStyle/>
          <a:p>
            <a:pPr eaLnBrk="1" hangingPunct="1">
              <a:lnSpc>
                <a:spcPct val="100000"/>
              </a:lnSpc>
              <a:spcBef>
                <a:spcPct val="0"/>
              </a:spcBef>
            </a:pPr>
            <a:r>
              <a:rPr lang="en-US" altLang="en-US" sz="2000" dirty="0">
                <a:solidFill>
                  <a:schemeClr val="tx1"/>
                </a:solidFill>
              </a:rPr>
              <a:t>Might need to define additional concepts (health care, medicine, service)</a:t>
            </a:r>
          </a:p>
        </p:txBody>
      </p:sp>
      <p:sp>
        <p:nvSpPr>
          <p:cNvPr id="34" name="AutoShape 416">
            <a:extLst>
              <a:ext uri="{FF2B5EF4-FFF2-40B4-BE49-F238E27FC236}">
                <a16:creationId xmlns:a16="http://schemas.microsoft.com/office/drawing/2014/main" id="{B8AA7FFF-3C4E-DFC8-9F6F-BDFF18F2ED1D}"/>
              </a:ext>
            </a:extLst>
          </p:cNvPr>
          <p:cNvSpPr>
            <a:spLocks noChangeArrowheads="1"/>
          </p:cNvSpPr>
          <p:nvPr/>
        </p:nvSpPr>
        <p:spPr bwMode="auto">
          <a:xfrm>
            <a:off x="1896142" y="5788067"/>
            <a:ext cx="508000" cy="381000"/>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346667"/>
              </a:solidFill>
            </a:endParaRPr>
          </a:p>
        </p:txBody>
      </p:sp>
      <p:sp>
        <p:nvSpPr>
          <p:cNvPr id="35" name="TextBox 34">
            <a:extLst>
              <a:ext uri="{FF2B5EF4-FFF2-40B4-BE49-F238E27FC236}">
                <a16:creationId xmlns:a16="http://schemas.microsoft.com/office/drawing/2014/main" id="{321945AB-9A59-D205-0B52-403B1399AA09}"/>
              </a:ext>
            </a:extLst>
          </p:cNvPr>
          <p:cNvSpPr txBox="1"/>
          <p:nvPr/>
        </p:nvSpPr>
        <p:spPr>
          <a:xfrm>
            <a:off x="2390082" y="5778512"/>
            <a:ext cx="9052618" cy="400110"/>
          </a:xfrm>
          <a:prstGeom prst="rect">
            <a:avLst/>
          </a:prstGeom>
          <a:noFill/>
        </p:spPr>
        <p:txBody>
          <a:bodyPr wrap="square">
            <a:spAutoFit/>
          </a:bodyPr>
          <a:lstStyle/>
          <a:p>
            <a:pPr eaLnBrk="1" hangingPunct="1">
              <a:lnSpc>
                <a:spcPct val="100000"/>
              </a:lnSpc>
              <a:spcBef>
                <a:spcPct val="0"/>
              </a:spcBef>
            </a:pPr>
            <a:r>
              <a:rPr lang="en-US" altLang="en-US" sz="2000" dirty="0">
                <a:solidFill>
                  <a:schemeClr val="tx1"/>
                </a:solidFill>
              </a:rPr>
              <a:t>The final definition will impact the next steps of the geo-enablement process</a:t>
            </a:r>
            <a:r>
              <a:rPr lang="en-US" altLang="en-US" sz="2000" dirty="0"/>
              <a:t> </a:t>
            </a:r>
            <a:endParaRPr lang="en-US" altLang="en-US" sz="2000" dirty="0">
              <a:solidFill>
                <a:schemeClr val="tx1"/>
              </a:solidFill>
            </a:endParaRPr>
          </a:p>
        </p:txBody>
      </p:sp>
    </p:spTree>
    <p:extLst>
      <p:ext uri="{BB962C8B-B14F-4D97-AF65-F5344CB8AC3E}">
        <p14:creationId xmlns:p14="http://schemas.microsoft.com/office/powerpoint/2010/main" val="451898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CEB2AA-C08B-A705-487C-6B748716CA49}"/>
              </a:ext>
            </a:extLst>
          </p:cNvPr>
          <p:cNvPicPr>
            <a:picLocks noChangeAspect="1"/>
          </p:cNvPicPr>
          <p:nvPr/>
        </p:nvPicPr>
        <p:blipFill>
          <a:blip r:embed="rId3"/>
          <a:stretch>
            <a:fillRect/>
          </a:stretch>
        </p:blipFill>
        <p:spPr>
          <a:xfrm>
            <a:off x="6822590" y="994216"/>
            <a:ext cx="4643054" cy="3290047"/>
          </a:xfrm>
          <a:prstGeom prst="rect">
            <a:avLst/>
          </a:prstGeom>
        </p:spPr>
      </p:pic>
      <p:sp>
        <p:nvSpPr>
          <p:cNvPr id="6" name="Content Placeholder 2">
            <a:extLst>
              <a:ext uri="{FF2B5EF4-FFF2-40B4-BE49-F238E27FC236}">
                <a16:creationId xmlns:a16="http://schemas.microsoft.com/office/drawing/2014/main" id="{39FACC9E-1033-075D-DC00-4B598084173A}"/>
              </a:ext>
            </a:extLst>
          </p:cNvPr>
          <p:cNvSpPr txBox="1">
            <a:spLocks/>
          </p:cNvSpPr>
          <p:nvPr/>
        </p:nvSpPr>
        <p:spPr>
          <a:xfrm>
            <a:off x="716831" y="806223"/>
            <a:ext cx="5432397" cy="1152128"/>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PH" sz="2400" dirty="0"/>
              <a:t>The relationship between geographic features can be of different types. For example: </a:t>
            </a:r>
          </a:p>
          <a:p>
            <a:pPr marL="0" indent="0">
              <a:buNone/>
            </a:pPr>
            <a:endParaRPr lang="en-PH" sz="100" dirty="0"/>
          </a:p>
          <a:p>
            <a:pPr marL="457200" indent="-457200">
              <a:buFont typeface="Arial" charset="0"/>
              <a:buAutoNum type="arabicPeriod"/>
            </a:pPr>
            <a:r>
              <a:rPr lang="en-PH" sz="2400" dirty="0"/>
              <a:t>Geographic (…is geographically located within..)</a:t>
            </a:r>
          </a:p>
          <a:p>
            <a:pPr marL="457200" indent="-457200">
              <a:buFont typeface="Arial" charset="0"/>
              <a:buAutoNum type="arabicPeriod"/>
            </a:pPr>
            <a:r>
              <a:rPr lang="en-PH" sz="2400" dirty="0"/>
              <a:t>Health (…refers patients to…)</a:t>
            </a:r>
          </a:p>
          <a:p>
            <a:pPr marL="457200" indent="-457200">
              <a:buFont typeface="Arial" charset="0"/>
              <a:buAutoNum type="arabicPeriod"/>
            </a:pPr>
            <a:r>
              <a:rPr lang="en-PH" sz="2400" dirty="0"/>
              <a:t>Administrative (…is administered by…)</a:t>
            </a:r>
          </a:p>
          <a:p>
            <a:pPr marL="457200" indent="-457200">
              <a:buFont typeface="Arial" charset="0"/>
              <a:buAutoNum type="arabicPeriod"/>
            </a:pPr>
            <a:r>
              <a:rPr lang="en-PH" sz="2400" dirty="0"/>
              <a:t>Associative (…part of…)</a:t>
            </a:r>
          </a:p>
        </p:txBody>
      </p:sp>
      <p:sp>
        <p:nvSpPr>
          <p:cNvPr id="9" name="Content Placeholder 2">
            <a:extLst>
              <a:ext uri="{FF2B5EF4-FFF2-40B4-BE49-F238E27FC236}">
                <a16:creationId xmlns:a16="http://schemas.microsoft.com/office/drawing/2014/main" id="{C904BED7-569F-2163-159C-F9D2C685812F}"/>
              </a:ext>
            </a:extLst>
          </p:cNvPr>
          <p:cNvSpPr txBox="1">
            <a:spLocks/>
          </p:cNvSpPr>
          <p:nvPr/>
        </p:nvSpPr>
        <p:spPr>
          <a:xfrm>
            <a:off x="1415625" y="4476069"/>
            <a:ext cx="10193326" cy="1227400"/>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PH" sz="2400" dirty="0"/>
              <a:t>Identifying and capturing these relationships in the form of hierarchies will influence the information that must be attached to each geographic feature to be in the position to recreate these hierarchies</a:t>
            </a:r>
          </a:p>
        </p:txBody>
      </p:sp>
      <p:sp>
        <p:nvSpPr>
          <p:cNvPr id="10" name="Google Shape;473;p45">
            <a:extLst>
              <a:ext uri="{FF2B5EF4-FFF2-40B4-BE49-F238E27FC236}">
                <a16:creationId xmlns:a16="http://schemas.microsoft.com/office/drawing/2014/main" id="{D17A5551-2E39-65AD-2AEB-74A191346544}"/>
              </a:ext>
            </a:extLst>
          </p:cNvPr>
          <p:cNvSpPr/>
          <p:nvPr/>
        </p:nvSpPr>
        <p:spPr>
          <a:xfrm>
            <a:off x="865706" y="4541874"/>
            <a:ext cx="465282" cy="351135"/>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solidFill>
                <a:srgbClr val="346667"/>
              </a:solidFill>
            </a:endParaRPr>
          </a:p>
        </p:txBody>
      </p:sp>
      <p:sp>
        <p:nvSpPr>
          <p:cNvPr id="4" name="Title 1">
            <a:extLst>
              <a:ext uri="{FF2B5EF4-FFF2-40B4-BE49-F238E27FC236}">
                <a16:creationId xmlns:a16="http://schemas.microsoft.com/office/drawing/2014/main" id="{11B159F8-5854-A034-F30C-DF39A9D06D50}"/>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dirty="0"/>
              <a:t>Understanding the geography</a:t>
            </a:r>
            <a:r>
              <a:rPr lang="en-US" altLang="en-US" sz="3200" b="1" dirty="0">
                <a:solidFill>
                  <a:srgbClr val="002147"/>
                </a:solidFill>
                <a:latin typeface="+mn-lt"/>
              </a:rPr>
              <a:t> – Hierarchies</a:t>
            </a:r>
            <a:endParaRPr lang="fr-CH" dirty="0"/>
          </a:p>
        </p:txBody>
      </p:sp>
      <p:pic>
        <p:nvPicPr>
          <p:cNvPr id="7" name="Picture 6">
            <a:extLst>
              <a:ext uri="{FF2B5EF4-FFF2-40B4-BE49-F238E27FC236}">
                <a16:creationId xmlns:a16="http://schemas.microsoft.com/office/drawing/2014/main" id="{A2BFF839-15CF-CE05-AB37-E0844F4D4FCE}"/>
              </a:ext>
            </a:extLst>
          </p:cNvPr>
          <p:cNvPicPr>
            <a:picLocks noChangeAspect="1"/>
          </p:cNvPicPr>
          <p:nvPr/>
        </p:nvPicPr>
        <p:blipFill rotWithShape="1">
          <a:blip r:embed="rId4"/>
          <a:srcRect l="20659" t="20125" r="41274" b="4724"/>
          <a:stretch/>
        </p:blipFill>
        <p:spPr>
          <a:xfrm>
            <a:off x="10588017" y="403775"/>
            <a:ext cx="671654" cy="941076"/>
          </a:xfrm>
          <a:prstGeom prst="rect">
            <a:avLst/>
          </a:prstGeom>
          <a:ln>
            <a:solidFill>
              <a:schemeClr val="tx1"/>
            </a:solidFill>
          </a:ln>
        </p:spPr>
      </p:pic>
      <p:sp>
        <p:nvSpPr>
          <p:cNvPr id="8" name="TextBox 7">
            <a:extLst>
              <a:ext uri="{FF2B5EF4-FFF2-40B4-BE49-F238E27FC236}">
                <a16:creationId xmlns:a16="http://schemas.microsoft.com/office/drawing/2014/main" id="{C3ED9D5E-944A-A4F4-80FA-120119EA62F3}"/>
              </a:ext>
            </a:extLst>
          </p:cNvPr>
          <p:cNvSpPr txBox="1"/>
          <p:nvPr/>
        </p:nvSpPr>
        <p:spPr>
          <a:xfrm>
            <a:off x="11302395" y="403775"/>
            <a:ext cx="306556" cy="261610"/>
          </a:xfrm>
          <a:prstGeom prst="rect">
            <a:avLst/>
          </a:prstGeom>
          <a:noFill/>
        </p:spPr>
        <p:txBody>
          <a:bodyPr wrap="square">
            <a:spAutoFit/>
          </a:bodyPr>
          <a:lstStyle/>
          <a:p>
            <a:r>
              <a:rPr lang="fr-CH" sz="1100" dirty="0"/>
              <a:t>1</a:t>
            </a:r>
            <a:endParaRPr lang="en-GB" sz="1100" dirty="0"/>
          </a:p>
        </p:txBody>
      </p:sp>
      <p:pic>
        <p:nvPicPr>
          <p:cNvPr id="11" name="Picture 10">
            <a:extLst>
              <a:ext uri="{FF2B5EF4-FFF2-40B4-BE49-F238E27FC236}">
                <a16:creationId xmlns:a16="http://schemas.microsoft.com/office/drawing/2014/main" id="{5F0670C2-5E61-5C76-73E9-40667F67E3A0}"/>
              </a:ext>
            </a:extLst>
          </p:cNvPr>
          <p:cNvPicPr>
            <a:picLocks noChangeAspect="1"/>
          </p:cNvPicPr>
          <p:nvPr/>
        </p:nvPicPr>
        <p:blipFill>
          <a:blip r:embed="rId5"/>
          <a:stretch>
            <a:fillRect/>
          </a:stretch>
        </p:blipFill>
        <p:spPr>
          <a:xfrm>
            <a:off x="10979875" y="874313"/>
            <a:ext cx="728939" cy="941076"/>
          </a:xfrm>
          <a:prstGeom prst="rect">
            <a:avLst/>
          </a:prstGeom>
          <a:ln>
            <a:solidFill>
              <a:schemeClr val="tx1"/>
            </a:solidFill>
          </a:ln>
        </p:spPr>
      </p:pic>
      <p:sp>
        <p:nvSpPr>
          <p:cNvPr id="12" name="TextBox 11">
            <a:extLst>
              <a:ext uri="{FF2B5EF4-FFF2-40B4-BE49-F238E27FC236}">
                <a16:creationId xmlns:a16="http://schemas.microsoft.com/office/drawing/2014/main" id="{088270E4-C6CE-45DD-DF87-D5664614AB23}"/>
              </a:ext>
            </a:extLst>
          </p:cNvPr>
          <p:cNvSpPr txBox="1"/>
          <p:nvPr/>
        </p:nvSpPr>
        <p:spPr>
          <a:xfrm>
            <a:off x="11702137" y="777096"/>
            <a:ext cx="306556" cy="261610"/>
          </a:xfrm>
          <a:prstGeom prst="rect">
            <a:avLst/>
          </a:prstGeom>
          <a:noFill/>
        </p:spPr>
        <p:txBody>
          <a:bodyPr wrap="square">
            <a:spAutoFit/>
          </a:bodyPr>
          <a:lstStyle/>
          <a:p>
            <a:r>
              <a:rPr lang="en-PH" sz="1100" dirty="0"/>
              <a:t>2</a:t>
            </a:r>
          </a:p>
        </p:txBody>
      </p:sp>
      <p:sp>
        <p:nvSpPr>
          <p:cNvPr id="14" name="TextBox 13">
            <a:extLst>
              <a:ext uri="{FF2B5EF4-FFF2-40B4-BE49-F238E27FC236}">
                <a16:creationId xmlns:a16="http://schemas.microsoft.com/office/drawing/2014/main" id="{BA34B659-9217-EADE-501E-9C980EB621DB}"/>
              </a:ext>
            </a:extLst>
          </p:cNvPr>
          <p:cNvSpPr txBox="1"/>
          <p:nvPr/>
        </p:nvSpPr>
        <p:spPr>
          <a:xfrm>
            <a:off x="8921" y="5955930"/>
            <a:ext cx="6192121" cy="400110"/>
          </a:xfrm>
          <a:prstGeom prst="rect">
            <a:avLst/>
          </a:prstGeom>
          <a:noFill/>
        </p:spPr>
        <p:txBody>
          <a:bodyPr wrap="square">
            <a:spAutoFit/>
          </a:bodyPr>
          <a:lstStyle/>
          <a:p>
            <a:r>
              <a:rPr lang="en-PH" sz="1000" dirty="0">
                <a:solidFill>
                  <a:srgbClr val="002147"/>
                </a:solidFill>
              </a:rPr>
              <a:t>1 </a:t>
            </a:r>
            <a:r>
              <a:rPr lang="en-PH" sz="1000" dirty="0">
                <a:solidFill>
                  <a:srgbClr val="002147"/>
                </a:solidFill>
                <a:hlinkClick r:id="rId6"/>
              </a:rPr>
              <a:t>https://drive.google.com/file/d/1jj779zww4herWOESAd9mXqVE1YfQehtH/view?usp=sharing</a:t>
            </a:r>
            <a:r>
              <a:rPr lang="en-PH" sz="1000" dirty="0">
                <a:solidFill>
                  <a:srgbClr val="002147"/>
                </a:solidFill>
              </a:rPr>
              <a:t>  </a:t>
            </a:r>
          </a:p>
          <a:p>
            <a:r>
              <a:rPr lang="en-PH" sz="1000" dirty="0">
                <a:solidFill>
                  <a:srgbClr val="002147"/>
                </a:solidFill>
              </a:rPr>
              <a:t>2 </a:t>
            </a:r>
            <a:r>
              <a:rPr lang="en-PH" sz="1000" dirty="0">
                <a:solidFill>
                  <a:srgbClr val="002147"/>
                </a:solidFill>
                <a:hlinkClick r:id="rId7"/>
              </a:rPr>
              <a:t>https://healthgeolab.net/DOCUMENTS/Guidance_Common_Geo-registry_Ve2.pdf</a:t>
            </a:r>
            <a:r>
              <a:rPr lang="en-PH" sz="1000" dirty="0">
                <a:solidFill>
                  <a:srgbClr val="002147"/>
                </a:solidFill>
              </a:rPr>
              <a:t> </a:t>
            </a:r>
          </a:p>
        </p:txBody>
      </p:sp>
    </p:spTree>
    <p:extLst>
      <p:ext uri="{BB962C8B-B14F-4D97-AF65-F5344CB8AC3E}">
        <p14:creationId xmlns:p14="http://schemas.microsoft.com/office/powerpoint/2010/main" val="3085908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529AC4D-575E-9879-DF88-7FFA93E08399}"/>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sz="3200" b="1" dirty="0">
                <a:solidFill>
                  <a:srgbClr val="002147"/>
                </a:solidFill>
                <a:latin typeface="+mn-lt"/>
              </a:rPr>
              <a:t>Understanding the geography – </a:t>
            </a:r>
            <a:r>
              <a:rPr lang="fr-CH" altLang="en-US" dirty="0"/>
              <a:t>Data model</a:t>
            </a:r>
          </a:p>
        </p:txBody>
      </p:sp>
      <p:sp>
        <p:nvSpPr>
          <p:cNvPr id="2" name="Rectangle 1">
            <a:extLst>
              <a:ext uri="{FF2B5EF4-FFF2-40B4-BE49-F238E27FC236}">
                <a16:creationId xmlns:a16="http://schemas.microsoft.com/office/drawing/2014/main" id="{E41B68B1-CE64-A4B7-CB62-97EF0F097312}"/>
              </a:ext>
            </a:extLst>
          </p:cNvPr>
          <p:cNvSpPr/>
          <p:nvPr/>
        </p:nvSpPr>
        <p:spPr>
          <a:xfrm>
            <a:off x="381430" y="794793"/>
            <a:ext cx="10146202" cy="1089529"/>
          </a:xfrm>
          <a:prstGeom prst="rect">
            <a:avLst/>
          </a:prstGeom>
        </p:spPr>
        <p:txBody>
          <a:bodyPr wrap="square">
            <a:spAutoFit/>
          </a:bodyPr>
          <a:lstStyle/>
          <a:p>
            <a:pPr algn="ctr">
              <a:lnSpc>
                <a:spcPct val="90000"/>
              </a:lnSpc>
              <a:spcBef>
                <a:spcPct val="20000"/>
              </a:spcBef>
            </a:pPr>
            <a:r>
              <a:rPr lang="en-US" sz="2400" dirty="0"/>
              <a:t>A data model is an abstract model that organizes and document the relationships that exists between geographic features and the data elements attached to each of them</a:t>
            </a:r>
            <a:endParaRPr lang="en-US" altLang="zh-CN" sz="2400" dirty="0">
              <a:ea typeface="SimSun" pitchFamily="2" charset="-122"/>
            </a:endParaRPr>
          </a:p>
        </p:txBody>
      </p:sp>
      <p:sp>
        <p:nvSpPr>
          <p:cNvPr id="3" name="Rectangle 2">
            <a:extLst>
              <a:ext uri="{FF2B5EF4-FFF2-40B4-BE49-F238E27FC236}">
                <a16:creationId xmlns:a16="http://schemas.microsoft.com/office/drawing/2014/main" id="{81626B89-9C5F-C865-734A-8ED007499C03}"/>
              </a:ext>
            </a:extLst>
          </p:cNvPr>
          <p:cNvSpPr/>
          <p:nvPr/>
        </p:nvSpPr>
        <p:spPr>
          <a:xfrm>
            <a:off x="381000" y="1916300"/>
            <a:ext cx="6391027" cy="830997"/>
          </a:xfrm>
          <a:prstGeom prst="rect">
            <a:avLst/>
          </a:prstGeom>
        </p:spPr>
        <p:txBody>
          <a:bodyPr wrap="square">
            <a:spAutoFit/>
          </a:bodyPr>
          <a:lstStyle/>
          <a:p>
            <a:pPr lvl="0"/>
            <a:r>
              <a:rPr lang="en-US" sz="2400" dirty="0"/>
              <a:t>Three (3) main levels of data model can be differentiated:</a:t>
            </a:r>
          </a:p>
        </p:txBody>
      </p:sp>
      <p:sp>
        <p:nvSpPr>
          <p:cNvPr id="9" name="Rectangle 8">
            <a:extLst>
              <a:ext uri="{FF2B5EF4-FFF2-40B4-BE49-F238E27FC236}">
                <a16:creationId xmlns:a16="http://schemas.microsoft.com/office/drawing/2014/main" id="{5320F5F6-1171-695C-E59D-05310817F6F3}"/>
              </a:ext>
            </a:extLst>
          </p:cNvPr>
          <p:cNvSpPr/>
          <p:nvPr/>
        </p:nvSpPr>
        <p:spPr>
          <a:xfrm>
            <a:off x="601361" y="2735222"/>
            <a:ext cx="7055872" cy="3416320"/>
          </a:xfrm>
          <a:prstGeom prst="rect">
            <a:avLst/>
          </a:prstGeom>
        </p:spPr>
        <p:txBody>
          <a:bodyPr wrap="square">
            <a:spAutoFit/>
          </a:bodyPr>
          <a:lstStyle/>
          <a:p>
            <a:pPr marL="361950" indent="-342900">
              <a:buFont typeface="+mj-lt"/>
              <a:buAutoNum type="arabicPeriod"/>
            </a:pPr>
            <a:r>
              <a:rPr lang="en-US" sz="2400" b="1" dirty="0"/>
              <a:t>Conceptual data model </a:t>
            </a:r>
            <a:r>
              <a:rPr lang="en-US" sz="2400" dirty="0"/>
              <a:t>which captures all the identified geographic features and the  relationships between all of them</a:t>
            </a:r>
          </a:p>
          <a:p>
            <a:pPr marL="361950" indent="-342900">
              <a:buFont typeface="+mj-lt"/>
              <a:buAutoNum type="arabicPeriod"/>
            </a:pPr>
            <a:r>
              <a:rPr lang="en-US" sz="2400" b="1" dirty="0"/>
              <a:t>Logical data model </a:t>
            </a:r>
            <a:r>
              <a:rPr lang="en-US" sz="2400" dirty="0"/>
              <a:t>which also captures the data  elements associated to each geographic feature, without regard to how they will be physically implemented in the database </a:t>
            </a:r>
          </a:p>
          <a:p>
            <a:pPr marL="361950" indent="-342900">
              <a:buFont typeface="+mj-lt"/>
              <a:buAutoNum type="arabicPeriod"/>
            </a:pPr>
            <a:r>
              <a:rPr lang="en-US" sz="2400" b="1" dirty="0"/>
              <a:t>Physical data model </a:t>
            </a:r>
            <a:r>
              <a:rPr lang="en-US" sz="2400" dirty="0"/>
              <a:t>which captures how the model is being implemented in the information system</a:t>
            </a:r>
          </a:p>
        </p:txBody>
      </p:sp>
      <p:pic>
        <p:nvPicPr>
          <p:cNvPr id="10" name="Picture 9">
            <a:extLst>
              <a:ext uri="{FF2B5EF4-FFF2-40B4-BE49-F238E27FC236}">
                <a16:creationId xmlns:a16="http://schemas.microsoft.com/office/drawing/2014/main" id="{214F8141-100B-3D35-A1D1-F8E6461D0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7433" y="1686762"/>
            <a:ext cx="2624311" cy="1866807"/>
          </a:xfrm>
          <a:prstGeom prst="rect">
            <a:avLst/>
          </a:prstGeom>
        </p:spPr>
      </p:pic>
      <p:pic>
        <p:nvPicPr>
          <p:cNvPr id="11" name="Picture 2">
            <a:extLst>
              <a:ext uri="{FF2B5EF4-FFF2-40B4-BE49-F238E27FC236}">
                <a16:creationId xmlns:a16="http://schemas.microsoft.com/office/drawing/2014/main" id="{D6EF134D-0465-0133-5136-E40374904F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5041" y="3329419"/>
            <a:ext cx="2207234" cy="152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A2FD5747-753F-A383-75BD-31A9254BB6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7433" y="4693724"/>
            <a:ext cx="2442161" cy="156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50A17CDC-EB97-6818-FBAC-F0F513B464F3}"/>
              </a:ext>
            </a:extLst>
          </p:cNvPr>
          <p:cNvPicPr>
            <a:picLocks noChangeAspect="1"/>
          </p:cNvPicPr>
          <p:nvPr/>
        </p:nvPicPr>
        <p:blipFill>
          <a:blip r:embed="rId6"/>
          <a:stretch>
            <a:fillRect/>
          </a:stretch>
        </p:blipFill>
        <p:spPr>
          <a:xfrm>
            <a:off x="11034967" y="197840"/>
            <a:ext cx="908491" cy="1285220"/>
          </a:xfrm>
          <a:prstGeom prst="rect">
            <a:avLst/>
          </a:prstGeom>
          <a:ln>
            <a:solidFill>
              <a:schemeClr val="tx1"/>
            </a:solidFill>
          </a:ln>
        </p:spPr>
      </p:pic>
      <p:sp>
        <p:nvSpPr>
          <p:cNvPr id="14" name="TextBox 13">
            <a:extLst>
              <a:ext uri="{FF2B5EF4-FFF2-40B4-BE49-F238E27FC236}">
                <a16:creationId xmlns:a16="http://schemas.microsoft.com/office/drawing/2014/main" id="{335CD1F2-BBB0-E3AE-A3FC-944BECED6C01}"/>
              </a:ext>
            </a:extLst>
          </p:cNvPr>
          <p:cNvSpPr txBox="1"/>
          <p:nvPr/>
        </p:nvSpPr>
        <p:spPr>
          <a:xfrm>
            <a:off x="-1932" y="6099024"/>
            <a:ext cx="6102220" cy="246221"/>
          </a:xfrm>
          <a:prstGeom prst="rect">
            <a:avLst/>
          </a:prstGeom>
          <a:noFill/>
        </p:spPr>
        <p:txBody>
          <a:bodyPr wrap="square">
            <a:spAutoFit/>
          </a:bodyPr>
          <a:lstStyle/>
          <a:p>
            <a:r>
              <a:rPr lang="en-GB" sz="1000" dirty="0"/>
              <a:t>1 </a:t>
            </a:r>
            <a:r>
              <a:rPr lang="en-GB" sz="1000" dirty="0">
                <a:hlinkClick r:id="rId7"/>
              </a:rPr>
              <a:t>http://www.healthgeolab.net/DOCUMENTS/Guide_HGLC_Part2_1.pdf</a:t>
            </a:r>
            <a:r>
              <a:rPr lang="en-GB" sz="1000" dirty="0"/>
              <a:t> </a:t>
            </a:r>
          </a:p>
        </p:txBody>
      </p:sp>
      <p:sp>
        <p:nvSpPr>
          <p:cNvPr id="15" name="TextBox 14">
            <a:extLst>
              <a:ext uri="{FF2B5EF4-FFF2-40B4-BE49-F238E27FC236}">
                <a16:creationId xmlns:a16="http://schemas.microsoft.com/office/drawing/2014/main" id="{DCEC11A0-2877-6593-E54C-55095F9F8C5D}"/>
              </a:ext>
            </a:extLst>
          </p:cNvPr>
          <p:cNvSpPr txBox="1"/>
          <p:nvPr/>
        </p:nvSpPr>
        <p:spPr>
          <a:xfrm>
            <a:off x="11953279" y="197840"/>
            <a:ext cx="330598" cy="276999"/>
          </a:xfrm>
          <a:prstGeom prst="rect">
            <a:avLst/>
          </a:prstGeom>
          <a:noFill/>
        </p:spPr>
        <p:txBody>
          <a:bodyPr wrap="square">
            <a:spAutoFit/>
          </a:bodyPr>
          <a:lstStyle/>
          <a:p>
            <a:r>
              <a:rPr lang="en-US" sz="1200" dirty="0"/>
              <a:t>1</a:t>
            </a:r>
            <a:endParaRPr lang="en-GB" sz="1200" dirty="0"/>
          </a:p>
        </p:txBody>
      </p:sp>
      <p:sp>
        <p:nvSpPr>
          <p:cNvPr id="16" name="TextBox 15">
            <a:extLst>
              <a:ext uri="{FF2B5EF4-FFF2-40B4-BE49-F238E27FC236}">
                <a16:creationId xmlns:a16="http://schemas.microsoft.com/office/drawing/2014/main" id="{141290AA-0CEB-0F0F-A5D3-BE6525D3164A}"/>
              </a:ext>
            </a:extLst>
          </p:cNvPr>
          <p:cNvSpPr txBox="1"/>
          <p:nvPr/>
        </p:nvSpPr>
        <p:spPr>
          <a:xfrm>
            <a:off x="10537161" y="2516465"/>
            <a:ext cx="1436424" cy="461665"/>
          </a:xfrm>
          <a:prstGeom prst="rect">
            <a:avLst/>
          </a:prstGeom>
          <a:noFill/>
        </p:spPr>
        <p:txBody>
          <a:bodyPr wrap="square">
            <a:spAutoFit/>
          </a:bodyPr>
          <a:lstStyle/>
          <a:p>
            <a:r>
              <a:rPr lang="en-US" sz="1200" dirty="0"/>
              <a:t>Conceptual data model</a:t>
            </a:r>
            <a:endParaRPr lang="en-GB" sz="1200" dirty="0"/>
          </a:p>
        </p:txBody>
      </p:sp>
      <p:sp>
        <p:nvSpPr>
          <p:cNvPr id="17" name="TextBox 16">
            <a:extLst>
              <a:ext uri="{FF2B5EF4-FFF2-40B4-BE49-F238E27FC236}">
                <a16:creationId xmlns:a16="http://schemas.microsoft.com/office/drawing/2014/main" id="{6ED0ECAB-6947-71E8-F528-869AC89ACF49}"/>
              </a:ext>
            </a:extLst>
          </p:cNvPr>
          <p:cNvSpPr txBox="1"/>
          <p:nvPr/>
        </p:nvSpPr>
        <p:spPr>
          <a:xfrm>
            <a:off x="8342058" y="4099580"/>
            <a:ext cx="1436424" cy="276999"/>
          </a:xfrm>
          <a:prstGeom prst="rect">
            <a:avLst/>
          </a:prstGeom>
          <a:noFill/>
        </p:spPr>
        <p:txBody>
          <a:bodyPr wrap="square">
            <a:spAutoFit/>
          </a:bodyPr>
          <a:lstStyle/>
          <a:p>
            <a:r>
              <a:rPr lang="en-US" sz="1200" dirty="0"/>
              <a:t>Logical data model</a:t>
            </a:r>
            <a:endParaRPr lang="en-GB" sz="1200" dirty="0"/>
          </a:p>
        </p:txBody>
      </p:sp>
      <p:sp>
        <p:nvSpPr>
          <p:cNvPr id="18" name="TextBox 17">
            <a:extLst>
              <a:ext uri="{FF2B5EF4-FFF2-40B4-BE49-F238E27FC236}">
                <a16:creationId xmlns:a16="http://schemas.microsoft.com/office/drawing/2014/main" id="{99757DD9-6DFF-A5ED-6FB6-EA984AA9E8ED}"/>
              </a:ext>
            </a:extLst>
          </p:cNvPr>
          <p:cNvSpPr txBox="1"/>
          <p:nvPr/>
        </p:nvSpPr>
        <p:spPr>
          <a:xfrm>
            <a:off x="10139434" y="5355622"/>
            <a:ext cx="1436424" cy="276999"/>
          </a:xfrm>
          <a:prstGeom prst="rect">
            <a:avLst/>
          </a:prstGeom>
          <a:noFill/>
        </p:spPr>
        <p:txBody>
          <a:bodyPr wrap="square">
            <a:spAutoFit/>
          </a:bodyPr>
          <a:lstStyle/>
          <a:p>
            <a:r>
              <a:rPr lang="en-US" sz="1200" dirty="0"/>
              <a:t>Physical data model</a:t>
            </a:r>
            <a:endParaRPr lang="en-GB" sz="1200" dirty="0"/>
          </a:p>
        </p:txBody>
      </p:sp>
    </p:spTree>
    <p:extLst>
      <p:ext uri="{BB962C8B-B14F-4D97-AF65-F5344CB8AC3E}">
        <p14:creationId xmlns:p14="http://schemas.microsoft.com/office/powerpoint/2010/main" val="3539489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ED59C341-7DEA-9A8B-2267-12C59CDC400E}"/>
              </a:ext>
            </a:extLst>
          </p:cNvPr>
          <p:cNvSpPr>
            <a:spLocks noChangeArrowheads="1"/>
          </p:cNvSpPr>
          <p:nvPr/>
        </p:nvSpPr>
        <p:spPr bwMode="auto">
          <a:xfrm>
            <a:off x="379743" y="804857"/>
            <a:ext cx="8826920" cy="424732"/>
          </a:xfrm>
          <a:prstGeom prst="rect">
            <a:avLst/>
          </a:prstGeom>
          <a:noFill/>
          <a:ln w="9525">
            <a:noFill/>
            <a:miter lim="800000"/>
            <a:headEnd/>
            <a:tailEnd/>
          </a:ln>
        </p:spPr>
        <p:txBody>
          <a:bodyPr wrap="square">
            <a:spAutoFit/>
          </a:bodyPr>
          <a:lstStyle/>
          <a:p>
            <a:pPr>
              <a:lnSpc>
                <a:spcPct val="90000"/>
              </a:lnSpc>
              <a:spcBef>
                <a:spcPct val="20000"/>
              </a:spcBef>
            </a:pPr>
            <a:r>
              <a:rPr lang="en-US" altLang="zh-CN" sz="2400" u="sng" dirty="0">
                <a:ea typeface="SimSun" pitchFamily="2" charset="-122"/>
              </a:rPr>
              <a:t>Challenge</a:t>
            </a:r>
            <a:r>
              <a:rPr lang="en-US" altLang="zh-CN" sz="2400" dirty="0">
                <a:ea typeface="SimSun" pitchFamily="2" charset="-122"/>
              </a:rPr>
              <a:t>: Microplanning not covering the whole target population </a:t>
            </a:r>
          </a:p>
        </p:txBody>
      </p:sp>
      <p:sp>
        <p:nvSpPr>
          <p:cNvPr id="5" name="Title 1">
            <a:extLst>
              <a:ext uri="{FF2B5EF4-FFF2-40B4-BE49-F238E27FC236}">
                <a16:creationId xmlns:a16="http://schemas.microsoft.com/office/drawing/2014/main" id="{8701B610-9AF6-7402-D049-506AD9BFFD86}"/>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pPr algn="ctr">
              <a:defRPr/>
            </a:pPr>
            <a:r>
              <a:rPr lang="en-US" altLang="en-US" sz="3200" b="1" dirty="0">
                <a:solidFill>
                  <a:srgbClr val="002147"/>
                </a:solidFill>
                <a:latin typeface="+mn-lt"/>
              </a:rPr>
              <a:t>Understanding the geography – Example (Myanmar)</a:t>
            </a:r>
          </a:p>
        </p:txBody>
      </p:sp>
      <p:pic>
        <p:nvPicPr>
          <p:cNvPr id="26" name="Picture 25">
            <a:extLst>
              <a:ext uri="{FF2B5EF4-FFF2-40B4-BE49-F238E27FC236}">
                <a16:creationId xmlns:a16="http://schemas.microsoft.com/office/drawing/2014/main" id="{FCFCD5E9-46BA-F34E-86BC-07B8590AD2D2}"/>
              </a:ext>
            </a:extLst>
          </p:cNvPr>
          <p:cNvPicPr>
            <a:picLocks noChangeAspect="1"/>
          </p:cNvPicPr>
          <p:nvPr/>
        </p:nvPicPr>
        <p:blipFill>
          <a:blip r:embed="rId3"/>
          <a:stretch>
            <a:fillRect/>
          </a:stretch>
        </p:blipFill>
        <p:spPr>
          <a:xfrm rot="18488745">
            <a:off x="-68500" y="2323830"/>
            <a:ext cx="4454280" cy="2926820"/>
          </a:xfrm>
          <a:prstGeom prst="rect">
            <a:avLst/>
          </a:prstGeom>
        </p:spPr>
      </p:pic>
      <p:pic>
        <p:nvPicPr>
          <p:cNvPr id="27" name="Picture 26">
            <a:extLst>
              <a:ext uri="{FF2B5EF4-FFF2-40B4-BE49-F238E27FC236}">
                <a16:creationId xmlns:a16="http://schemas.microsoft.com/office/drawing/2014/main" id="{81CCD616-CA1B-7C8D-A8AF-E455C4349658}"/>
              </a:ext>
            </a:extLst>
          </p:cNvPr>
          <p:cNvPicPr>
            <a:picLocks noChangeAspect="1"/>
          </p:cNvPicPr>
          <p:nvPr/>
        </p:nvPicPr>
        <p:blipFill rotWithShape="1">
          <a:blip r:embed="rId4"/>
          <a:srcRect r="88125"/>
          <a:stretch/>
        </p:blipFill>
        <p:spPr>
          <a:xfrm>
            <a:off x="3513482" y="4510445"/>
            <a:ext cx="170025" cy="858156"/>
          </a:xfrm>
          <a:prstGeom prst="rect">
            <a:avLst/>
          </a:prstGeom>
        </p:spPr>
      </p:pic>
      <p:pic>
        <p:nvPicPr>
          <p:cNvPr id="28" name="Picture 27">
            <a:extLst>
              <a:ext uri="{FF2B5EF4-FFF2-40B4-BE49-F238E27FC236}">
                <a16:creationId xmlns:a16="http://schemas.microsoft.com/office/drawing/2014/main" id="{2CDE6C5F-16A7-12E7-7754-7961139F8688}"/>
              </a:ext>
            </a:extLst>
          </p:cNvPr>
          <p:cNvPicPr>
            <a:picLocks noChangeAspect="1"/>
          </p:cNvPicPr>
          <p:nvPr/>
        </p:nvPicPr>
        <p:blipFill rotWithShape="1">
          <a:blip r:embed="rId5"/>
          <a:srcRect l="7236" t="28273" r="56179" b="11047"/>
          <a:stretch/>
        </p:blipFill>
        <p:spPr>
          <a:xfrm>
            <a:off x="6989105" y="3000699"/>
            <a:ext cx="3451603" cy="3083430"/>
          </a:xfrm>
          <a:prstGeom prst="rect">
            <a:avLst/>
          </a:prstGeom>
        </p:spPr>
      </p:pic>
      <p:sp>
        <p:nvSpPr>
          <p:cNvPr id="29" name="Rectangle 3">
            <a:extLst>
              <a:ext uri="{FF2B5EF4-FFF2-40B4-BE49-F238E27FC236}">
                <a16:creationId xmlns:a16="http://schemas.microsoft.com/office/drawing/2014/main" id="{13D1E8A5-0083-BF85-DED9-A8C8622F9570}"/>
              </a:ext>
            </a:extLst>
          </p:cNvPr>
          <p:cNvSpPr>
            <a:spLocks noChangeArrowheads="1"/>
          </p:cNvSpPr>
          <p:nvPr/>
        </p:nvSpPr>
        <p:spPr bwMode="auto">
          <a:xfrm>
            <a:off x="472776" y="1471482"/>
            <a:ext cx="3466192" cy="461665"/>
          </a:xfrm>
          <a:prstGeom prst="rect">
            <a:avLst/>
          </a:prstGeom>
          <a:noFill/>
          <a:ln w="9525">
            <a:noFill/>
            <a:miter lim="800000"/>
            <a:headEnd/>
            <a:tailEnd/>
          </a:ln>
        </p:spPr>
        <p:txBody>
          <a:bodyPr wrap="square">
            <a:spAutoFit/>
          </a:bodyPr>
          <a:lstStyle/>
          <a:p>
            <a:pPr algn="ctr"/>
            <a:r>
              <a:rPr lang="fr-CH" sz="2400" dirty="0" err="1"/>
              <a:t>Immunization</a:t>
            </a:r>
            <a:r>
              <a:rPr lang="fr-CH" sz="2400" dirty="0"/>
              <a:t> </a:t>
            </a:r>
            <a:r>
              <a:rPr lang="fr-CH" sz="2400" dirty="0" err="1"/>
              <a:t>ecosystem</a:t>
            </a:r>
            <a:endParaRPr lang="fr-CH" sz="2400" dirty="0"/>
          </a:p>
        </p:txBody>
      </p:sp>
      <p:sp>
        <p:nvSpPr>
          <p:cNvPr id="30" name="TextBox 29">
            <a:extLst>
              <a:ext uri="{FF2B5EF4-FFF2-40B4-BE49-F238E27FC236}">
                <a16:creationId xmlns:a16="http://schemas.microsoft.com/office/drawing/2014/main" id="{EFC5369D-60F3-3D19-BA5B-EC79D66BA250}"/>
              </a:ext>
            </a:extLst>
          </p:cNvPr>
          <p:cNvSpPr txBox="1"/>
          <p:nvPr/>
        </p:nvSpPr>
        <p:spPr>
          <a:xfrm>
            <a:off x="6387368" y="1453768"/>
            <a:ext cx="4320480" cy="461665"/>
          </a:xfrm>
          <a:prstGeom prst="rect">
            <a:avLst/>
          </a:prstGeom>
          <a:noFill/>
        </p:spPr>
        <p:txBody>
          <a:bodyPr wrap="square">
            <a:spAutoFit/>
          </a:bodyPr>
          <a:lstStyle/>
          <a:p>
            <a:r>
              <a:rPr lang="fr-CH" sz="2400" dirty="0"/>
              <a:t>EPI </a:t>
            </a:r>
            <a:r>
              <a:rPr lang="fr-CH" sz="2400" dirty="0" err="1"/>
              <a:t>community</a:t>
            </a:r>
            <a:r>
              <a:rPr lang="fr-CH" sz="2400" dirty="0"/>
              <a:t>?</a:t>
            </a:r>
            <a:endParaRPr lang="en-PH" sz="2400" dirty="0"/>
          </a:p>
        </p:txBody>
      </p:sp>
      <p:pic>
        <p:nvPicPr>
          <p:cNvPr id="31" name="Picture 30" descr="MCj04344110000[1]">
            <a:extLst>
              <a:ext uri="{FF2B5EF4-FFF2-40B4-BE49-F238E27FC236}">
                <a16:creationId xmlns:a16="http://schemas.microsoft.com/office/drawing/2014/main" id="{C79C4021-83F2-CF1A-0B24-E7AF3DE63B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1645" y="1453768"/>
            <a:ext cx="791229" cy="79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descr="MCj04298270000[1]">
            <a:extLst>
              <a:ext uri="{FF2B5EF4-FFF2-40B4-BE49-F238E27FC236}">
                <a16:creationId xmlns:a16="http://schemas.microsoft.com/office/drawing/2014/main" id="{C1A0738B-CCD8-3601-C1FD-A5F2B4A933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6344" y="3392706"/>
            <a:ext cx="836102" cy="10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64331430-CCD5-36B6-66AD-96B4D06320EA}"/>
              </a:ext>
            </a:extLst>
          </p:cNvPr>
          <p:cNvSpPr txBox="1"/>
          <p:nvPr/>
        </p:nvSpPr>
        <p:spPr>
          <a:xfrm>
            <a:off x="7101751" y="1922938"/>
            <a:ext cx="4794974" cy="369332"/>
          </a:xfrm>
          <a:prstGeom prst="rect">
            <a:avLst/>
          </a:prstGeom>
          <a:noFill/>
        </p:spPr>
        <p:txBody>
          <a:bodyPr wrap="square">
            <a:spAutoFit/>
          </a:bodyPr>
          <a:lstStyle/>
          <a:p>
            <a:r>
              <a:rPr lang="en-US" dirty="0"/>
              <a:t>Definition: Place where people live in community</a:t>
            </a:r>
            <a:endParaRPr lang="en-PH" dirty="0"/>
          </a:p>
        </p:txBody>
      </p:sp>
      <p:sp>
        <p:nvSpPr>
          <p:cNvPr id="34" name="Content Placeholder 2">
            <a:extLst>
              <a:ext uri="{FF2B5EF4-FFF2-40B4-BE49-F238E27FC236}">
                <a16:creationId xmlns:a16="http://schemas.microsoft.com/office/drawing/2014/main" id="{E485DB6C-2635-038A-AD17-5744B2EA3578}"/>
              </a:ext>
            </a:extLst>
          </p:cNvPr>
          <p:cNvSpPr txBox="1">
            <a:spLocks/>
          </p:cNvSpPr>
          <p:nvPr/>
        </p:nvSpPr>
        <p:spPr>
          <a:xfrm>
            <a:off x="9490239" y="5080549"/>
            <a:ext cx="2701761" cy="80626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Helped identify communities that were not yet covered by vaccination campaigns</a:t>
            </a:r>
            <a:endParaRPr lang="fr-CH" sz="1800" dirty="0"/>
          </a:p>
        </p:txBody>
      </p:sp>
      <p:sp>
        <p:nvSpPr>
          <p:cNvPr id="35" name="TextBox 34">
            <a:extLst>
              <a:ext uri="{FF2B5EF4-FFF2-40B4-BE49-F238E27FC236}">
                <a16:creationId xmlns:a16="http://schemas.microsoft.com/office/drawing/2014/main" id="{BD19B4F5-24DE-5A26-77D4-B203B1C904F6}"/>
              </a:ext>
            </a:extLst>
          </p:cNvPr>
          <p:cNvSpPr txBox="1"/>
          <p:nvPr/>
        </p:nvSpPr>
        <p:spPr>
          <a:xfrm>
            <a:off x="3635818" y="4475005"/>
            <a:ext cx="1167409" cy="900246"/>
          </a:xfrm>
          <a:prstGeom prst="rect">
            <a:avLst/>
          </a:prstGeom>
          <a:noFill/>
        </p:spPr>
        <p:txBody>
          <a:bodyPr wrap="square">
            <a:spAutoFit/>
          </a:bodyPr>
          <a:lstStyle/>
          <a:p>
            <a:r>
              <a:rPr lang="en-US" sz="1050" dirty="0"/>
              <a:t>Vaccination post</a:t>
            </a:r>
          </a:p>
          <a:p>
            <a:r>
              <a:rPr lang="en-US" sz="1050" dirty="0"/>
              <a:t>Health </a:t>
            </a:r>
            <a:r>
              <a:rPr lang="en-US" sz="1050" dirty="0" err="1"/>
              <a:t>centre</a:t>
            </a:r>
            <a:endParaRPr lang="en-US" sz="1050" dirty="0"/>
          </a:p>
          <a:p>
            <a:r>
              <a:rPr lang="en-US" sz="1050" dirty="0"/>
              <a:t>Village</a:t>
            </a:r>
          </a:p>
          <a:p>
            <a:r>
              <a:rPr lang="en-US" sz="1050" dirty="0"/>
              <a:t>EPI community</a:t>
            </a:r>
          </a:p>
          <a:p>
            <a:r>
              <a:rPr lang="en-US" sz="1050" dirty="0"/>
              <a:t>Health area</a:t>
            </a:r>
            <a:endParaRPr lang="en-GB" sz="1050" dirty="0"/>
          </a:p>
        </p:txBody>
      </p:sp>
      <p:sp>
        <p:nvSpPr>
          <p:cNvPr id="36" name="TextBox 35">
            <a:extLst>
              <a:ext uri="{FF2B5EF4-FFF2-40B4-BE49-F238E27FC236}">
                <a16:creationId xmlns:a16="http://schemas.microsoft.com/office/drawing/2014/main" id="{D78D9028-3D2E-0EF9-5141-B0AF0F0ECA35}"/>
              </a:ext>
            </a:extLst>
          </p:cNvPr>
          <p:cNvSpPr txBox="1"/>
          <p:nvPr/>
        </p:nvSpPr>
        <p:spPr>
          <a:xfrm>
            <a:off x="3433510" y="4184948"/>
            <a:ext cx="1005417" cy="307777"/>
          </a:xfrm>
          <a:prstGeom prst="rect">
            <a:avLst/>
          </a:prstGeom>
          <a:noFill/>
        </p:spPr>
        <p:txBody>
          <a:bodyPr wrap="square">
            <a:spAutoFit/>
          </a:bodyPr>
          <a:lstStyle/>
          <a:p>
            <a:r>
              <a:rPr lang="en-US" sz="1400" b="1" dirty="0"/>
              <a:t>Legend</a:t>
            </a:r>
            <a:endParaRPr lang="en-GB" sz="1400" b="1" dirty="0"/>
          </a:p>
        </p:txBody>
      </p:sp>
      <p:sp>
        <p:nvSpPr>
          <p:cNvPr id="37" name="Google Shape;473;p45">
            <a:extLst>
              <a:ext uri="{FF2B5EF4-FFF2-40B4-BE49-F238E27FC236}">
                <a16:creationId xmlns:a16="http://schemas.microsoft.com/office/drawing/2014/main" id="{9EEF41C6-1C90-DF52-278A-1997FC911F30}"/>
              </a:ext>
            </a:extLst>
          </p:cNvPr>
          <p:cNvSpPr/>
          <p:nvPr/>
        </p:nvSpPr>
        <p:spPr>
          <a:xfrm>
            <a:off x="6653934" y="1990243"/>
            <a:ext cx="396233" cy="255860"/>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
        <p:nvSpPr>
          <p:cNvPr id="38" name="TextBox 37">
            <a:extLst>
              <a:ext uri="{FF2B5EF4-FFF2-40B4-BE49-F238E27FC236}">
                <a16:creationId xmlns:a16="http://schemas.microsoft.com/office/drawing/2014/main" id="{90A58A9C-572E-F547-EAFC-03C507FE4353}"/>
              </a:ext>
            </a:extLst>
          </p:cNvPr>
          <p:cNvSpPr txBox="1"/>
          <p:nvPr/>
        </p:nvSpPr>
        <p:spPr>
          <a:xfrm>
            <a:off x="7117768" y="2303670"/>
            <a:ext cx="4895938" cy="646331"/>
          </a:xfrm>
          <a:prstGeom prst="rect">
            <a:avLst/>
          </a:prstGeom>
          <a:noFill/>
        </p:spPr>
        <p:txBody>
          <a:bodyPr wrap="square">
            <a:spAutoFit/>
          </a:bodyPr>
          <a:lstStyle/>
          <a:p>
            <a:r>
              <a:rPr lang="en-US" dirty="0"/>
              <a:t>Required to define different types of EPI communities and population presence</a:t>
            </a:r>
            <a:endParaRPr lang="en-PH" dirty="0"/>
          </a:p>
        </p:txBody>
      </p:sp>
      <p:sp>
        <p:nvSpPr>
          <p:cNvPr id="39" name="Google Shape;473;p45">
            <a:extLst>
              <a:ext uri="{FF2B5EF4-FFF2-40B4-BE49-F238E27FC236}">
                <a16:creationId xmlns:a16="http://schemas.microsoft.com/office/drawing/2014/main" id="{F4648F60-4CD4-42D5-2CC2-0B147C0AB026}"/>
              </a:ext>
            </a:extLst>
          </p:cNvPr>
          <p:cNvSpPr/>
          <p:nvPr/>
        </p:nvSpPr>
        <p:spPr>
          <a:xfrm>
            <a:off x="6707275" y="2361644"/>
            <a:ext cx="396233" cy="255860"/>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
        <p:nvSpPr>
          <p:cNvPr id="40" name="Google Shape;473;p45">
            <a:extLst>
              <a:ext uri="{FF2B5EF4-FFF2-40B4-BE49-F238E27FC236}">
                <a16:creationId xmlns:a16="http://schemas.microsoft.com/office/drawing/2014/main" id="{F6914B60-57F8-0CBA-2320-AD0DF8C7E25C}"/>
              </a:ext>
            </a:extLst>
          </p:cNvPr>
          <p:cNvSpPr/>
          <p:nvPr/>
        </p:nvSpPr>
        <p:spPr>
          <a:xfrm>
            <a:off x="4695524" y="1595158"/>
            <a:ext cx="396233" cy="255860"/>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
        <p:nvSpPr>
          <p:cNvPr id="41" name="Google Shape;473;p45">
            <a:extLst>
              <a:ext uri="{FF2B5EF4-FFF2-40B4-BE49-F238E27FC236}">
                <a16:creationId xmlns:a16="http://schemas.microsoft.com/office/drawing/2014/main" id="{86D4C72A-8808-8667-0809-84E1A17E988A}"/>
              </a:ext>
            </a:extLst>
          </p:cNvPr>
          <p:cNvSpPr/>
          <p:nvPr/>
        </p:nvSpPr>
        <p:spPr>
          <a:xfrm>
            <a:off x="9172575" y="5135186"/>
            <a:ext cx="326663" cy="255860"/>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Tree>
    <p:extLst>
      <p:ext uri="{BB962C8B-B14F-4D97-AF65-F5344CB8AC3E}">
        <p14:creationId xmlns:p14="http://schemas.microsoft.com/office/powerpoint/2010/main" val="4230688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F6C9F7-4650-FD8F-58A3-CE854E75BF42}"/>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sz="3200" b="1" dirty="0">
                <a:solidFill>
                  <a:srgbClr val="002147"/>
                </a:solidFill>
                <a:latin typeface="+mn-lt"/>
              </a:rPr>
              <a:t>Understanding the geography </a:t>
            </a:r>
            <a:r>
              <a:rPr lang="fr-CH" dirty="0"/>
              <a:t>– </a:t>
            </a:r>
            <a:r>
              <a:rPr lang="en-US" altLang="en-US" sz="3200" b="1" dirty="0">
                <a:solidFill>
                  <a:srgbClr val="002147"/>
                </a:solidFill>
                <a:latin typeface="+mn-lt"/>
              </a:rPr>
              <a:t>Example (Mozambique)</a:t>
            </a:r>
            <a:endParaRPr lang="fr-CH" altLang="en-US" dirty="0"/>
          </a:p>
        </p:txBody>
      </p:sp>
      <p:sp>
        <p:nvSpPr>
          <p:cNvPr id="2" name="Rectangle 1">
            <a:extLst>
              <a:ext uri="{FF2B5EF4-FFF2-40B4-BE49-F238E27FC236}">
                <a16:creationId xmlns:a16="http://schemas.microsoft.com/office/drawing/2014/main" id="{E1BF6462-B37F-4C22-1BB7-4A6C038BCB57}"/>
              </a:ext>
            </a:extLst>
          </p:cNvPr>
          <p:cNvSpPr/>
          <p:nvPr/>
        </p:nvSpPr>
        <p:spPr>
          <a:xfrm>
            <a:off x="381180" y="801399"/>
            <a:ext cx="11510781" cy="757130"/>
          </a:xfrm>
          <a:prstGeom prst="rect">
            <a:avLst/>
          </a:prstGeom>
        </p:spPr>
        <p:txBody>
          <a:bodyPr wrap="square">
            <a:spAutoFit/>
          </a:bodyPr>
          <a:lstStyle/>
          <a:p>
            <a:pPr marL="1436688" indent="-1436688">
              <a:lnSpc>
                <a:spcPct val="90000"/>
              </a:lnSpc>
              <a:spcBef>
                <a:spcPct val="20000"/>
              </a:spcBef>
            </a:pPr>
            <a:r>
              <a:rPr lang="en-US" altLang="zh-CN" sz="2400" u="sng" dirty="0">
                <a:ea typeface="SimSun" pitchFamily="2" charset="-122"/>
              </a:rPr>
              <a:t>Challenge</a:t>
            </a:r>
            <a:r>
              <a:rPr lang="en-US" altLang="zh-CN" sz="2400" dirty="0">
                <a:ea typeface="SimSun" pitchFamily="2" charset="-122"/>
              </a:rPr>
              <a:t>: Microplanning form combining different types of geographic features that were not clearly defined (</a:t>
            </a:r>
            <a:r>
              <a:rPr lang="en-US" altLang="zh-CN" sz="2400" dirty="0" err="1">
                <a:ea typeface="SimSun" pitchFamily="2" charset="-122"/>
              </a:rPr>
              <a:t>povoados</a:t>
            </a:r>
            <a:r>
              <a:rPr lang="en-US" altLang="zh-CN" sz="2400" dirty="0">
                <a:ea typeface="SimSun" pitchFamily="2" charset="-122"/>
              </a:rPr>
              <a:t>, community)</a:t>
            </a:r>
          </a:p>
        </p:txBody>
      </p:sp>
      <p:pic>
        <p:nvPicPr>
          <p:cNvPr id="5" name="Picture 4">
            <a:extLst>
              <a:ext uri="{FF2B5EF4-FFF2-40B4-BE49-F238E27FC236}">
                <a16:creationId xmlns:a16="http://schemas.microsoft.com/office/drawing/2014/main" id="{98C47FB6-5630-B386-A265-8EA918FE2948}"/>
              </a:ext>
            </a:extLst>
          </p:cNvPr>
          <p:cNvPicPr>
            <a:picLocks noChangeAspect="1"/>
          </p:cNvPicPr>
          <p:nvPr/>
        </p:nvPicPr>
        <p:blipFill rotWithShape="1">
          <a:blip r:embed="rId3"/>
          <a:srcRect l="24988" t="37132" r="8915" b="24158"/>
          <a:stretch/>
        </p:blipFill>
        <p:spPr>
          <a:xfrm>
            <a:off x="1033211" y="1960268"/>
            <a:ext cx="9603133" cy="3371712"/>
          </a:xfrm>
          <a:prstGeom prst="rect">
            <a:avLst/>
          </a:prstGeom>
        </p:spPr>
      </p:pic>
      <p:pic>
        <p:nvPicPr>
          <p:cNvPr id="8" name="Picture 7" descr="MCj04344110000[1]">
            <a:extLst>
              <a:ext uri="{FF2B5EF4-FFF2-40B4-BE49-F238E27FC236}">
                <a16:creationId xmlns:a16="http://schemas.microsoft.com/office/drawing/2014/main" id="{FA108CFC-BFEF-5B56-9A98-EB7EFDA420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32833" y="1648337"/>
            <a:ext cx="791229" cy="79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C035DFB-2004-9DE6-4742-0EE61AEF06EA}"/>
              </a:ext>
            </a:extLst>
          </p:cNvPr>
          <p:cNvSpPr txBox="1"/>
          <p:nvPr/>
        </p:nvSpPr>
        <p:spPr>
          <a:xfrm>
            <a:off x="1955157" y="5375306"/>
            <a:ext cx="8849691" cy="830997"/>
          </a:xfrm>
          <a:prstGeom prst="rect">
            <a:avLst/>
          </a:prstGeom>
          <a:noFill/>
        </p:spPr>
        <p:txBody>
          <a:bodyPr wrap="square">
            <a:spAutoFit/>
          </a:bodyPr>
          <a:lstStyle/>
          <a:p>
            <a:r>
              <a:rPr lang="en-US" sz="2400" dirty="0"/>
              <a:t>Needed to get a clear definition for both geographic features and understand how they related to each other  </a:t>
            </a:r>
          </a:p>
        </p:txBody>
      </p:sp>
      <p:sp>
        <p:nvSpPr>
          <p:cNvPr id="12" name="Google Shape;473;p45">
            <a:extLst>
              <a:ext uri="{FF2B5EF4-FFF2-40B4-BE49-F238E27FC236}">
                <a16:creationId xmlns:a16="http://schemas.microsoft.com/office/drawing/2014/main" id="{FCEABBAA-CAEE-E1EB-03F2-8FC6910D19B3}"/>
              </a:ext>
            </a:extLst>
          </p:cNvPr>
          <p:cNvSpPr/>
          <p:nvPr/>
        </p:nvSpPr>
        <p:spPr>
          <a:xfrm>
            <a:off x="1558925" y="5478209"/>
            <a:ext cx="396233" cy="255860"/>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Tree>
    <p:extLst>
      <p:ext uri="{BB962C8B-B14F-4D97-AF65-F5344CB8AC3E}">
        <p14:creationId xmlns:p14="http://schemas.microsoft.com/office/powerpoint/2010/main" val="396986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97C1F7-658F-137F-5A66-F99693E90D3C}"/>
              </a:ext>
            </a:extLst>
          </p:cNvPr>
          <p:cNvPicPr>
            <a:picLocks/>
          </p:cNvPicPr>
          <p:nvPr/>
        </p:nvPicPr>
        <p:blipFill>
          <a:blip r:embed="rId3"/>
          <a:stretch>
            <a:fillRect/>
          </a:stretch>
        </p:blipFill>
        <p:spPr>
          <a:xfrm>
            <a:off x="8076423" y="1658785"/>
            <a:ext cx="2941200" cy="4140000"/>
          </a:xfrm>
          <a:prstGeom prst="rect">
            <a:avLst/>
          </a:prstGeom>
          <a:ln>
            <a:solidFill>
              <a:schemeClr val="tx1"/>
            </a:solidFill>
          </a:ln>
        </p:spPr>
      </p:pic>
      <p:sp>
        <p:nvSpPr>
          <p:cNvPr id="4" name="Title 1"/>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7" name="Title 1"/>
          <p:cNvSpPr txBox="1">
            <a:spLocks/>
          </p:cNvSpPr>
          <p:nvPr/>
        </p:nvSpPr>
        <p:spPr>
          <a:xfrm>
            <a:off x="380440" y="801054"/>
            <a:ext cx="11449050" cy="866712"/>
          </a:xfrm>
          <a:prstGeom prst="rect">
            <a:avLst/>
          </a:prstGeom>
        </p:spPr>
        <p:txBody>
          <a:bodyPr vert="horz" lIns="91440" tIns="45720" rIns="91440" bIns="45720" rtlCol="0" anchor="t">
            <a:noAutofit/>
          </a:bodyPr>
          <a:lstStyle/>
          <a:p>
            <a:pPr>
              <a:lnSpc>
                <a:spcPct val="90000"/>
              </a:lnSpc>
              <a:defRPr/>
            </a:pPr>
            <a:r>
              <a:rPr lang="en-US" sz="2400" dirty="0">
                <a:ea typeface="Arial" charset="0"/>
              </a:rPr>
              <a:t>To achieve the benchmarks of the HIS geo-enabling framework, it is necessary to follow a six-step process described in the HIS Geo-enabling Toolkit</a:t>
            </a:r>
            <a:r>
              <a:rPr lang="en-PH" sz="2400" dirty="0">
                <a:ea typeface="Arial" charset="0"/>
              </a:rPr>
              <a:t>:</a:t>
            </a:r>
          </a:p>
        </p:txBody>
      </p:sp>
      <p:sp>
        <p:nvSpPr>
          <p:cNvPr id="18" name="Title 1"/>
          <p:cNvSpPr txBox="1">
            <a:spLocks/>
          </p:cNvSpPr>
          <p:nvPr/>
        </p:nvSpPr>
        <p:spPr>
          <a:xfrm>
            <a:off x="950690" y="1623364"/>
            <a:ext cx="6427263" cy="4254971"/>
          </a:xfrm>
          <a:prstGeom prst="rect">
            <a:avLst/>
          </a:prstGeom>
        </p:spPr>
        <p:txBody>
          <a:bodyPr vert="horz" lIns="91440" tIns="45720" rIns="91440" bIns="45720" rtlCol="0" anchor="t">
            <a:noAutofit/>
          </a:bodyPr>
          <a:lstStyle/>
          <a:p>
            <a:pPr>
              <a:defRPr/>
            </a:pPr>
            <a:r>
              <a:rPr lang="en-PH" sz="2400" b="1" u="sng" dirty="0">
                <a:ea typeface="Arial" charset="0"/>
              </a:rPr>
              <a:t>Step</a:t>
            </a:r>
            <a:r>
              <a:rPr lang="fr-FR" sz="2400" b="1" u="sng" dirty="0">
                <a:ea typeface="Arial" charset="0"/>
              </a:rPr>
              <a:t> 1</a:t>
            </a:r>
            <a:r>
              <a:rPr lang="fr-FR" sz="2400" dirty="0">
                <a:ea typeface="Arial" charset="0"/>
              </a:rPr>
              <a:t> : </a:t>
            </a:r>
            <a:r>
              <a:rPr lang="en-US" sz="2400" dirty="0">
                <a:ea typeface="Arial" charset="0"/>
              </a:rPr>
              <a:t>Assess the level of geo-enablement of the health information system</a:t>
            </a:r>
            <a:endParaRPr lang="en-PH" sz="2400" dirty="0">
              <a:ea typeface="Arial" charset="0"/>
            </a:endParaRPr>
          </a:p>
          <a:p>
            <a:pPr>
              <a:defRPr/>
            </a:pPr>
            <a:r>
              <a:rPr lang="en-PH" sz="2400" b="1" u="sng" dirty="0">
                <a:ea typeface="Arial" charset="0"/>
              </a:rPr>
              <a:t>Step</a:t>
            </a:r>
            <a:r>
              <a:rPr lang="fr-FR" sz="2400" u="sng" dirty="0">
                <a:ea typeface="Arial" charset="0"/>
              </a:rPr>
              <a:t> </a:t>
            </a:r>
            <a:r>
              <a:rPr lang="fr-FR" sz="2400" b="1" u="sng" dirty="0">
                <a:ea typeface="Arial" charset="0"/>
              </a:rPr>
              <a:t>2</a:t>
            </a:r>
            <a:r>
              <a:rPr lang="fr-FR" sz="2400" dirty="0">
                <a:ea typeface="Arial" charset="0"/>
              </a:rPr>
              <a:t> : </a:t>
            </a:r>
            <a:r>
              <a:rPr lang="en-US" sz="2400" dirty="0">
                <a:ea typeface="Arial" charset="0"/>
              </a:rPr>
              <a:t>Define the strategy(</a:t>
            </a:r>
            <a:r>
              <a:rPr lang="en-US" sz="2400" dirty="0" err="1">
                <a:ea typeface="Arial" charset="0"/>
              </a:rPr>
              <a:t>ies</a:t>
            </a:r>
            <a:r>
              <a:rPr lang="en-US" sz="2400" dirty="0">
                <a:ea typeface="Arial" charset="0"/>
              </a:rPr>
              <a:t>) to be implemented to fill the gaps identified </a:t>
            </a:r>
          </a:p>
          <a:p>
            <a:pPr>
              <a:defRPr/>
            </a:pPr>
            <a:r>
              <a:rPr lang="en-US" sz="2400" dirty="0">
                <a:ea typeface="Arial" charset="0"/>
              </a:rPr>
              <a:t>during the assessment</a:t>
            </a:r>
          </a:p>
          <a:p>
            <a:pPr>
              <a:defRPr/>
            </a:pPr>
            <a:r>
              <a:rPr lang="en-PH" sz="2400" b="1" u="sng" dirty="0">
                <a:ea typeface="Arial" charset="0"/>
              </a:rPr>
              <a:t>Step</a:t>
            </a:r>
            <a:r>
              <a:rPr lang="fr-FR" sz="2400" u="sng" dirty="0">
                <a:ea typeface="Arial" charset="0"/>
              </a:rPr>
              <a:t> </a:t>
            </a:r>
            <a:r>
              <a:rPr lang="fr-FR" sz="2400" b="1" u="sng" dirty="0">
                <a:ea typeface="Arial" charset="0"/>
              </a:rPr>
              <a:t>3</a:t>
            </a:r>
            <a:r>
              <a:rPr lang="fr-FR" sz="2400" dirty="0">
                <a:ea typeface="Arial" charset="0"/>
              </a:rPr>
              <a:t> : </a:t>
            </a:r>
            <a:r>
              <a:rPr lang="en-US" sz="2400" dirty="0">
                <a:ea typeface="Arial" charset="0"/>
              </a:rPr>
              <a:t>Develop the action plan aiming at geo-enabling the HIS</a:t>
            </a:r>
            <a:endParaRPr lang="en-PH" sz="2400" dirty="0">
              <a:ea typeface="Arial" charset="0"/>
            </a:endParaRPr>
          </a:p>
          <a:p>
            <a:pPr>
              <a:defRPr/>
            </a:pPr>
            <a:r>
              <a:rPr lang="en-PH" sz="2400" b="1" u="sng" dirty="0">
                <a:ea typeface="Arial" charset="0"/>
              </a:rPr>
              <a:t>Step</a:t>
            </a:r>
            <a:r>
              <a:rPr lang="fr-FR" sz="2400" u="sng" dirty="0">
                <a:ea typeface="Arial" charset="0"/>
              </a:rPr>
              <a:t> </a:t>
            </a:r>
            <a:r>
              <a:rPr lang="fr-FR" sz="2400" b="1" u="sng" dirty="0">
                <a:ea typeface="Arial" charset="0"/>
              </a:rPr>
              <a:t>4</a:t>
            </a:r>
            <a:r>
              <a:rPr lang="fr-FR" sz="2400" dirty="0">
                <a:ea typeface="Arial" charset="0"/>
              </a:rPr>
              <a:t> : </a:t>
            </a:r>
            <a:r>
              <a:rPr lang="fr-FR" sz="2400" dirty="0" err="1">
                <a:ea typeface="Arial" charset="0"/>
              </a:rPr>
              <a:t>Implement</a:t>
            </a:r>
            <a:r>
              <a:rPr lang="fr-FR" sz="2400" dirty="0">
                <a:ea typeface="Arial" charset="0"/>
              </a:rPr>
              <a:t> the action plan</a:t>
            </a:r>
            <a:endParaRPr lang="en-PH" sz="2400" dirty="0">
              <a:ea typeface="Arial" charset="0"/>
            </a:endParaRPr>
          </a:p>
          <a:p>
            <a:pPr>
              <a:defRPr/>
            </a:pPr>
            <a:r>
              <a:rPr lang="en-PH" sz="2400" b="1" u="sng" dirty="0">
                <a:ea typeface="Arial" charset="0"/>
              </a:rPr>
              <a:t>Step </a:t>
            </a:r>
            <a:r>
              <a:rPr lang="fr-FR" sz="2400" b="1" u="sng" dirty="0">
                <a:ea typeface="Arial" charset="0"/>
              </a:rPr>
              <a:t>5</a:t>
            </a:r>
            <a:r>
              <a:rPr lang="fr-FR" sz="2400" dirty="0">
                <a:ea typeface="Arial" charset="0"/>
              </a:rPr>
              <a:t> : </a:t>
            </a:r>
            <a:r>
              <a:rPr lang="en-US" sz="2400" dirty="0">
                <a:ea typeface="Arial" charset="0"/>
              </a:rPr>
              <a:t>Assess and document the result of the action plan implementation</a:t>
            </a:r>
            <a:endParaRPr lang="en-PH" sz="2400" dirty="0">
              <a:ea typeface="Arial" charset="0"/>
            </a:endParaRPr>
          </a:p>
          <a:p>
            <a:pPr>
              <a:defRPr/>
            </a:pPr>
            <a:r>
              <a:rPr lang="en-PH" sz="2400" b="1" u="sng" dirty="0">
                <a:ea typeface="Arial" charset="0"/>
              </a:rPr>
              <a:t>Step</a:t>
            </a:r>
            <a:r>
              <a:rPr lang="fr-FR" sz="2400" u="sng" dirty="0">
                <a:ea typeface="Arial" charset="0"/>
              </a:rPr>
              <a:t> </a:t>
            </a:r>
            <a:r>
              <a:rPr lang="fr-FR" sz="2400" b="1" u="sng" dirty="0">
                <a:ea typeface="Arial" charset="0"/>
              </a:rPr>
              <a:t>6</a:t>
            </a:r>
            <a:r>
              <a:rPr lang="fr-FR" sz="2400" dirty="0">
                <a:ea typeface="Arial" charset="0"/>
              </a:rPr>
              <a:t> : </a:t>
            </a:r>
            <a:r>
              <a:rPr lang="en-US" sz="2400" dirty="0">
                <a:ea typeface="Arial" charset="0"/>
              </a:rPr>
              <a:t>Restart from step 1 on a regular basis</a:t>
            </a:r>
            <a:endParaRPr lang="en-PH" sz="2400" dirty="0">
              <a:ea typeface="Arial" charset="0"/>
            </a:endParaRPr>
          </a:p>
        </p:txBody>
      </p:sp>
      <p:sp>
        <p:nvSpPr>
          <p:cNvPr id="2" name="Rectangle 1">
            <a:extLst>
              <a:ext uri="{FF2B5EF4-FFF2-40B4-BE49-F238E27FC236}">
                <a16:creationId xmlns:a16="http://schemas.microsoft.com/office/drawing/2014/main" id="{B8E1539A-AE3D-A460-CD83-9E85FA34FC0F}"/>
              </a:ext>
            </a:extLst>
          </p:cNvPr>
          <p:cNvSpPr/>
          <p:nvPr/>
        </p:nvSpPr>
        <p:spPr>
          <a:xfrm>
            <a:off x="9160" y="6112129"/>
            <a:ext cx="4912469" cy="246221"/>
          </a:xfrm>
          <a:prstGeom prst="rect">
            <a:avLst/>
          </a:prstGeom>
        </p:spPr>
        <p:txBody>
          <a:bodyPr wrap="square">
            <a:spAutoFit/>
          </a:bodyPr>
          <a:lstStyle/>
          <a:p>
            <a:r>
              <a:rPr lang="en-US" sz="1000" dirty="0">
                <a:hlinkClick r:id="rId4"/>
              </a:rPr>
              <a:t>http://www.healthgeolab.net/DOCUMENTS/HIS_geo-enabling_toolkit.pdf</a:t>
            </a:r>
            <a:r>
              <a:rPr lang="en-US" sz="1000" dirty="0"/>
              <a:t> </a:t>
            </a:r>
          </a:p>
        </p:txBody>
      </p:sp>
    </p:spTree>
    <p:extLst>
      <p:ext uri="{BB962C8B-B14F-4D97-AF65-F5344CB8AC3E}">
        <p14:creationId xmlns:p14="http://schemas.microsoft.com/office/powerpoint/2010/main" val="1682289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53817653-B10F-47A5-8862-A0E40635E8C2}"/>
              </a:ext>
            </a:extLst>
          </p:cNvPr>
          <p:cNvSpPr>
            <a:spLocks noChangeArrowheads="1"/>
          </p:cNvSpPr>
          <p:nvPr/>
        </p:nvSpPr>
        <p:spPr bwMode="auto">
          <a:xfrm>
            <a:off x="1471722" y="1661577"/>
            <a:ext cx="5616624" cy="369332"/>
          </a:xfrm>
          <a:prstGeom prst="rect">
            <a:avLst/>
          </a:prstGeom>
          <a:noFill/>
          <a:ln w="9525">
            <a:noFill/>
            <a:miter lim="800000"/>
            <a:headEnd/>
            <a:tailEnd/>
          </a:ln>
        </p:spPr>
        <p:txBody>
          <a:bodyPr wrap="square">
            <a:spAutoFit/>
          </a:bodyPr>
          <a:lstStyle/>
          <a:p>
            <a:r>
              <a:rPr lang="fr-CH" dirty="0"/>
              <a:t>24 </a:t>
            </a:r>
            <a:r>
              <a:rPr lang="fr-CH" dirty="0" err="1"/>
              <a:t>Aug</a:t>
            </a:r>
            <a:r>
              <a:rPr lang="fr-CH" dirty="0"/>
              <a:t> 2021	     21 Sep 2021	        14 </a:t>
            </a:r>
            <a:r>
              <a:rPr lang="fr-CH" dirty="0" err="1"/>
              <a:t>Oct</a:t>
            </a:r>
            <a:r>
              <a:rPr lang="fr-CH" dirty="0"/>
              <a:t> 2021</a:t>
            </a:r>
          </a:p>
        </p:txBody>
      </p:sp>
      <p:sp>
        <p:nvSpPr>
          <p:cNvPr id="3" name="Title 1">
            <a:extLst>
              <a:ext uri="{FF2B5EF4-FFF2-40B4-BE49-F238E27FC236}">
                <a16:creationId xmlns:a16="http://schemas.microsoft.com/office/drawing/2014/main" id="{62019044-7879-3BED-D8DD-57076F33BECD}"/>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sz="3200" b="1" dirty="0">
                <a:solidFill>
                  <a:srgbClr val="002147"/>
                </a:solidFill>
                <a:latin typeface="+mn-lt"/>
              </a:rPr>
              <a:t>Understanding the geography </a:t>
            </a:r>
            <a:r>
              <a:rPr lang="fr-CH" dirty="0"/>
              <a:t>– </a:t>
            </a:r>
            <a:r>
              <a:rPr lang="en-US" altLang="en-US" sz="3200" b="1" dirty="0">
                <a:solidFill>
                  <a:srgbClr val="002147"/>
                </a:solidFill>
                <a:latin typeface="+mn-lt"/>
              </a:rPr>
              <a:t>Example (Mozambique)</a:t>
            </a:r>
            <a:endParaRPr lang="fr-CH" altLang="en-US" dirty="0"/>
          </a:p>
        </p:txBody>
      </p:sp>
      <p:sp>
        <p:nvSpPr>
          <p:cNvPr id="2" name="Rectangle 1">
            <a:extLst>
              <a:ext uri="{FF2B5EF4-FFF2-40B4-BE49-F238E27FC236}">
                <a16:creationId xmlns:a16="http://schemas.microsoft.com/office/drawing/2014/main" id="{AC2EF3AD-3F2C-ECAE-439B-91E35E211860}"/>
              </a:ext>
            </a:extLst>
          </p:cNvPr>
          <p:cNvSpPr/>
          <p:nvPr/>
        </p:nvSpPr>
        <p:spPr>
          <a:xfrm>
            <a:off x="381180" y="801399"/>
            <a:ext cx="11510781" cy="757130"/>
          </a:xfrm>
          <a:prstGeom prst="rect">
            <a:avLst/>
          </a:prstGeom>
        </p:spPr>
        <p:txBody>
          <a:bodyPr wrap="square">
            <a:spAutoFit/>
          </a:bodyPr>
          <a:lstStyle/>
          <a:p>
            <a:pPr marL="1436688" indent="-1436688">
              <a:lnSpc>
                <a:spcPct val="90000"/>
              </a:lnSpc>
              <a:spcBef>
                <a:spcPct val="20000"/>
              </a:spcBef>
            </a:pPr>
            <a:r>
              <a:rPr lang="en-US" altLang="zh-CN" sz="2400" u="sng" dirty="0">
                <a:ea typeface="SimSun" pitchFamily="2" charset="-122"/>
              </a:rPr>
              <a:t>Challenge</a:t>
            </a:r>
            <a:r>
              <a:rPr lang="en-US" altLang="zh-CN" sz="2400" dirty="0">
                <a:ea typeface="SimSun" pitchFamily="2" charset="-122"/>
              </a:rPr>
              <a:t>: Microplanning form combining different types of geographic features that were not clearly defined (</a:t>
            </a:r>
            <a:r>
              <a:rPr lang="en-US" altLang="zh-CN" sz="2400" dirty="0" err="1">
                <a:ea typeface="SimSun" pitchFamily="2" charset="-122"/>
              </a:rPr>
              <a:t>povoados</a:t>
            </a:r>
            <a:r>
              <a:rPr lang="en-US" altLang="zh-CN" sz="2400" dirty="0">
                <a:ea typeface="SimSun" pitchFamily="2" charset="-122"/>
              </a:rPr>
              <a:t>, community)</a:t>
            </a:r>
          </a:p>
        </p:txBody>
      </p:sp>
      <p:pic>
        <p:nvPicPr>
          <p:cNvPr id="5" name="Picture 4">
            <a:extLst>
              <a:ext uri="{FF2B5EF4-FFF2-40B4-BE49-F238E27FC236}">
                <a16:creationId xmlns:a16="http://schemas.microsoft.com/office/drawing/2014/main" id="{DDDE9887-03D5-552B-D9D4-3DA444DF0FC0}"/>
              </a:ext>
            </a:extLst>
          </p:cNvPr>
          <p:cNvPicPr>
            <a:picLocks noChangeAspect="1"/>
          </p:cNvPicPr>
          <p:nvPr/>
        </p:nvPicPr>
        <p:blipFill>
          <a:blip r:embed="rId3"/>
          <a:stretch>
            <a:fillRect/>
          </a:stretch>
        </p:blipFill>
        <p:spPr>
          <a:xfrm>
            <a:off x="3403916" y="2023271"/>
            <a:ext cx="1436788" cy="3378392"/>
          </a:xfrm>
          <a:prstGeom prst="rect">
            <a:avLst/>
          </a:prstGeom>
        </p:spPr>
      </p:pic>
      <p:pic>
        <p:nvPicPr>
          <p:cNvPr id="6" name="Picture 5">
            <a:extLst>
              <a:ext uri="{FF2B5EF4-FFF2-40B4-BE49-F238E27FC236}">
                <a16:creationId xmlns:a16="http://schemas.microsoft.com/office/drawing/2014/main" id="{B781B727-A8C8-193F-67B2-DEAF8A96ECB4}"/>
              </a:ext>
            </a:extLst>
          </p:cNvPr>
          <p:cNvPicPr>
            <a:picLocks noChangeAspect="1"/>
          </p:cNvPicPr>
          <p:nvPr/>
        </p:nvPicPr>
        <p:blipFill>
          <a:blip r:embed="rId4"/>
          <a:stretch>
            <a:fillRect/>
          </a:stretch>
        </p:blipFill>
        <p:spPr>
          <a:xfrm>
            <a:off x="1531708" y="2023270"/>
            <a:ext cx="1100107" cy="3378392"/>
          </a:xfrm>
          <a:prstGeom prst="rect">
            <a:avLst/>
          </a:prstGeom>
        </p:spPr>
      </p:pic>
      <p:pic>
        <p:nvPicPr>
          <p:cNvPr id="7" name="Picture 6">
            <a:extLst>
              <a:ext uri="{FF2B5EF4-FFF2-40B4-BE49-F238E27FC236}">
                <a16:creationId xmlns:a16="http://schemas.microsoft.com/office/drawing/2014/main" id="{C9968A59-6785-E9C7-70A7-8469556E02A8}"/>
              </a:ext>
            </a:extLst>
          </p:cNvPr>
          <p:cNvPicPr>
            <a:picLocks noChangeAspect="1"/>
          </p:cNvPicPr>
          <p:nvPr/>
        </p:nvPicPr>
        <p:blipFill>
          <a:blip r:embed="rId5"/>
          <a:stretch>
            <a:fillRect/>
          </a:stretch>
        </p:blipFill>
        <p:spPr>
          <a:xfrm>
            <a:off x="5357656" y="1947815"/>
            <a:ext cx="1571844" cy="3467584"/>
          </a:xfrm>
          <a:prstGeom prst="rect">
            <a:avLst/>
          </a:prstGeom>
        </p:spPr>
      </p:pic>
      <p:sp>
        <p:nvSpPr>
          <p:cNvPr id="8" name="Content Placeholder 2">
            <a:extLst>
              <a:ext uri="{FF2B5EF4-FFF2-40B4-BE49-F238E27FC236}">
                <a16:creationId xmlns:a16="http://schemas.microsoft.com/office/drawing/2014/main" id="{BECC21D1-C884-EF93-8CE5-8E4079EC7FEF}"/>
              </a:ext>
            </a:extLst>
          </p:cNvPr>
          <p:cNvSpPr txBox="1">
            <a:spLocks/>
          </p:cNvSpPr>
          <p:nvPr/>
        </p:nvSpPr>
        <p:spPr>
          <a:xfrm>
            <a:off x="7566545" y="4833334"/>
            <a:ext cx="3368931" cy="78520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Unofficial geographic feature (no regulation in place)</a:t>
            </a:r>
          </a:p>
        </p:txBody>
      </p:sp>
      <p:sp>
        <p:nvSpPr>
          <p:cNvPr id="10" name="Google Shape;473;p45">
            <a:extLst>
              <a:ext uri="{FF2B5EF4-FFF2-40B4-BE49-F238E27FC236}">
                <a16:creationId xmlns:a16="http://schemas.microsoft.com/office/drawing/2014/main" id="{5ADEFFCB-7BCC-E493-B9ED-102F4D68D031}"/>
              </a:ext>
            </a:extLst>
          </p:cNvPr>
          <p:cNvSpPr/>
          <p:nvPr/>
        </p:nvSpPr>
        <p:spPr>
          <a:xfrm>
            <a:off x="7088346" y="4837870"/>
            <a:ext cx="478200" cy="351135"/>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
        <p:nvSpPr>
          <p:cNvPr id="11" name="Content Placeholder 2">
            <a:extLst>
              <a:ext uri="{FF2B5EF4-FFF2-40B4-BE49-F238E27FC236}">
                <a16:creationId xmlns:a16="http://schemas.microsoft.com/office/drawing/2014/main" id="{6A9A1281-B1E2-1A29-A4A9-98DA814A4FB2}"/>
              </a:ext>
            </a:extLst>
          </p:cNvPr>
          <p:cNvSpPr txBox="1">
            <a:spLocks/>
          </p:cNvSpPr>
          <p:nvPr/>
        </p:nvSpPr>
        <p:spPr>
          <a:xfrm>
            <a:off x="7566545" y="3727825"/>
            <a:ext cx="3195908" cy="78520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Geographic feature without administrative role (only for statistical purpose)</a:t>
            </a:r>
            <a:endParaRPr lang="fr-CH" sz="1800" dirty="0"/>
          </a:p>
        </p:txBody>
      </p:sp>
      <p:sp>
        <p:nvSpPr>
          <p:cNvPr id="14" name="Google Shape;473;p45">
            <a:extLst>
              <a:ext uri="{FF2B5EF4-FFF2-40B4-BE49-F238E27FC236}">
                <a16:creationId xmlns:a16="http://schemas.microsoft.com/office/drawing/2014/main" id="{5067FB4E-566B-F94D-6619-9EB7E7AF9D42}"/>
              </a:ext>
            </a:extLst>
          </p:cNvPr>
          <p:cNvSpPr/>
          <p:nvPr/>
        </p:nvSpPr>
        <p:spPr>
          <a:xfrm>
            <a:off x="7093418" y="3769295"/>
            <a:ext cx="478200" cy="351135"/>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
        <p:nvSpPr>
          <p:cNvPr id="15" name="Content Placeholder 2">
            <a:extLst>
              <a:ext uri="{FF2B5EF4-FFF2-40B4-BE49-F238E27FC236}">
                <a16:creationId xmlns:a16="http://schemas.microsoft.com/office/drawing/2014/main" id="{D4C6876C-2C6E-DBC6-5053-D2D90C06C19C}"/>
              </a:ext>
            </a:extLst>
          </p:cNvPr>
          <p:cNvSpPr txBox="1">
            <a:spLocks/>
          </p:cNvSpPr>
          <p:nvPr/>
        </p:nvSpPr>
        <p:spPr>
          <a:xfrm>
            <a:off x="1027527" y="5561393"/>
            <a:ext cx="9257976" cy="78520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t>Recommendation made to the Ministry of Health to define and manage the micro-plan at the concentration point (vaccination posts) level</a:t>
            </a:r>
            <a:endParaRPr lang="fr-CH" sz="1800" dirty="0"/>
          </a:p>
        </p:txBody>
      </p:sp>
      <p:sp>
        <p:nvSpPr>
          <p:cNvPr id="16" name="Google Shape;473;p45">
            <a:extLst>
              <a:ext uri="{FF2B5EF4-FFF2-40B4-BE49-F238E27FC236}">
                <a16:creationId xmlns:a16="http://schemas.microsoft.com/office/drawing/2014/main" id="{52C279D9-5612-BBFD-B04F-CA2F695F509B}"/>
              </a:ext>
            </a:extLst>
          </p:cNvPr>
          <p:cNvSpPr/>
          <p:nvPr/>
        </p:nvSpPr>
        <p:spPr>
          <a:xfrm>
            <a:off x="549327" y="5580443"/>
            <a:ext cx="478200" cy="351135"/>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pic>
        <p:nvPicPr>
          <p:cNvPr id="18" name="Picture 7" descr="MCj04298270000[1]">
            <a:extLst>
              <a:ext uri="{FF2B5EF4-FFF2-40B4-BE49-F238E27FC236}">
                <a16:creationId xmlns:a16="http://schemas.microsoft.com/office/drawing/2014/main" id="{A0C2F8A3-29CB-9FD5-6008-5C73BEBCCA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76041" y="5199124"/>
            <a:ext cx="836102" cy="102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Content Placeholder 2">
            <a:extLst>
              <a:ext uri="{FF2B5EF4-FFF2-40B4-BE49-F238E27FC236}">
                <a16:creationId xmlns:a16="http://schemas.microsoft.com/office/drawing/2014/main" id="{B221CF1C-8804-AB89-BDFA-E20B3FAF0C81}"/>
              </a:ext>
            </a:extLst>
          </p:cNvPr>
          <p:cNvSpPr txBox="1">
            <a:spLocks/>
          </p:cNvSpPr>
          <p:nvPr/>
        </p:nvSpPr>
        <p:spPr>
          <a:xfrm>
            <a:off x="7849362" y="3085179"/>
            <a:ext cx="1440569" cy="36285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CH" sz="1800" b="1" dirty="0"/>
              <a:t>Conclusion:</a:t>
            </a:r>
          </a:p>
        </p:txBody>
      </p:sp>
    </p:spTree>
    <p:extLst>
      <p:ext uri="{BB962C8B-B14F-4D97-AF65-F5344CB8AC3E}">
        <p14:creationId xmlns:p14="http://schemas.microsoft.com/office/powerpoint/2010/main" val="1962835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FC1528-3C2E-6622-3007-73C578E3CEE7}"/>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pPr algn="ctr">
              <a:defRPr/>
            </a:pPr>
            <a:r>
              <a:rPr lang="en-US" altLang="en-US" sz="3200" b="1" dirty="0">
                <a:solidFill>
                  <a:srgbClr val="002147"/>
                </a:solidFill>
                <a:latin typeface="+mn-lt"/>
              </a:rPr>
              <a:t>Understanding the geography – Example (zone types)</a:t>
            </a:r>
          </a:p>
        </p:txBody>
      </p:sp>
      <p:sp>
        <p:nvSpPr>
          <p:cNvPr id="5" name="Rectangle 4">
            <a:extLst>
              <a:ext uri="{FF2B5EF4-FFF2-40B4-BE49-F238E27FC236}">
                <a16:creationId xmlns:a16="http://schemas.microsoft.com/office/drawing/2014/main" id="{CC8F62F4-E9EB-DC62-E3F3-F33AB6CBE7D5}"/>
              </a:ext>
            </a:extLst>
          </p:cNvPr>
          <p:cNvSpPr/>
          <p:nvPr/>
        </p:nvSpPr>
        <p:spPr>
          <a:xfrm>
            <a:off x="381181" y="801399"/>
            <a:ext cx="10493647" cy="424732"/>
          </a:xfrm>
          <a:prstGeom prst="rect">
            <a:avLst/>
          </a:prstGeom>
        </p:spPr>
        <p:txBody>
          <a:bodyPr wrap="square">
            <a:spAutoFit/>
          </a:bodyPr>
          <a:lstStyle/>
          <a:p>
            <a:pPr marL="1436688" indent="-1436688">
              <a:lnSpc>
                <a:spcPct val="90000"/>
              </a:lnSpc>
              <a:spcBef>
                <a:spcPct val="20000"/>
              </a:spcBef>
            </a:pPr>
            <a:r>
              <a:rPr lang="en-US" altLang="zh-CN" sz="2400" u="sng" dirty="0">
                <a:ea typeface="SimSun" pitchFamily="2" charset="-122"/>
              </a:rPr>
              <a:t>Challenge</a:t>
            </a:r>
            <a:r>
              <a:rPr lang="en-US" altLang="zh-CN" sz="2400" dirty="0">
                <a:ea typeface="SimSun" pitchFamily="2" charset="-122"/>
              </a:rPr>
              <a:t>: Different understanding and use of the concept of catchment area</a:t>
            </a:r>
          </a:p>
        </p:txBody>
      </p:sp>
      <p:pic>
        <p:nvPicPr>
          <p:cNvPr id="8" name="Picture 7">
            <a:extLst>
              <a:ext uri="{FF2B5EF4-FFF2-40B4-BE49-F238E27FC236}">
                <a16:creationId xmlns:a16="http://schemas.microsoft.com/office/drawing/2014/main" id="{45AAD5AA-A81E-465C-7B56-651BFAE96E83}"/>
              </a:ext>
            </a:extLst>
          </p:cNvPr>
          <p:cNvPicPr>
            <a:picLocks noChangeAspect="1"/>
          </p:cNvPicPr>
          <p:nvPr/>
        </p:nvPicPr>
        <p:blipFill>
          <a:blip r:embed="rId3"/>
          <a:stretch>
            <a:fillRect/>
          </a:stretch>
        </p:blipFill>
        <p:spPr>
          <a:xfrm>
            <a:off x="6769923" y="1474670"/>
            <a:ext cx="1891292" cy="1620000"/>
          </a:xfrm>
          <a:prstGeom prst="rect">
            <a:avLst/>
          </a:prstGeom>
        </p:spPr>
      </p:pic>
      <p:pic>
        <p:nvPicPr>
          <p:cNvPr id="10" name="Picture 9">
            <a:extLst>
              <a:ext uri="{FF2B5EF4-FFF2-40B4-BE49-F238E27FC236}">
                <a16:creationId xmlns:a16="http://schemas.microsoft.com/office/drawing/2014/main" id="{06F69008-6A4D-725A-BEED-A8AB6C197B6C}"/>
              </a:ext>
            </a:extLst>
          </p:cNvPr>
          <p:cNvPicPr>
            <a:picLocks noChangeAspect="1"/>
          </p:cNvPicPr>
          <p:nvPr/>
        </p:nvPicPr>
        <p:blipFill>
          <a:blip r:embed="rId4"/>
          <a:stretch>
            <a:fillRect/>
          </a:stretch>
        </p:blipFill>
        <p:spPr>
          <a:xfrm>
            <a:off x="9829088" y="2423262"/>
            <a:ext cx="1892596" cy="1620000"/>
          </a:xfrm>
          <a:prstGeom prst="rect">
            <a:avLst/>
          </a:prstGeom>
        </p:spPr>
      </p:pic>
      <p:pic>
        <p:nvPicPr>
          <p:cNvPr id="11" name="Picture 10">
            <a:extLst>
              <a:ext uri="{FF2B5EF4-FFF2-40B4-BE49-F238E27FC236}">
                <a16:creationId xmlns:a16="http://schemas.microsoft.com/office/drawing/2014/main" id="{CA9025F6-C175-56E4-E25C-81EFBD9B6FB1}"/>
              </a:ext>
            </a:extLst>
          </p:cNvPr>
          <p:cNvPicPr>
            <a:picLocks noChangeAspect="1"/>
          </p:cNvPicPr>
          <p:nvPr/>
        </p:nvPicPr>
        <p:blipFill>
          <a:blip r:embed="rId5"/>
          <a:stretch>
            <a:fillRect/>
          </a:stretch>
        </p:blipFill>
        <p:spPr>
          <a:xfrm>
            <a:off x="6801294" y="3708281"/>
            <a:ext cx="1910971" cy="1620000"/>
          </a:xfrm>
          <a:prstGeom prst="rect">
            <a:avLst/>
          </a:prstGeom>
        </p:spPr>
      </p:pic>
      <p:pic>
        <p:nvPicPr>
          <p:cNvPr id="12" name="Picture 11">
            <a:extLst>
              <a:ext uri="{FF2B5EF4-FFF2-40B4-BE49-F238E27FC236}">
                <a16:creationId xmlns:a16="http://schemas.microsoft.com/office/drawing/2014/main" id="{DD4AAC1D-C3FF-0D4E-4598-C854139E5533}"/>
              </a:ext>
            </a:extLst>
          </p:cNvPr>
          <p:cNvPicPr>
            <a:picLocks noChangeAspect="1"/>
          </p:cNvPicPr>
          <p:nvPr/>
        </p:nvPicPr>
        <p:blipFill>
          <a:blip r:embed="rId6"/>
          <a:stretch>
            <a:fillRect/>
          </a:stretch>
        </p:blipFill>
        <p:spPr>
          <a:xfrm>
            <a:off x="9862446" y="4604250"/>
            <a:ext cx="1896585" cy="1620000"/>
          </a:xfrm>
          <a:prstGeom prst="rect">
            <a:avLst/>
          </a:prstGeom>
        </p:spPr>
      </p:pic>
      <p:sp>
        <p:nvSpPr>
          <p:cNvPr id="13" name="TextBox 12">
            <a:extLst>
              <a:ext uri="{FF2B5EF4-FFF2-40B4-BE49-F238E27FC236}">
                <a16:creationId xmlns:a16="http://schemas.microsoft.com/office/drawing/2014/main" id="{55E19A69-4E76-3A9A-0F10-53675946C8F0}"/>
              </a:ext>
            </a:extLst>
          </p:cNvPr>
          <p:cNvSpPr txBox="1"/>
          <p:nvPr/>
        </p:nvSpPr>
        <p:spPr>
          <a:xfrm>
            <a:off x="8655411" y="2112827"/>
            <a:ext cx="1121692" cy="307777"/>
          </a:xfrm>
          <a:prstGeom prst="rect">
            <a:avLst/>
          </a:prstGeom>
          <a:noFill/>
        </p:spPr>
        <p:txBody>
          <a:bodyPr wrap="square">
            <a:spAutoFit/>
          </a:bodyPr>
          <a:lstStyle/>
          <a:p>
            <a:r>
              <a:rPr lang="fr-CH" sz="1400" dirty="0" err="1"/>
              <a:t>Health</a:t>
            </a:r>
            <a:r>
              <a:rPr lang="fr-CH" sz="1400" dirty="0"/>
              <a:t> areas</a:t>
            </a:r>
            <a:endParaRPr lang="en-PH" sz="1400" dirty="0"/>
          </a:p>
        </p:txBody>
      </p:sp>
      <p:sp>
        <p:nvSpPr>
          <p:cNvPr id="14" name="TextBox 13">
            <a:extLst>
              <a:ext uri="{FF2B5EF4-FFF2-40B4-BE49-F238E27FC236}">
                <a16:creationId xmlns:a16="http://schemas.microsoft.com/office/drawing/2014/main" id="{6421CA96-36A4-19E9-8FE1-72621923B20B}"/>
              </a:ext>
            </a:extLst>
          </p:cNvPr>
          <p:cNvSpPr txBox="1"/>
          <p:nvPr/>
        </p:nvSpPr>
        <p:spPr>
          <a:xfrm>
            <a:off x="8712265" y="2747069"/>
            <a:ext cx="1121692" cy="954107"/>
          </a:xfrm>
          <a:prstGeom prst="rect">
            <a:avLst/>
          </a:prstGeom>
          <a:noFill/>
        </p:spPr>
        <p:txBody>
          <a:bodyPr wrap="square">
            <a:spAutoFit/>
          </a:bodyPr>
          <a:lstStyle/>
          <a:p>
            <a:pPr algn="r"/>
            <a:r>
              <a:rPr lang="en-US" sz="1400" dirty="0">
                <a:solidFill>
                  <a:srgbClr val="3C4043"/>
                </a:solidFill>
                <a:latin typeface="Roboto" panose="02000000000000000000" pitchFamily="2" charset="0"/>
              </a:rPr>
              <a:t>Proximity basin (travel time</a:t>
            </a:r>
            <a:r>
              <a:rPr lang="fr-CH" sz="1400" dirty="0"/>
              <a:t>)</a:t>
            </a:r>
            <a:endParaRPr lang="en-PH" sz="1400" dirty="0"/>
          </a:p>
        </p:txBody>
      </p:sp>
      <p:sp>
        <p:nvSpPr>
          <p:cNvPr id="15" name="TextBox 14">
            <a:extLst>
              <a:ext uri="{FF2B5EF4-FFF2-40B4-BE49-F238E27FC236}">
                <a16:creationId xmlns:a16="http://schemas.microsoft.com/office/drawing/2014/main" id="{445E966B-E95B-566D-3BC4-78C365C11659}"/>
              </a:ext>
            </a:extLst>
          </p:cNvPr>
          <p:cNvSpPr txBox="1"/>
          <p:nvPr/>
        </p:nvSpPr>
        <p:spPr>
          <a:xfrm>
            <a:off x="8655411" y="5199041"/>
            <a:ext cx="1121692" cy="954107"/>
          </a:xfrm>
          <a:prstGeom prst="rect">
            <a:avLst/>
          </a:prstGeom>
          <a:noFill/>
        </p:spPr>
        <p:txBody>
          <a:bodyPr wrap="square">
            <a:spAutoFit/>
          </a:bodyPr>
          <a:lstStyle/>
          <a:p>
            <a:pPr algn="r"/>
            <a:r>
              <a:rPr lang="en-US" sz="1400" dirty="0">
                <a:solidFill>
                  <a:srgbClr val="3C4043"/>
                </a:solidFill>
                <a:latin typeface="Roboto" panose="02000000000000000000" pitchFamily="2" charset="0"/>
              </a:rPr>
              <a:t>Modeled catchment area (distance)</a:t>
            </a:r>
            <a:endParaRPr lang="en-PH" sz="1400" dirty="0"/>
          </a:p>
        </p:txBody>
      </p:sp>
      <p:sp>
        <p:nvSpPr>
          <p:cNvPr id="16" name="TextBox 15">
            <a:extLst>
              <a:ext uri="{FF2B5EF4-FFF2-40B4-BE49-F238E27FC236}">
                <a16:creationId xmlns:a16="http://schemas.microsoft.com/office/drawing/2014/main" id="{8544D81E-3FE0-1928-7031-F668E0202569}"/>
              </a:ext>
            </a:extLst>
          </p:cNvPr>
          <p:cNvSpPr txBox="1"/>
          <p:nvPr/>
        </p:nvSpPr>
        <p:spPr>
          <a:xfrm>
            <a:off x="8697660" y="4164511"/>
            <a:ext cx="1121692" cy="738664"/>
          </a:xfrm>
          <a:prstGeom prst="rect">
            <a:avLst/>
          </a:prstGeom>
          <a:noFill/>
        </p:spPr>
        <p:txBody>
          <a:bodyPr wrap="square">
            <a:spAutoFit/>
          </a:bodyPr>
          <a:lstStyle/>
          <a:p>
            <a:r>
              <a:rPr lang="en-US" sz="1400" dirty="0">
                <a:solidFill>
                  <a:srgbClr val="3C4043"/>
                </a:solidFill>
                <a:latin typeface="Roboto" panose="02000000000000000000" pitchFamily="2" charset="0"/>
              </a:rPr>
              <a:t>Actual catchment area</a:t>
            </a:r>
            <a:endParaRPr lang="en-PH" sz="1400" dirty="0"/>
          </a:p>
        </p:txBody>
      </p:sp>
      <p:pic>
        <p:nvPicPr>
          <p:cNvPr id="17" name="Picture 16">
            <a:extLst>
              <a:ext uri="{FF2B5EF4-FFF2-40B4-BE49-F238E27FC236}">
                <a16:creationId xmlns:a16="http://schemas.microsoft.com/office/drawing/2014/main" id="{1EE107B6-E194-1559-AFF1-103093C66E43}"/>
              </a:ext>
            </a:extLst>
          </p:cNvPr>
          <p:cNvPicPr>
            <a:picLocks noChangeAspect="1"/>
          </p:cNvPicPr>
          <p:nvPr/>
        </p:nvPicPr>
        <p:blipFill rotWithShape="1">
          <a:blip r:embed="rId7"/>
          <a:srcRect l="20659" t="20125" r="41274" b="4724"/>
          <a:stretch/>
        </p:blipFill>
        <p:spPr>
          <a:xfrm>
            <a:off x="11122938" y="764411"/>
            <a:ext cx="671654" cy="941076"/>
          </a:xfrm>
          <a:prstGeom prst="rect">
            <a:avLst/>
          </a:prstGeom>
          <a:ln>
            <a:solidFill>
              <a:schemeClr val="tx1"/>
            </a:solidFill>
          </a:ln>
        </p:spPr>
      </p:pic>
      <p:sp>
        <p:nvSpPr>
          <p:cNvPr id="18" name="TextBox 17">
            <a:extLst>
              <a:ext uri="{FF2B5EF4-FFF2-40B4-BE49-F238E27FC236}">
                <a16:creationId xmlns:a16="http://schemas.microsoft.com/office/drawing/2014/main" id="{0A762CF6-86A4-D15C-B01F-B64755DFAA48}"/>
              </a:ext>
            </a:extLst>
          </p:cNvPr>
          <p:cNvSpPr txBox="1"/>
          <p:nvPr/>
        </p:nvSpPr>
        <p:spPr>
          <a:xfrm>
            <a:off x="11759784" y="764411"/>
            <a:ext cx="306556" cy="261610"/>
          </a:xfrm>
          <a:prstGeom prst="rect">
            <a:avLst/>
          </a:prstGeom>
          <a:noFill/>
        </p:spPr>
        <p:txBody>
          <a:bodyPr wrap="square">
            <a:spAutoFit/>
          </a:bodyPr>
          <a:lstStyle/>
          <a:p>
            <a:r>
              <a:rPr lang="fr-CH" sz="1100" dirty="0"/>
              <a:t>1</a:t>
            </a:r>
            <a:endParaRPr lang="en-GB" sz="1100" dirty="0"/>
          </a:p>
        </p:txBody>
      </p:sp>
      <p:sp>
        <p:nvSpPr>
          <p:cNvPr id="19" name="TextBox 18">
            <a:extLst>
              <a:ext uri="{FF2B5EF4-FFF2-40B4-BE49-F238E27FC236}">
                <a16:creationId xmlns:a16="http://schemas.microsoft.com/office/drawing/2014/main" id="{939FDC8D-0EAE-0369-2863-57A25F56ECA5}"/>
              </a:ext>
            </a:extLst>
          </p:cNvPr>
          <p:cNvSpPr txBox="1"/>
          <p:nvPr/>
        </p:nvSpPr>
        <p:spPr>
          <a:xfrm>
            <a:off x="6302" y="6106272"/>
            <a:ext cx="6192121" cy="246221"/>
          </a:xfrm>
          <a:prstGeom prst="rect">
            <a:avLst/>
          </a:prstGeom>
          <a:noFill/>
        </p:spPr>
        <p:txBody>
          <a:bodyPr wrap="square">
            <a:spAutoFit/>
          </a:bodyPr>
          <a:lstStyle/>
          <a:p>
            <a:r>
              <a:rPr lang="en-PH" sz="1000" dirty="0">
                <a:solidFill>
                  <a:srgbClr val="002147"/>
                </a:solidFill>
              </a:rPr>
              <a:t>1 </a:t>
            </a:r>
            <a:r>
              <a:rPr lang="en-PH" sz="1000" dirty="0">
                <a:solidFill>
                  <a:srgbClr val="002147"/>
                </a:solidFill>
                <a:hlinkClick r:id="rId8"/>
              </a:rPr>
              <a:t>https://drive.google.com/file/d/1jj779zww4herWOESAd9mXqVE1YfQehtH/view?usp=sharing</a:t>
            </a:r>
            <a:endParaRPr lang="en-PH" sz="1000" dirty="0">
              <a:solidFill>
                <a:srgbClr val="002147"/>
              </a:solidFill>
            </a:endParaRPr>
          </a:p>
        </p:txBody>
      </p:sp>
      <p:sp>
        <p:nvSpPr>
          <p:cNvPr id="20" name="Content Placeholder 2">
            <a:extLst>
              <a:ext uri="{FF2B5EF4-FFF2-40B4-BE49-F238E27FC236}">
                <a16:creationId xmlns:a16="http://schemas.microsoft.com/office/drawing/2014/main" id="{0245BBCA-21BA-8BD0-36E9-151764922FE0}"/>
              </a:ext>
            </a:extLst>
          </p:cNvPr>
          <p:cNvSpPr txBox="1">
            <a:spLocks/>
          </p:cNvSpPr>
          <p:nvPr/>
        </p:nvSpPr>
        <p:spPr>
          <a:xfrm>
            <a:off x="987079" y="1338228"/>
            <a:ext cx="5001789" cy="486468"/>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Needed to come up with a common terminology</a:t>
            </a:r>
            <a:endParaRPr lang="fr-CH" sz="2400" dirty="0"/>
          </a:p>
        </p:txBody>
      </p:sp>
      <p:sp>
        <p:nvSpPr>
          <p:cNvPr id="21" name="Google Shape;473;p45">
            <a:extLst>
              <a:ext uri="{FF2B5EF4-FFF2-40B4-BE49-F238E27FC236}">
                <a16:creationId xmlns:a16="http://schemas.microsoft.com/office/drawing/2014/main" id="{40B12926-4848-8C56-4EC1-3091B8699C17}"/>
              </a:ext>
            </a:extLst>
          </p:cNvPr>
          <p:cNvSpPr/>
          <p:nvPr/>
        </p:nvSpPr>
        <p:spPr>
          <a:xfrm>
            <a:off x="619471" y="1429253"/>
            <a:ext cx="367608" cy="304417"/>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graphicFrame>
        <p:nvGraphicFramePr>
          <p:cNvPr id="2" name="Table 1">
            <a:extLst>
              <a:ext uri="{FF2B5EF4-FFF2-40B4-BE49-F238E27FC236}">
                <a16:creationId xmlns:a16="http://schemas.microsoft.com/office/drawing/2014/main" id="{5415B4EF-DE68-7E8E-ADB2-CBCFB71B7FB0}"/>
              </a:ext>
            </a:extLst>
          </p:cNvPr>
          <p:cNvGraphicFramePr>
            <a:graphicFrameLocks noGrp="1"/>
          </p:cNvGraphicFramePr>
          <p:nvPr>
            <p:extLst>
              <p:ext uri="{D42A27DB-BD31-4B8C-83A1-F6EECF244321}">
                <p14:modId xmlns:p14="http://schemas.microsoft.com/office/powerpoint/2010/main" val="2815855864"/>
              </p:ext>
            </p:extLst>
          </p:nvPr>
        </p:nvGraphicFramePr>
        <p:xfrm>
          <a:off x="497700" y="2108159"/>
          <a:ext cx="6073430" cy="3957510"/>
        </p:xfrm>
        <a:graphic>
          <a:graphicData uri="http://schemas.openxmlformats.org/drawingml/2006/table">
            <a:tbl>
              <a:tblPr firstRow="1" bandRow="1">
                <a:tableStyleId>{5940675A-B579-460E-94D1-54222C63F5DA}</a:tableStyleId>
              </a:tblPr>
              <a:tblGrid>
                <a:gridCol w="1466602">
                  <a:extLst>
                    <a:ext uri="{9D8B030D-6E8A-4147-A177-3AD203B41FA5}">
                      <a16:colId xmlns:a16="http://schemas.microsoft.com/office/drawing/2014/main" val="2675318559"/>
                    </a:ext>
                  </a:extLst>
                </a:gridCol>
                <a:gridCol w="4606828">
                  <a:extLst>
                    <a:ext uri="{9D8B030D-6E8A-4147-A177-3AD203B41FA5}">
                      <a16:colId xmlns:a16="http://schemas.microsoft.com/office/drawing/2014/main" val="528685877"/>
                    </a:ext>
                  </a:extLst>
                </a:gridCol>
              </a:tblGrid>
              <a:tr h="284232">
                <a:tc>
                  <a:txBody>
                    <a:bodyPr/>
                    <a:lstStyle/>
                    <a:p>
                      <a:pPr algn="ctr"/>
                      <a:r>
                        <a:rPr lang="fr-CH" sz="1500" b="1" noProof="0" dirty="0">
                          <a:latin typeface="+mn-lt"/>
                        </a:rPr>
                        <a:t>Type</a:t>
                      </a:r>
                    </a:p>
                  </a:txBody>
                  <a:tcPr/>
                </a:tc>
                <a:tc>
                  <a:txBody>
                    <a:bodyPr/>
                    <a:lstStyle/>
                    <a:p>
                      <a:pPr algn="ctr"/>
                      <a:r>
                        <a:rPr lang="fr-CH" sz="1500" b="1" noProof="0" dirty="0" err="1">
                          <a:latin typeface="+mn-lt"/>
                        </a:rPr>
                        <a:t>Definition</a:t>
                      </a:r>
                      <a:endParaRPr lang="fr-CH" sz="1500" b="1" noProof="0" dirty="0">
                        <a:latin typeface="+mn-lt"/>
                      </a:endParaRPr>
                    </a:p>
                  </a:txBody>
                  <a:tcPr/>
                </a:tc>
                <a:extLst>
                  <a:ext uri="{0D108BD9-81ED-4DB2-BD59-A6C34878D82A}">
                    <a16:rowId xmlns:a16="http://schemas.microsoft.com/office/drawing/2014/main" val="1409101832"/>
                  </a:ext>
                </a:extLst>
              </a:tr>
              <a:tr h="652875">
                <a:tc>
                  <a:txBody>
                    <a:bodyPr/>
                    <a:lstStyle/>
                    <a:p>
                      <a:r>
                        <a:rPr lang="fr-CH" sz="1500" dirty="0">
                          <a:latin typeface="+mn-lt"/>
                        </a:rPr>
                        <a:t>Health area</a:t>
                      </a:r>
                      <a:endParaRPr lang="en-PH" sz="1500" dirty="0">
                        <a:latin typeface="+mn-lt"/>
                      </a:endParaRPr>
                    </a:p>
                  </a:txBody>
                  <a:tcPr/>
                </a:tc>
                <a:tc>
                  <a:txBody>
                    <a:bodyPr/>
                    <a:lstStyle/>
                    <a:p>
                      <a:r>
                        <a:rPr lang="en-US" sz="1500" noProof="0" dirty="0">
                          <a:latin typeface="+mn-lt"/>
                        </a:rPr>
                        <a:t>Area around a health facility defined for purposes of cataloging, budgeting and health resource management</a:t>
                      </a:r>
                      <a:endParaRPr lang="fr-CH" sz="1500" noProof="0" dirty="0">
                        <a:latin typeface="+mn-lt"/>
                      </a:endParaRPr>
                    </a:p>
                  </a:txBody>
                  <a:tcPr/>
                </a:tc>
                <a:extLst>
                  <a:ext uri="{0D108BD9-81ED-4DB2-BD59-A6C34878D82A}">
                    <a16:rowId xmlns:a16="http://schemas.microsoft.com/office/drawing/2014/main" val="2668209658"/>
                  </a:ext>
                </a:extLst>
              </a:tr>
              <a:tr h="690278">
                <a:tc>
                  <a:txBody>
                    <a:bodyPr/>
                    <a:lstStyle/>
                    <a:p>
                      <a:r>
                        <a:rPr lang="en-US" sz="1500" b="0" i="0" dirty="0">
                          <a:solidFill>
                            <a:srgbClr val="3C4043"/>
                          </a:solidFill>
                          <a:effectLst/>
                          <a:latin typeface="+mn-lt"/>
                        </a:rPr>
                        <a:t>Proximity basin </a:t>
                      </a:r>
                      <a:endParaRPr lang="fr-CH" sz="1500" noProof="0" dirty="0">
                        <a:latin typeface="+mn-lt"/>
                      </a:endParaRPr>
                    </a:p>
                  </a:txBody>
                  <a:tcPr/>
                </a:tc>
                <a:tc>
                  <a:txBody>
                    <a:bodyPr/>
                    <a:lstStyle/>
                    <a:p>
                      <a:r>
                        <a:rPr lang="en-US" sz="1500" noProof="0" dirty="0">
                          <a:latin typeface="+mn-lt"/>
                        </a:rPr>
                        <a:t>An area around a service delivery point defined such that any location within this area is closer to that service delivery point than to any other service delivery point.</a:t>
                      </a:r>
                      <a:endParaRPr lang="fr-CH" sz="1500" noProof="0" dirty="0">
                        <a:latin typeface="+mn-lt"/>
                      </a:endParaRPr>
                    </a:p>
                  </a:txBody>
                  <a:tcPr/>
                </a:tc>
                <a:extLst>
                  <a:ext uri="{0D108BD9-81ED-4DB2-BD59-A6C34878D82A}">
                    <a16:rowId xmlns:a16="http://schemas.microsoft.com/office/drawing/2014/main" val="836917778"/>
                  </a:ext>
                </a:extLst>
              </a:tr>
              <a:tr h="690278">
                <a:tc>
                  <a:txBody>
                    <a:bodyPr/>
                    <a:lstStyle/>
                    <a:p>
                      <a:r>
                        <a:rPr lang="fr-CH" sz="1500" noProof="0" dirty="0" err="1">
                          <a:latin typeface="+mn-lt"/>
                        </a:rPr>
                        <a:t>Catchment</a:t>
                      </a:r>
                      <a:r>
                        <a:rPr lang="fr-CH" sz="1500" noProof="0" dirty="0">
                          <a:latin typeface="+mn-lt"/>
                        </a:rPr>
                        <a:t> area </a:t>
                      </a:r>
                    </a:p>
                  </a:txBody>
                  <a:tcPr/>
                </a:tc>
                <a:tc>
                  <a:txBody>
                    <a:bodyPr/>
                    <a:lstStyle/>
                    <a:p>
                      <a:r>
                        <a:rPr lang="en-US" sz="1500" noProof="0" dirty="0">
                          <a:latin typeface="+mn-lt"/>
                        </a:rPr>
                        <a:t>A geographical area delineated around an institution or business, such as a health facility, from where the population utilizes its services</a:t>
                      </a:r>
                    </a:p>
                  </a:txBody>
                  <a:tcPr/>
                </a:tc>
                <a:extLst>
                  <a:ext uri="{0D108BD9-81ED-4DB2-BD59-A6C34878D82A}">
                    <a16:rowId xmlns:a16="http://schemas.microsoft.com/office/drawing/2014/main" val="3726224968"/>
                  </a:ext>
                </a:extLst>
              </a:tr>
              <a:tr h="690278">
                <a:tc>
                  <a:txBody>
                    <a:bodyPr/>
                    <a:lstStyle/>
                    <a:p>
                      <a:r>
                        <a:rPr lang="en-US" sz="1500" b="0" i="0" dirty="0">
                          <a:solidFill>
                            <a:srgbClr val="3C4043"/>
                          </a:solidFill>
                          <a:effectLst/>
                          <a:latin typeface="+mn-lt"/>
                        </a:rPr>
                        <a:t>Actual catchment area</a:t>
                      </a:r>
                      <a:endParaRPr lang="en-PH" sz="1500" dirty="0">
                        <a:latin typeface="+mn-lt"/>
                      </a:endParaRPr>
                    </a:p>
                  </a:txBody>
                  <a:tcPr/>
                </a:tc>
                <a:tc>
                  <a:txBody>
                    <a:bodyPr/>
                    <a:lstStyle/>
                    <a:p>
                      <a:r>
                        <a:rPr lang="en-US" sz="1500" noProof="0" dirty="0">
                          <a:latin typeface="+mn-lt"/>
                        </a:rPr>
                        <a:t>Area around a service delivery point based on the location of the patient who received care at that service delivery point</a:t>
                      </a:r>
                      <a:endParaRPr lang="fr-CH" sz="1500" noProof="0" dirty="0">
                        <a:latin typeface="+mn-lt"/>
                      </a:endParaRPr>
                    </a:p>
                  </a:txBody>
                  <a:tcPr/>
                </a:tc>
                <a:extLst>
                  <a:ext uri="{0D108BD9-81ED-4DB2-BD59-A6C34878D82A}">
                    <a16:rowId xmlns:a16="http://schemas.microsoft.com/office/drawing/2014/main" val="1607700656"/>
                  </a:ext>
                </a:extLst>
              </a:tr>
              <a:tr h="652875">
                <a:tc>
                  <a:txBody>
                    <a:bodyPr/>
                    <a:lstStyle/>
                    <a:p>
                      <a:r>
                        <a:rPr lang="en-US" sz="1500" b="0" i="0" dirty="0">
                          <a:solidFill>
                            <a:srgbClr val="3C4043"/>
                          </a:solidFill>
                          <a:effectLst/>
                          <a:latin typeface="+mn-lt"/>
                        </a:rPr>
                        <a:t>Modeled catchment area </a:t>
                      </a:r>
                      <a:endParaRPr lang="fr-CH" sz="1500" noProof="0" dirty="0">
                        <a:latin typeface="+mn-lt"/>
                      </a:endParaRPr>
                    </a:p>
                  </a:txBody>
                  <a:tcPr/>
                </a:tc>
                <a:tc>
                  <a:txBody>
                    <a:bodyPr/>
                    <a:lstStyle/>
                    <a:p>
                      <a:r>
                        <a:rPr lang="en-US" sz="1500" noProof="0" dirty="0">
                          <a:latin typeface="+mn-lt"/>
                        </a:rPr>
                        <a:t>Catchment area modeled based on distance (buffer), travel time, population or a combination of these factors</a:t>
                      </a:r>
                      <a:endParaRPr lang="fr-CH" sz="1500" noProof="0" dirty="0">
                        <a:latin typeface="+mn-lt"/>
                      </a:endParaRPr>
                    </a:p>
                  </a:txBody>
                  <a:tcPr/>
                </a:tc>
                <a:extLst>
                  <a:ext uri="{0D108BD9-81ED-4DB2-BD59-A6C34878D82A}">
                    <a16:rowId xmlns:a16="http://schemas.microsoft.com/office/drawing/2014/main" val="1033690571"/>
                  </a:ext>
                </a:extLst>
              </a:tr>
            </a:tbl>
          </a:graphicData>
        </a:graphic>
      </p:graphicFrame>
    </p:spTree>
    <p:extLst>
      <p:ext uri="{BB962C8B-B14F-4D97-AF65-F5344CB8AC3E}">
        <p14:creationId xmlns:p14="http://schemas.microsoft.com/office/powerpoint/2010/main" val="2001233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Process</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22</a:t>
            </a:fld>
            <a:endParaRPr sz="12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5AA1518-AEAE-AE93-0B86-E7EFE20B9E5C}"/>
              </a:ext>
            </a:extLst>
          </p:cNvPr>
          <p:cNvPicPr>
            <a:picLocks noChangeAspect="1"/>
          </p:cNvPicPr>
          <p:nvPr/>
        </p:nvPicPr>
        <p:blipFill>
          <a:blip r:embed="rId3"/>
          <a:stretch>
            <a:fillRect/>
          </a:stretch>
        </p:blipFill>
        <p:spPr>
          <a:xfrm>
            <a:off x="11034967" y="197840"/>
            <a:ext cx="908491" cy="1285220"/>
          </a:xfrm>
          <a:prstGeom prst="rect">
            <a:avLst/>
          </a:prstGeom>
          <a:ln>
            <a:solidFill>
              <a:schemeClr val="tx1"/>
            </a:solidFill>
          </a:ln>
        </p:spPr>
      </p:pic>
      <p:sp>
        <p:nvSpPr>
          <p:cNvPr id="6" name="TextBox 5">
            <a:extLst>
              <a:ext uri="{FF2B5EF4-FFF2-40B4-BE49-F238E27FC236}">
                <a16:creationId xmlns:a16="http://schemas.microsoft.com/office/drawing/2014/main" id="{1EC5C0B6-09BD-03C3-4F0F-243670E3E08C}"/>
              </a:ext>
            </a:extLst>
          </p:cNvPr>
          <p:cNvSpPr txBox="1"/>
          <p:nvPr/>
        </p:nvSpPr>
        <p:spPr>
          <a:xfrm>
            <a:off x="593133" y="6089499"/>
            <a:ext cx="6102220" cy="276999"/>
          </a:xfrm>
          <a:prstGeom prst="rect">
            <a:avLst/>
          </a:prstGeom>
          <a:noFill/>
        </p:spPr>
        <p:txBody>
          <a:bodyPr wrap="square">
            <a:spAutoFit/>
          </a:bodyPr>
          <a:lstStyle/>
          <a:p>
            <a:r>
              <a:rPr lang="en-GB" sz="1200" dirty="0"/>
              <a:t>1 </a:t>
            </a:r>
            <a:r>
              <a:rPr lang="en-GB" sz="1200" dirty="0">
                <a:hlinkClick r:id="rId4"/>
              </a:rPr>
              <a:t>http://www.healthgeolab.net/DOCUMENTS/Guide_HGLC_Part2_1.pdf</a:t>
            </a:r>
            <a:r>
              <a:rPr lang="en-GB" sz="1200" dirty="0"/>
              <a:t> </a:t>
            </a:r>
          </a:p>
        </p:txBody>
      </p:sp>
      <p:sp>
        <p:nvSpPr>
          <p:cNvPr id="12" name="TextBox 11">
            <a:extLst>
              <a:ext uri="{FF2B5EF4-FFF2-40B4-BE49-F238E27FC236}">
                <a16:creationId xmlns:a16="http://schemas.microsoft.com/office/drawing/2014/main" id="{4DE62359-19B3-06DF-34D5-337FB6059785}"/>
              </a:ext>
            </a:extLst>
          </p:cNvPr>
          <p:cNvSpPr txBox="1"/>
          <p:nvPr/>
        </p:nvSpPr>
        <p:spPr>
          <a:xfrm>
            <a:off x="11953279" y="197840"/>
            <a:ext cx="330598" cy="276999"/>
          </a:xfrm>
          <a:prstGeom prst="rect">
            <a:avLst/>
          </a:prstGeom>
          <a:noFill/>
        </p:spPr>
        <p:txBody>
          <a:bodyPr wrap="square">
            <a:spAutoFit/>
          </a:bodyPr>
          <a:lstStyle/>
          <a:p>
            <a:r>
              <a:rPr lang="en-US" sz="1200" dirty="0"/>
              <a:t>1</a:t>
            </a:r>
            <a:endParaRPr lang="en-GB" sz="1200" dirty="0"/>
          </a:p>
        </p:txBody>
      </p:sp>
      <p:sp>
        <p:nvSpPr>
          <p:cNvPr id="4" name="Rectangle 3">
            <a:extLst>
              <a:ext uri="{FF2B5EF4-FFF2-40B4-BE49-F238E27FC236}">
                <a16:creationId xmlns:a16="http://schemas.microsoft.com/office/drawing/2014/main" id="{535ACC1A-A77F-9B64-BD8B-AB2A596630CA}"/>
              </a:ext>
            </a:extLst>
          </p:cNvPr>
          <p:cNvSpPr/>
          <p:nvPr/>
        </p:nvSpPr>
        <p:spPr>
          <a:xfrm>
            <a:off x="529899" y="755124"/>
            <a:ext cx="7055873" cy="461665"/>
          </a:xfrm>
          <a:prstGeom prst="rect">
            <a:avLst/>
          </a:prstGeom>
        </p:spPr>
        <p:txBody>
          <a:bodyPr wrap="square">
            <a:spAutoFit/>
          </a:bodyPr>
          <a:lstStyle/>
          <a:p>
            <a:pPr lvl="0"/>
            <a:r>
              <a:rPr lang="en-US" sz="2400" dirty="0"/>
              <a:t>Three (3) exercises:</a:t>
            </a:r>
          </a:p>
        </p:txBody>
      </p:sp>
      <p:sp>
        <p:nvSpPr>
          <p:cNvPr id="5" name="Rectangle 4">
            <a:extLst>
              <a:ext uri="{FF2B5EF4-FFF2-40B4-BE49-F238E27FC236}">
                <a16:creationId xmlns:a16="http://schemas.microsoft.com/office/drawing/2014/main" id="{A1CEB75A-6E4F-469D-F08B-E8F23D8B07E5}"/>
              </a:ext>
            </a:extLst>
          </p:cNvPr>
          <p:cNvSpPr/>
          <p:nvPr/>
        </p:nvSpPr>
        <p:spPr>
          <a:xfrm>
            <a:off x="1019175" y="1304458"/>
            <a:ext cx="10505804" cy="1938992"/>
          </a:xfrm>
          <a:prstGeom prst="rect">
            <a:avLst/>
          </a:prstGeom>
        </p:spPr>
        <p:txBody>
          <a:bodyPr wrap="square">
            <a:spAutoFit/>
          </a:bodyPr>
          <a:lstStyle/>
          <a:p>
            <a:pPr marL="361950" indent="-342900">
              <a:buFont typeface="+mj-lt"/>
              <a:buAutoNum type="arabicPeriod"/>
            </a:pPr>
            <a:r>
              <a:rPr lang="en-US" sz="2400" dirty="0"/>
              <a:t>Identify the geographic features specific to the program or intervention</a:t>
            </a:r>
          </a:p>
          <a:p>
            <a:pPr marL="361950" indent="-342900">
              <a:buFont typeface="+mj-lt"/>
              <a:buAutoNum type="arabicPeriod"/>
            </a:pPr>
            <a:r>
              <a:rPr lang="en-US" sz="2400" dirty="0"/>
              <a:t>Agree upon a definition for each of the geographic features identified during exercise 1</a:t>
            </a:r>
          </a:p>
          <a:p>
            <a:pPr marL="361950" indent="-342900">
              <a:buFont typeface="+mj-lt"/>
              <a:buAutoNum type="arabicPeriod"/>
            </a:pPr>
            <a:r>
              <a:rPr lang="en-US" sz="2400" dirty="0"/>
              <a:t>Capture the relationships between the geographic features identified during exercise 1 and defined during exercise 2</a:t>
            </a:r>
          </a:p>
        </p:txBody>
      </p:sp>
      <p:sp>
        <p:nvSpPr>
          <p:cNvPr id="8" name="Content Placeholder 2">
            <a:extLst>
              <a:ext uri="{FF2B5EF4-FFF2-40B4-BE49-F238E27FC236}">
                <a16:creationId xmlns:a16="http://schemas.microsoft.com/office/drawing/2014/main" id="{09EBD074-37C0-792F-C08A-9D7AF6D536BA}"/>
              </a:ext>
            </a:extLst>
          </p:cNvPr>
          <p:cNvSpPr txBox="1">
            <a:spLocks/>
          </p:cNvSpPr>
          <p:nvPr/>
        </p:nvSpPr>
        <p:spPr>
          <a:xfrm>
            <a:off x="1102088" y="3366688"/>
            <a:ext cx="10329821" cy="78520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t>Exercises ideally conducted (at least started) during a workshop attended by key representative from:</a:t>
            </a:r>
          </a:p>
          <a:p>
            <a:pPr marL="812800">
              <a:lnSpc>
                <a:spcPct val="100000"/>
              </a:lnSpc>
              <a:spcBef>
                <a:spcPts val="0"/>
              </a:spcBef>
            </a:pPr>
            <a:r>
              <a:rPr lang="en-US" sz="2400" dirty="0"/>
              <a:t>The program or intervention being geo-enabled</a:t>
            </a:r>
          </a:p>
          <a:p>
            <a:pPr marL="812800">
              <a:lnSpc>
                <a:spcPct val="100000"/>
              </a:lnSpc>
              <a:spcBef>
                <a:spcPts val="0"/>
              </a:spcBef>
            </a:pPr>
            <a:r>
              <a:rPr lang="en-US" sz="2400" dirty="0"/>
              <a:t>The main producers/consumers of geospatial data (HIS unit, communicable diseases, planning, immunization and emergency management) if the geo-enablement of the HIS is being performed</a:t>
            </a:r>
            <a:endParaRPr lang="fr-CH" sz="2400" dirty="0"/>
          </a:p>
        </p:txBody>
      </p:sp>
      <p:sp>
        <p:nvSpPr>
          <p:cNvPr id="10" name="Google Shape;473;p45">
            <a:extLst>
              <a:ext uri="{FF2B5EF4-FFF2-40B4-BE49-F238E27FC236}">
                <a16:creationId xmlns:a16="http://schemas.microsoft.com/office/drawing/2014/main" id="{1A7EE6DF-DF78-E81E-B663-8F6B7CBF87AD}"/>
              </a:ext>
            </a:extLst>
          </p:cNvPr>
          <p:cNvSpPr/>
          <p:nvPr/>
        </p:nvSpPr>
        <p:spPr>
          <a:xfrm>
            <a:off x="765507" y="3462342"/>
            <a:ext cx="367608" cy="304417"/>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endParaRPr>
          </a:p>
        </p:txBody>
      </p:sp>
    </p:spTree>
    <p:extLst>
      <p:ext uri="{BB962C8B-B14F-4D97-AF65-F5344CB8AC3E}">
        <p14:creationId xmlns:p14="http://schemas.microsoft.com/office/powerpoint/2010/main" val="2057245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Exercise 1 (cross-program) </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23</a:t>
            </a:fld>
            <a:endParaRPr sz="1200">
              <a:solidFill>
                <a:schemeClr val="lt1"/>
              </a:solidFill>
              <a:latin typeface="Calibri"/>
              <a:ea typeface="Calibri"/>
              <a:cs typeface="Calibri"/>
              <a:sym typeface="Calibri"/>
            </a:endParaRPr>
          </a:p>
        </p:txBody>
      </p:sp>
      <p:pic>
        <p:nvPicPr>
          <p:cNvPr id="5" name="Picture 4" descr="A white board with many sticky notes&#10;&#10;Description automatically generated">
            <a:extLst>
              <a:ext uri="{FF2B5EF4-FFF2-40B4-BE49-F238E27FC236}">
                <a16:creationId xmlns:a16="http://schemas.microsoft.com/office/drawing/2014/main" id="{AFA1E764-1975-2F57-93A8-197B5D403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21" y="3506975"/>
            <a:ext cx="3962528" cy="2227838"/>
          </a:xfrm>
          <a:prstGeom prst="rect">
            <a:avLst/>
          </a:prstGeom>
          <a:ln>
            <a:solidFill>
              <a:srgbClr val="002147"/>
            </a:solidFill>
          </a:ln>
        </p:spPr>
      </p:pic>
      <p:pic>
        <p:nvPicPr>
          <p:cNvPr id="9" name="Picture 8" descr="A person standing next to a white board with many sticky notes&#10;&#10;Description automatically generated">
            <a:extLst>
              <a:ext uri="{FF2B5EF4-FFF2-40B4-BE49-F238E27FC236}">
                <a16:creationId xmlns:a16="http://schemas.microsoft.com/office/drawing/2014/main" id="{E22E17A3-56E7-2DD3-8A4D-A680976C4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7511" y="798043"/>
            <a:ext cx="3003486" cy="2252615"/>
          </a:xfrm>
          <a:prstGeom prst="rect">
            <a:avLst/>
          </a:prstGeom>
          <a:ln>
            <a:solidFill>
              <a:srgbClr val="002147"/>
            </a:solidFill>
          </a:ln>
        </p:spPr>
      </p:pic>
      <p:pic>
        <p:nvPicPr>
          <p:cNvPr id="11" name="Picture 10" descr="A white board with many sticky notes on it&#10;&#10;Description automatically generated">
            <a:extLst>
              <a:ext uri="{FF2B5EF4-FFF2-40B4-BE49-F238E27FC236}">
                <a16:creationId xmlns:a16="http://schemas.microsoft.com/office/drawing/2014/main" id="{E7E1F739-4A8B-39EF-434F-122050A4B2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82" r="6746" b="27335"/>
          <a:stretch/>
        </p:blipFill>
        <p:spPr>
          <a:xfrm>
            <a:off x="6122126" y="3546087"/>
            <a:ext cx="4265748" cy="2217988"/>
          </a:xfrm>
          <a:prstGeom prst="rect">
            <a:avLst/>
          </a:prstGeom>
          <a:ln>
            <a:solidFill>
              <a:srgbClr val="002147"/>
            </a:solidFill>
          </a:ln>
        </p:spPr>
      </p:pic>
      <p:pic>
        <p:nvPicPr>
          <p:cNvPr id="18" name="Picture 17" descr="A group of men sitting at a table&#10;&#10;Description automatically generated">
            <a:extLst>
              <a:ext uri="{FF2B5EF4-FFF2-40B4-BE49-F238E27FC236}">
                <a16:creationId xmlns:a16="http://schemas.microsoft.com/office/drawing/2014/main" id="{7F3A6C0A-9DE1-CF52-31AA-D002180F30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31" r="38110" b="26389"/>
          <a:stretch/>
        </p:blipFill>
        <p:spPr>
          <a:xfrm>
            <a:off x="2962435" y="798043"/>
            <a:ext cx="3003486" cy="2266950"/>
          </a:xfrm>
          <a:prstGeom prst="rect">
            <a:avLst/>
          </a:prstGeom>
          <a:ln>
            <a:solidFill>
              <a:srgbClr val="002147"/>
            </a:solidFill>
          </a:ln>
        </p:spPr>
      </p:pic>
      <p:sp>
        <p:nvSpPr>
          <p:cNvPr id="20" name="TextBox 19">
            <a:extLst>
              <a:ext uri="{FF2B5EF4-FFF2-40B4-BE49-F238E27FC236}">
                <a16:creationId xmlns:a16="http://schemas.microsoft.com/office/drawing/2014/main" id="{A28E3C94-7F99-0745-6BDE-8372D8C8CDA1}"/>
              </a:ext>
            </a:extLst>
          </p:cNvPr>
          <p:cNvSpPr txBox="1"/>
          <p:nvPr/>
        </p:nvSpPr>
        <p:spPr>
          <a:xfrm>
            <a:off x="926084" y="1139520"/>
            <a:ext cx="1790700" cy="1569660"/>
          </a:xfrm>
          <a:prstGeom prst="rect">
            <a:avLst/>
          </a:prstGeom>
          <a:noFill/>
        </p:spPr>
        <p:txBody>
          <a:bodyPr wrap="square">
            <a:spAutoFit/>
          </a:bodyPr>
          <a:lstStyle/>
          <a:p>
            <a:pPr algn="r"/>
            <a:r>
              <a:rPr lang="en-US" sz="1600" dirty="0"/>
              <a:t>1. Participants identifying geographic features (1 feature per </a:t>
            </a:r>
            <a:r>
              <a:rPr lang="en-US" sz="1600" dirty="0" err="1"/>
              <a:t>post-it</a:t>
            </a:r>
            <a:r>
              <a:rPr lang="en-US" sz="1600" dirty="0"/>
              <a:t>, one color per program)</a:t>
            </a:r>
            <a:endParaRPr lang="en-GB" sz="1600" dirty="0"/>
          </a:p>
        </p:txBody>
      </p:sp>
      <p:sp>
        <p:nvSpPr>
          <p:cNvPr id="21" name="TextBox 20">
            <a:extLst>
              <a:ext uri="{FF2B5EF4-FFF2-40B4-BE49-F238E27FC236}">
                <a16:creationId xmlns:a16="http://schemas.microsoft.com/office/drawing/2014/main" id="{89902953-BE6F-3FD6-D7C3-FE4239023D1B}"/>
              </a:ext>
            </a:extLst>
          </p:cNvPr>
          <p:cNvSpPr txBox="1"/>
          <p:nvPr/>
        </p:nvSpPr>
        <p:spPr>
          <a:xfrm>
            <a:off x="6457224" y="1385741"/>
            <a:ext cx="1797776" cy="1077218"/>
          </a:xfrm>
          <a:prstGeom prst="rect">
            <a:avLst/>
          </a:prstGeom>
          <a:noFill/>
        </p:spPr>
        <p:txBody>
          <a:bodyPr wrap="square">
            <a:spAutoFit/>
          </a:bodyPr>
          <a:lstStyle/>
          <a:p>
            <a:pPr algn="r"/>
            <a:r>
              <a:rPr lang="en-US" sz="1600" dirty="0"/>
              <a:t>2. Participants placing the </a:t>
            </a:r>
            <a:r>
              <a:rPr lang="en-US" sz="1600" dirty="0" err="1"/>
              <a:t>post-its</a:t>
            </a:r>
            <a:r>
              <a:rPr lang="en-US" sz="1600" dirty="0"/>
              <a:t> on a board (one color per program)</a:t>
            </a:r>
            <a:endParaRPr lang="en-GB" sz="1600" dirty="0"/>
          </a:p>
        </p:txBody>
      </p:sp>
      <p:sp>
        <p:nvSpPr>
          <p:cNvPr id="22" name="TextBox 21">
            <a:extLst>
              <a:ext uri="{FF2B5EF4-FFF2-40B4-BE49-F238E27FC236}">
                <a16:creationId xmlns:a16="http://schemas.microsoft.com/office/drawing/2014/main" id="{934DE0B5-9807-795C-6A81-9530970953A4}"/>
              </a:ext>
            </a:extLst>
          </p:cNvPr>
          <p:cNvSpPr txBox="1"/>
          <p:nvPr/>
        </p:nvSpPr>
        <p:spPr>
          <a:xfrm>
            <a:off x="10532109" y="4146173"/>
            <a:ext cx="1659891" cy="830997"/>
          </a:xfrm>
          <a:prstGeom prst="rect">
            <a:avLst/>
          </a:prstGeom>
          <a:noFill/>
        </p:spPr>
        <p:txBody>
          <a:bodyPr wrap="square">
            <a:spAutoFit/>
          </a:bodyPr>
          <a:lstStyle/>
          <a:p>
            <a:r>
              <a:rPr lang="en-US" sz="1600" dirty="0"/>
              <a:t>3. All the </a:t>
            </a:r>
            <a:r>
              <a:rPr lang="en-US" sz="1600" dirty="0" err="1"/>
              <a:t>post-it</a:t>
            </a:r>
            <a:r>
              <a:rPr lang="en-US" sz="1600" dirty="0"/>
              <a:t> submitted by the participants</a:t>
            </a:r>
            <a:endParaRPr lang="en-GB" sz="1600" dirty="0"/>
          </a:p>
        </p:txBody>
      </p:sp>
      <p:sp>
        <p:nvSpPr>
          <p:cNvPr id="23" name="Google Shape;473;p45">
            <a:extLst>
              <a:ext uri="{FF2B5EF4-FFF2-40B4-BE49-F238E27FC236}">
                <a16:creationId xmlns:a16="http://schemas.microsoft.com/office/drawing/2014/main" id="{86997B25-C9DB-721D-216D-C2E0CD7CDF53}"/>
              </a:ext>
            </a:extLst>
          </p:cNvPr>
          <p:cNvSpPr/>
          <p:nvPr/>
        </p:nvSpPr>
        <p:spPr>
          <a:xfrm>
            <a:off x="6226080" y="962459"/>
            <a:ext cx="1673319"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24" name="Arrow: Bent 23">
            <a:extLst>
              <a:ext uri="{FF2B5EF4-FFF2-40B4-BE49-F238E27FC236}">
                <a16:creationId xmlns:a16="http://schemas.microsoft.com/office/drawing/2014/main" id="{C3E1C280-7B27-CBA6-0F80-62756E210B34}"/>
              </a:ext>
            </a:extLst>
          </p:cNvPr>
          <p:cNvSpPr/>
          <p:nvPr/>
        </p:nvSpPr>
        <p:spPr>
          <a:xfrm rot="10800000">
            <a:off x="10655300" y="3228171"/>
            <a:ext cx="596804" cy="830998"/>
          </a:xfrm>
          <a:prstGeom prst="bentArrow">
            <a:avLst>
              <a:gd name="adj1" fmla="val 28822"/>
              <a:gd name="adj2" fmla="val 30320"/>
              <a:gd name="adj3" fmla="val 25000"/>
              <a:gd name="adj4" fmla="val 43750"/>
            </a:avLst>
          </a:prstGeom>
          <a:solidFill>
            <a:srgbClr val="1F83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Box 24">
            <a:extLst>
              <a:ext uri="{FF2B5EF4-FFF2-40B4-BE49-F238E27FC236}">
                <a16:creationId xmlns:a16="http://schemas.microsoft.com/office/drawing/2014/main" id="{95342DFC-BDF5-07C8-4488-40C1BF628D7B}"/>
              </a:ext>
            </a:extLst>
          </p:cNvPr>
          <p:cNvSpPr txBox="1"/>
          <p:nvPr/>
        </p:nvSpPr>
        <p:spPr>
          <a:xfrm>
            <a:off x="4600008" y="4059169"/>
            <a:ext cx="1288511" cy="1323439"/>
          </a:xfrm>
          <a:prstGeom prst="rect">
            <a:avLst/>
          </a:prstGeom>
          <a:noFill/>
        </p:spPr>
        <p:txBody>
          <a:bodyPr wrap="square">
            <a:spAutoFit/>
          </a:bodyPr>
          <a:lstStyle/>
          <a:p>
            <a:r>
              <a:rPr lang="en-US" sz="1600" dirty="0"/>
              <a:t>4. </a:t>
            </a:r>
            <a:r>
              <a:rPr lang="en-US" sz="1600"/>
              <a:t>Post it </a:t>
            </a:r>
            <a:r>
              <a:rPr lang="en-US" sz="1600" dirty="0"/>
              <a:t>re-arranged by type of geographic feature</a:t>
            </a:r>
            <a:endParaRPr lang="en-GB" sz="1600" dirty="0"/>
          </a:p>
        </p:txBody>
      </p:sp>
      <p:sp>
        <p:nvSpPr>
          <p:cNvPr id="26" name="Google Shape;473;p45">
            <a:extLst>
              <a:ext uri="{FF2B5EF4-FFF2-40B4-BE49-F238E27FC236}">
                <a16:creationId xmlns:a16="http://schemas.microsoft.com/office/drawing/2014/main" id="{90C9E2AA-584C-D4F9-63AC-199684486BF9}"/>
              </a:ext>
            </a:extLst>
          </p:cNvPr>
          <p:cNvSpPr/>
          <p:nvPr/>
        </p:nvSpPr>
        <p:spPr>
          <a:xfrm rot="10800000">
            <a:off x="4566190" y="3660001"/>
            <a:ext cx="128851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3" name="Google Shape;473;p45">
            <a:extLst>
              <a:ext uri="{FF2B5EF4-FFF2-40B4-BE49-F238E27FC236}">
                <a16:creationId xmlns:a16="http://schemas.microsoft.com/office/drawing/2014/main" id="{D5D79CB7-D7BE-5DC7-0DB2-D462A986ED5B}"/>
              </a:ext>
            </a:extLst>
          </p:cNvPr>
          <p:cNvSpPr/>
          <p:nvPr/>
        </p:nvSpPr>
        <p:spPr>
          <a:xfrm>
            <a:off x="189661" y="5940527"/>
            <a:ext cx="368222"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4" name="TextBox 3">
            <a:extLst>
              <a:ext uri="{FF2B5EF4-FFF2-40B4-BE49-F238E27FC236}">
                <a16:creationId xmlns:a16="http://schemas.microsoft.com/office/drawing/2014/main" id="{B73CC8E7-6AAE-284E-A293-A3EE881B4B74}"/>
              </a:ext>
            </a:extLst>
          </p:cNvPr>
          <p:cNvSpPr txBox="1"/>
          <p:nvPr/>
        </p:nvSpPr>
        <p:spPr>
          <a:xfrm>
            <a:off x="525504" y="5899725"/>
            <a:ext cx="11523059" cy="400110"/>
          </a:xfrm>
          <a:prstGeom prst="rect">
            <a:avLst/>
          </a:prstGeom>
          <a:noFill/>
        </p:spPr>
        <p:txBody>
          <a:bodyPr wrap="square">
            <a:spAutoFit/>
          </a:bodyPr>
          <a:lstStyle/>
          <a:p>
            <a:r>
              <a:rPr lang="en-US" sz="2000" dirty="0"/>
              <a:t>Defines the ecosystem and demonstrates that most geographic features are in common to all programs</a:t>
            </a:r>
            <a:endParaRPr lang="en-GB" sz="2000" dirty="0"/>
          </a:p>
        </p:txBody>
      </p:sp>
    </p:spTree>
    <p:extLst>
      <p:ext uri="{BB962C8B-B14F-4D97-AF65-F5344CB8AC3E}">
        <p14:creationId xmlns:p14="http://schemas.microsoft.com/office/powerpoint/2010/main" val="2334503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Exercise 1 (cross-program) </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24</a:t>
            </a:fld>
            <a:endParaRPr sz="12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7C2BB038-A92B-701F-DCA1-07B652CCAB5B}"/>
              </a:ext>
            </a:extLst>
          </p:cNvPr>
          <p:cNvPicPr>
            <a:picLocks noChangeAspect="1"/>
          </p:cNvPicPr>
          <p:nvPr/>
        </p:nvPicPr>
        <p:blipFill>
          <a:blip r:embed="rId3">
            <a:extLst>
              <a:ext uri="{28A0092B-C50C-407E-A947-70E740481C1C}">
                <a14:useLocalDpi xmlns:a14="http://schemas.microsoft.com/office/drawing/2010/main" val="0"/>
              </a:ext>
            </a:extLst>
          </a:blip>
          <a:srcRect l="24001" t="29143" r="20390" b="10701"/>
          <a:stretch>
            <a:fillRect/>
          </a:stretch>
        </p:blipFill>
        <p:spPr bwMode="auto">
          <a:xfrm>
            <a:off x="695325" y="837344"/>
            <a:ext cx="8821738" cy="5183312"/>
          </a:xfrm>
          <a:prstGeom prst="rect">
            <a:avLst/>
          </a:prstGeom>
          <a:noFill/>
          <a:ln>
            <a:noFill/>
          </a:ln>
        </p:spPr>
      </p:pic>
      <p:sp>
        <p:nvSpPr>
          <p:cNvPr id="4" name="Rectangle 3">
            <a:extLst>
              <a:ext uri="{FF2B5EF4-FFF2-40B4-BE49-F238E27FC236}">
                <a16:creationId xmlns:a16="http://schemas.microsoft.com/office/drawing/2014/main" id="{2D26BD68-9646-62D3-4A68-2C130EF40773}"/>
              </a:ext>
            </a:extLst>
          </p:cNvPr>
          <p:cNvSpPr/>
          <p:nvPr/>
        </p:nvSpPr>
        <p:spPr>
          <a:xfrm>
            <a:off x="1733160" y="1942244"/>
            <a:ext cx="1765300" cy="2247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5498714-07F2-B711-D7A0-03C4BE88B099}"/>
              </a:ext>
            </a:extLst>
          </p:cNvPr>
          <p:cNvSpPr/>
          <p:nvPr/>
        </p:nvSpPr>
        <p:spPr>
          <a:xfrm>
            <a:off x="3596885" y="1942244"/>
            <a:ext cx="1765300" cy="2247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314F1A7-6AE3-D114-0098-2BF5AC018A92}"/>
              </a:ext>
            </a:extLst>
          </p:cNvPr>
          <p:cNvSpPr/>
          <p:nvPr/>
        </p:nvSpPr>
        <p:spPr>
          <a:xfrm>
            <a:off x="5552685" y="1942244"/>
            <a:ext cx="1765300" cy="2247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634F650-FA18-BCFA-A3EB-8B6A4ADE44DA}"/>
              </a:ext>
            </a:extLst>
          </p:cNvPr>
          <p:cNvSpPr/>
          <p:nvPr/>
        </p:nvSpPr>
        <p:spPr>
          <a:xfrm>
            <a:off x="7546585" y="1942244"/>
            <a:ext cx="1765300" cy="2247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ADC2D09-1CE1-3533-5AEC-4294895B132D}"/>
              </a:ext>
            </a:extLst>
          </p:cNvPr>
          <p:cNvSpPr txBox="1"/>
          <p:nvPr/>
        </p:nvSpPr>
        <p:spPr>
          <a:xfrm>
            <a:off x="5422511" y="1942244"/>
            <a:ext cx="2012950" cy="1815882"/>
          </a:xfrm>
          <a:prstGeom prst="rect">
            <a:avLst/>
          </a:prstGeom>
          <a:noFill/>
        </p:spPr>
        <p:txBody>
          <a:bodyPr wrap="square">
            <a:spAutoFit/>
          </a:bodyPr>
          <a:lstStyle/>
          <a:p>
            <a:pPr marL="342900" indent="-342900">
              <a:buFont typeface="Arial" panose="020B0604020202020204" pitchFamily="34" charset="0"/>
              <a:buChar char="•"/>
            </a:pPr>
            <a:r>
              <a:rPr lang="en-US" sz="1600" dirty="0"/>
              <a:t>Patients</a:t>
            </a:r>
          </a:p>
          <a:p>
            <a:pPr marL="342900" indent="-342900">
              <a:buFont typeface="Arial" panose="020B0604020202020204" pitchFamily="34" charset="0"/>
              <a:buChar char="•"/>
            </a:pPr>
            <a:r>
              <a:rPr lang="en-US" sz="1600" dirty="0"/>
              <a:t>Health personnel</a:t>
            </a:r>
          </a:p>
          <a:p>
            <a:pPr marL="342900" indent="-342900">
              <a:buFont typeface="Arial" panose="020B0604020202020204" pitchFamily="34" charset="0"/>
              <a:buChar char="•"/>
            </a:pPr>
            <a:r>
              <a:rPr lang="en-US" sz="1600" dirty="0"/>
              <a:t>Mobile clinics</a:t>
            </a:r>
          </a:p>
          <a:p>
            <a:pPr marL="342900" indent="-342900">
              <a:buFont typeface="Arial" panose="020B0604020202020204" pitchFamily="34" charset="0"/>
              <a:buChar char="•"/>
            </a:pPr>
            <a:r>
              <a:rPr lang="en-US" sz="1600" dirty="0"/>
              <a:t>Ambulances</a:t>
            </a:r>
          </a:p>
          <a:p>
            <a:pPr marL="342900" indent="-342900">
              <a:buFont typeface="Arial" panose="020B0604020202020204" pitchFamily="34" charset="0"/>
              <a:buChar char="•"/>
            </a:pPr>
            <a:r>
              <a:rPr lang="en-US" sz="1600" dirty="0"/>
              <a:t>Equipment</a:t>
            </a:r>
          </a:p>
          <a:p>
            <a:pPr marL="342900" indent="-342900">
              <a:buFont typeface="Arial" panose="020B0604020202020204" pitchFamily="34" charset="0"/>
              <a:buChar char="•"/>
            </a:pPr>
            <a:r>
              <a:rPr lang="en-US" sz="1600" dirty="0"/>
              <a:t>Medicines</a:t>
            </a:r>
          </a:p>
          <a:p>
            <a:pPr marL="342900" indent="-342900">
              <a:buFont typeface="Arial" panose="020B0604020202020204" pitchFamily="34" charset="0"/>
              <a:buChar char="•"/>
            </a:pPr>
            <a:endParaRPr lang="en-GB" sz="1600" dirty="0"/>
          </a:p>
        </p:txBody>
      </p:sp>
      <p:sp>
        <p:nvSpPr>
          <p:cNvPr id="13" name="TextBox 12">
            <a:extLst>
              <a:ext uri="{FF2B5EF4-FFF2-40B4-BE49-F238E27FC236}">
                <a16:creationId xmlns:a16="http://schemas.microsoft.com/office/drawing/2014/main" id="{F5BDF1CC-A12B-E5F8-AAF3-75ADFFB1DCEA}"/>
              </a:ext>
            </a:extLst>
          </p:cNvPr>
          <p:cNvSpPr txBox="1"/>
          <p:nvPr/>
        </p:nvSpPr>
        <p:spPr>
          <a:xfrm>
            <a:off x="1733160" y="1942244"/>
            <a:ext cx="1765300" cy="830997"/>
          </a:xfrm>
          <a:prstGeom prst="rect">
            <a:avLst/>
          </a:prstGeom>
          <a:noFill/>
        </p:spPr>
        <p:txBody>
          <a:bodyPr wrap="square">
            <a:spAutoFit/>
          </a:bodyPr>
          <a:lstStyle/>
          <a:p>
            <a:pPr marL="285750" indent="-285750">
              <a:buFont typeface="Arial" panose="020B0604020202020204" pitchFamily="34" charset="0"/>
              <a:buChar char="•"/>
            </a:pPr>
            <a:r>
              <a:rPr lang="en-US" sz="1600" dirty="0"/>
              <a:t>Health facilities</a:t>
            </a:r>
          </a:p>
          <a:p>
            <a:pPr marL="285750" indent="-285750">
              <a:buFont typeface="Arial" panose="020B0604020202020204" pitchFamily="34" charset="0"/>
              <a:buChar char="•"/>
            </a:pPr>
            <a:r>
              <a:rPr lang="en-US" sz="1600" dirty="0"/>
              <a:t>Laboratories</a:t>
            </a:r>
          </a:p>
          <a:p>
            <a:pPr marL="285750" indent="-285750">
              <a:buFont typeface="Arial" panose="020B0604020202020204" pitchFamily="34" charset="0"/>
              <a:buChar char="•"/>
            </a:pPr>
            <a:r>
              <a:rPr lang="en-US" sz="1600" dirty="0"/>
              <a:t>Settlements</a:t>
            </a:r>
          </a:p>
        </p:txBody>
      </p:sp>
      <p:sp>
        <p:nvSpPr>
          <p:cNvPr id="28" name="TextBox 27">
            <a:extLst>
              <a:ext uri="{FF2B5EF4-FFF2-40B4-BE49-F238E27FC236}">
                <a16:creationId xmlns:a16="http://schemas.microsoft.com/office/drawing/2014/main" id="{AE445F71-D902-EF7E-7B82-48D30B287298}"/>
              </a:ext>
            </a:extLst>
          </p:cNvPr>
          <p:cNvSpPr txBox="1"/>
          <p:nvPr/>
        </p:nvSpPr>
        <p:spPr>
          <a:xfrm>
            <a:off x="3596885" y="1942244"/>
            <a:ext cx="1727200" cy="2308324"/>
          </a:xfrm>
          <a:prstGeom prst="rect">
            <a:avLst/>
          </a:prstGeom>
          <a:noFill/>
        </p:spPr>
        <p:txBody>
          <a:bodyPr wrap="square">
            <a:spAutoFit/>
          </a:bodyPr>
          <a:lstStyle/>
          <a:p>
            <a:pPr marL="285750" indent="-285750">
              <a:buFont typeface="Arial" panose="020B0604020202020204" pitchFamily="34" charset="0"/>
              <a:buChar char="•"/>
            </a:pPr>
            <a:r>
              <a:rPr lang="en-US" sz="1600" dirty="0"/>
              <a:t>Administrative units</a:t>
            </a:r>
          </a:p>
          <a:p>
            <a:pPr marL="285750" indent="-285750">
              <a:buFont typeface="Arial" panose="020B0604020202020204" pitchFamily="34" charset="0"/>
              <a:buChar char="•"/>
            </a:pPr>
            <a:r>
              <a:rPr lang="en-US" sz="1600" dirty="0"/>
              <a:t>Health districts</a:t>
            </a:r>
          </a:p>
          <a:p>
            <a:pPr marL="285750" indent="-285750">
              <a:buFont typeface="Arial" panose="020B0604020202020204" pitchFamily="34" charset="0"/>
              <a:buChar char="•"/>
            </a:pPr>
            <a:r>
              <a:rPr lang="en-US" sz="1600" dirty="0"/>
              <a:t>Health areas</a:t>
            </a:r>
          </a:p>
          <a:p>
            <a:pPr marL="285750" indent="-285750">
              <a:buFont typeface="Arial" panose="020B0604020202020204" pitchFamily="34" charset="0"/>
              <a:buChar char="•"/>
            </a:pPr>
            <a:r>
              <a:rPr lang="en-US" sz="1600" dirty="0"/>
              <a:t>Hydrographic network</a:t>
            </a:r>
          </a:p>
          <a:p>
            <a:pPr marL="285750" indent="-285750">
              <a:buFont typeface="Arial" panose="020B0604020202020204" pitchFamily="34" charset="0"/>
              <a:buChar char="•"/>
            </a:pPr>
            <a:r>
              <a:rPr lang="en-US" sz="1600" dirty="0"/>
              <a:t>Transportation network</a:t>
            </a:r>
          </a:p>
          <a:p>
            <a:pPr marL="285750" indent="-285750">
              <a:buFont typeface="Arial" panose="020B0604020202020204" pitchFamily="34" charset="0"/>
              <a:buChar char="•"/>
            </a:pPr>
            <a:endParaRPr lang="en-GB" sz="1600" dirty="0"/>
          </a:p>
        </p:txBody>
      </p:sp>
      <p:sp>
        <p:nvSpPr>
          <p:cNvPr id="5" name="TextBox 4">
            <a:extLst>
              <a:ext uri="{FF2B5EF4-FFF2-40B4-BE49-F238E27FC236}">
                <a16:creationId xmlns:a16="http://schemas.microsoft.com/office/drawing/2014/main" id="{5EAF2800-75A4-29ED-9579-1131AA956D44}"/>
              </a:ext>
            </a:extLst>
          </p:cNvPr>
          <p:cNvSpPr txBox="1"/>
          <p:nvPr/>
        </p:nvSpPr>
        <p:spPr>
          <a:xfrm>
            <a:off x="7522773" y="1942244"/>
            <a:ext cx="2012950" cy="1077218"/>
          </a:xfrm>
          <a:prstGeom prst="rect">
            <a:avLst/>
          </a:prstGeom>
          <a:noFill/>
        </p:spPr>
        <p:txBody>
          <a:bodyPr wrap="square">
            <a:spAutoFit/>
          </a:bodyPr>
          <a:lstStyle/>
          <a:p>
            <a:pPr marL="342900" indent="-342900">
              <a:buFont typeface="Arial" panose="020B0604020202020204" pitchFamily="34" charset="0"/>
              <a:buChar char="•"/>
            </a:pPr>
            <a:r>
              <a:rPr lang="en-US" sz="1600" dirty="0"/>
              <a:t>Altitude</a:t>
            </a:r>
          </a:p>
          <a:p>
            <a:pPr marL="342900" indent="-342900">
              <a:buFont typeface="Arial" panose="020B0604020202020204" pitchFamily="34" charset="0"/>
              <a:buChar char="•"/>
            </a:pPr>
            <a:r>
              <a:rPr lang="en-US" sz="1600" dirty="0"/>
              <a:t>Land cover</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GB" sz="1600" dirty="0"/>
          </a:p>
        </p:txBody>
      </p:sp>
      <p:sp>
        <p:nvSpPr>
          <p:cNvPr id="9" name="TextBox 8">
            <a:extLst>
              <a:ext uri="{FF2B5EF4-FFF2-40B4-BE49-F238E27FC236}">
                <a16:creationId xmlns:a16="http://schemas.microsoft.com/office/drawing/2014/main" id="{2B5895F6-CC3C-6D7B-9FB0-4B4DDB6CC567}"/>
              </a:ext>
            </a:extLst>
          </p:cNvPr>
          <p:cNvSpPr txBox="1"/>
          <p:nvPr/>
        </p:nvSpPr>
        <p:spPr>
          <a:xfrm>
            <a:off x="9535723" y="2151727"/>
            <a:ext cx="2336256" cy="2554545"/>
          </a:xfrm>
          <a:prstGeom prst="rect">
            <a:avLst/>
          </a:prstGeom>
          <a:noFill/>
        </p:spPr>
        <p:txBody>
          <a:bodyPr wrap="square">
            <a:spAutoFit/>
          </a:bodyPr>
          <a:lstStyle/>
          <a:p>
            <a:pPr algn="ctr"/>
            <a:r>
              <a:rPr lang="en-US" sz="2000" dirty="0"/>
              <a:t>Often also provide the opportunity to clarify certain concepts or misunderstanding (e.g. data elements versus geographic features)</a:t>
            </a:r>
            <a:endParaRPr lang="en-GB" sz="2000" dirty="0"/>
          </a:p>
        </p:txBody>
      </p:sp>
    </p:spTree>
    <p:extLst>
      <p:ext uri="{BB962C8B-B14F-4D97-AF65-F5344CB8AC3E}">
        <p14:creationId xmlns:p14="http://schemas.microsoft.com/office/powerpoint/2010/main" val="1566215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ircle: Hollow 52">
            <a:extLst>
              <a:ext uri="{FF2B5EF4-FFF2-40B4-BE49-F238E27FC236}">
                <a16:creationId xmlns:a16="http://schemas.microsoft.com/office/drawing/2014/main" id="{0B8397C4-6CE5-4162-6CD4-4B89B9FF9769}"/>
              </a:ext>
            </a:extLst>
          </p:cNvPr>
          <p:cNvSpPr/>
          <p:nvPr/>
        </p:nvSpPr>
        <p:spPr>
          <a:xfrm>
            <a:off x="7912657" y="3323335"/>
            <a:ext cx="2307882" cy="2106589"/>
          </a:xfrm>
          <a:prstGeom prst="donut">
            <a:avLst>
              <a:gd name="adj" fmla="val 12938"/>
            </a:avLst>
          </a:prstGeom>
          <a:solidFill>
            <a:srgbClr val="1F83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Isosceles Triangle 22">
            <a:extLst>
              <a:ext uri="{FF2B5EF4-FFF2-40B4-BE49-F238E27FC236}">
                <a16:creationId xmlns:a16="http://schemas.microsoft.com/office/drawing/2014/main" id="{9A27EE26-2A62-A2A3-D490-D6D2D5C10252}"/>
              </a:ext>
            </a:extLst>
          </p:cNvPr>
          <p:cNvSpPr/>
          <p:nvPr/>
        </p:nvSpPr>
        <p:spPr>
          <a:xfrm rot="12974239">
            <a:off x="1390460" y="2207627"/>
            <a:ext cx="404847" cy="457141"/>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a:extLst>
              <a:ext uri="{FF2B5EF4-FFF2-40B4-BE49-F238E27FC236}">
                <a16:creationId xmlns:a16="http://schemas.microsoft.com/office/drawing/2014/main" id="{82CFB0DC-834C-DA42-832F-B9FDD679A92A}"/>
              </a:ext>
            </a:extLst>
          </p:cNvPr>
          <p:cNvSpPr/>
          <p:nvPr/>
        </p:nvSpPr>
        <p:spPr>
          <a:xfrm rot="9217977">
            <a:off x="3182526" y="2114164"/>
            <a:ext cx="404847" cy="457141"/>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Exercise 2 (cross-program) </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25</a:t>
            </a:fld>
            <a:endParaRPr sz="1200">
              <a:solidFill>
                <a:schemeClr val="lt1"/>
              </a:solidFill>
              <a:latin typeface="Calibri"/>
              <a:ea typeface="Calibri"/>
              <a:cs typeface="Calibri"/>
              <a:sym typeface="Calibri"/>
            </a:endParaRPr>
          </a:p>
        </p:txBody>
      </p:sp>
      <p:pic>
        <p:nvPicPr>
          <p:cNvPr id="17" name="Picture 16" descr="A picture containing indoor, whiteboard, text, wall&#10;&#10;Description automatically generated">
            <a:extLst>
              <a:ext uri="{FF2B5EF4-FFF2-40B4-BE49-F238E27FC236}">
                <a16:creationId xmlns:a16="http://schemas.microsoft.com/office/drawing/2014/main" id="{09E760C6-7076-7824-76CD-7ECF6F85F6F5}"/>
              </a:ext>
            </a:extLst>
          </p:cNvPr>
          <p:cNvPicPr>
            <a:picLocks noChangeAspect="1"/>
          </p:cNvPicPr>
          <p:nvPr/>
        </p:nvPicPr>
        <p:blipFill rotWithShape="1">
          <a:blip r:embed="rId3"/>
          <a:srcRect l="26985" t="19157" r="13201" b="32070"/>
          <a:stretch/>
        </p:blipFill>
        <p:spPr>
          <a:xfrm>
            <a:off x="2579304" y="1345361"/>
            <a:ext cx="1335938" cy="889711"/>
          </a:xfrm>
          <a:prstGeom prst="ellipse">
            <a:avLst/>
          </a:prstGeom>
          <a:ln>
            <a:solidFill>
              <a:schemeClr val="tx1"/>
            </a:solidFill>
          </a:ln>
          <a:effectLst>
            <a:outerShdw blurRad="50800" dist="38100" dir="2700000" sx="102000" sy="102000" algn="tl" rotWithShape="0">
              <a:prstClr val="black">
                <a:alpha val="40000"/>
              </a:prstClr>
            </a:outerShdw>
          </a:effectLst>
        </p:spPr>
      </p:pic>
      <p:pic>
        <p:nvPicPr>
          <p:cNvPr id="21" name="Picture 20" descr="A group of people with a speech bubble&#10;&#10;Description automatically generated">
            <a:extLst>
              <a:ext uri="{FF2B5EF4-FFF2-40B4-BE49-F238E27FC236}">
                <a16:creationId xmlns:a16="http://schemas.microsoft.com/office/drawing/2014/main" id="{C6661A69-C5C8-605C-C4F6-936192B1B0F3}"/>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51003"/>
          <a:stretch/>
        </p:blipFill>
        <p:spPr>
          <a:xfrm>
            <a:off x="1544891" y="2395413"/>
            <a:ext cx="2218976" cy="889711"/>
          </a:xfrm>
          <a:prstGeom prst="rect">
            <a:avLst/>
          </a:prstGeom>
        </p:spPr>
      </p:pic>
      <p:pic>
        <p:nvPicPr>
          <p:cNvPr id="19" name="Picture 18">
            <a:extLst>
              <a:ext uri="{FF2B5EF4-FFF2-40B4-BE49-F238E27FC236}">
                <a16:creationId xmlns:a16="http://schemas.microsoft.com/office/drawing/2014/main" id="{2860D743-30ED-BF9E-7BED-F3DFE25FF9BB}"/>
              </a:ext>
            </a:extLst>
          </p:cNvPr>
          <p:cNvPicPr>
            <a:picLocks noChangeAspect="1"/>
          </p:cNvPicPr>
          <p:nvPr/>
        </p:nvPicPr>
        <p:blipFill>
          <a:blip r:embed="rId6"/>
          <a:stretch>
            <a:fillRect/>
          </a:stretch>
        </p:blipFill>
        <p:spPr>
          <a:xfrm>
            <a:off x="1410614" y="1626431"/>
            <a:ext cx="1430074" cy="871875"/>
          </a:xfrm>
          <a:prstGeom prst="ellipse">
            <a:avLst/>
          </a:prstGeom>
          <a:ln>
            <a:solidFill>
              <a:schemeClr val="tx1"/>
            </a:solidFill>
          </a:ln>
        </p:spPr>
      </p:pic>
      <p:pic>
        <p:nvPicPr>
          <p:cNvPr id="24" name="Picture 43">
            <a:extLst>
              <a:ext uri="{FF2B5EF4-FFF2-40B4-BE49-F238E27FC236}">
                <a16:creationId xmlns:a16="http://schemas.microsoft.com/office/drawing/2014/main" id="{614892DC-FE2D-D3FC-D562-DECE948CF04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013" t="38898" r="12099" b="14517"/>
          <a:stretch>
            <a:fillRect/>
          </a:stretch>
        </p:blipFill>
        <p:spPr bwMode="auto">
          <a:xfrm>
            <a:off x="2397067" y="4909911"/>
            <a:ext cx="3457778" cy="13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AED80F58-0A50-38B2-23EE-4FB8A4B9E093}"/>
              </a:ext>
            </a:extLst>
          </p:cNvPr>
          <p:cNvSpPr txBox="1"/>
          <p:nvPr/>
        </p:nvSpPr>
        <p:spPr>
          <a:xfrm>
            <a:off x="944433" y="3272001"/>
            <a:ext cx="3375639" cy="954107"/>
          </a:xfrm>
          <a:prstGeom prst="rect">
            <a:avLst/>
          </a:prstGeom>
          <a:noFill/>
        </p:spPr>
        <p:txBody>
          <a:bodyPr wrap="square">
            <a:spAutoFit/>
          </a:bodyPr>
          <a:lstStyle/>
          <a:p>
            <a:pPr algn="ctr"/>
            <a:r>
              <a:rPr lang="en-US" sz="1400" dirty="0"/>
              <a:t>First round during which each participant provide their own definition for the types of geographic features that are not already officially defined </a:t>
            </a:r>
            <a:endParaRPr lang="en-GB" sz="1400" dirty="0"/>
          </a:p>
        </p:txBody>
      </p:sp>
      <p:pic>
        <p:nvPicPr>
          <p:cNvPr id="27" name="Picture 26">
            <a:extLst>
              <a:ext uri="{FF2B5EF4-FFF2-40B4-BE49-F238E27FC236}">
                <a16:creationId xmlns:a16="http://schemas.microsoft.com/office/drawing/2014/main" id="{CBE15580-637D-D865-3EBC-3C2ADFF4297C}"/>
              </a:ext>
            </a:extLst>
          </p:cNvPr>
          <p:cNvPicPr>
            <a:picLocks noChangeAspect="1"/>
          </p:cNvPicPr>
          <p:nvPr/>
        </p:nvPicPr>
        <p:blipFill>
          <a:blip r:embed="rId8"/>
          <a:stretch>
            <a:fillRect/>
          </a:stretch>
        </p:blipFill>
        <p:spPr>
          <a:xfrm rot="1089515">
            <a:off x="3782185" y="2215237"/>
            <a:ext cx="687542" cy="966932"/>
          </a:xfrm>
          <a:prstGeom prst="rect">
            <a:avLst/>
          </a:prstGeom>
          <a:solidFill>
            <a:schemeClr val="tx1"/>
          </a:solidFill>
          <a:ln>
            <a:solidFill>
              <a:schemeClr val="tx1"/>
            </a:solidFill>
          </a:ln>
        </p:spPr>
      </p:pic>
      <p:graphicFrame>
        <p:nvGraphicFramePr>
          <p:cNvPr id="29" name="Table 28">
            <a:extLst>
              <a:ext uri="{FF2B5EF4-FFF2-40B4-BE49-F238E27FC236}">
                <a16:creationId xmlns:a16="http://schemas.microsoft.com/office/drawing/2014/main" id="{468937F9-235D-6A89-B734-CC092F03721A}"/>
              </a:ext>
            </a:extLst>
          </p:cNvPr>
          <p:cNvGraphicFramePr>
            <a:graphicFrameLocks noGrp="1"/>
          </p:cNvGraphicFramePr>
          <p:nvPr/>
        </p:nvGraphicFramePr>
        <p:xfrm>
          <a:off x="6096001" y="1070171"/>
          <a:ext cx="3809999" cy="1112520"/>
        </p:xfrm>
        <a:graphic>
          <a:graphicData uri="http://schemas.openxmlformats.org/drawingml/2006/table">
            <a:tbl>
              <a:tblPr firstRow="1" bandRow="1">
                <a:tableStyleId>{5940675A-B579-460E-94D1-54222C63F5DA}</a:tableStyleId>
              </a:tblPr>
              <a:tblGrid>
                <a:gridCol w="1028699">
                  <a:extLst>
                    <a:ext uri="{9D8B030D-6E8A-4147-A177-3AD203B41FA5}">
                      <a16:colId xmlns:a16="http://schemas.microsoft.com/office/drawing/2014/main" val="3088547988"/>
                    </a:ext>
                  </a:extLst>
                </a:gridCol>
                <a:gridCol w="1816100">
                  <a:extLst>
                    <a:ext uri="{9D8B030D-6E8A-4147-A177-3AD203B41FA5}">
                      <a16:colId xmlns:a16="http://schemas.microsoft.com/office/drawing/2014/main" val="923743372"/>
                    </a:ext>
                  </a:extLst>
                </a:gridCol>
                <a:gridCol w="965200">
                  <a:extLst>
                    <a:ext uri="{9D8B030D-6E8A-4147-A177-3AD203B41FA5}">
                      <a16:colId xmlns:a16="http://schemas.microsoft.com/office/drawing/2014/main" val="721645528"/>
                    </a:ext>
                  </a:extLst>
                </a:gridCol>
              </a:tblGrid>
              <a:tr h="370840">
                <a:tc>
                  <a:txBody>
                    <a:bodyPr/>
                    <a:lstStyle/>
                    <a:p>
                      <a:pPr algn="ctr"/>
                      <a:r>
                        <a:rPr lang="en-US" b="1" dirty="0"/>
                        <a:t>Term</a:t>
                      </a:r>
                      <a:endParaRPr lang="en-GB" b="1" dirty="0"/>
                    </a:p>
                  </a:txBody>
                  <a:tcPr/>
                </a:tc>
                <a:tc>
                  <a:txBody>
                    <a:bodyPr/>
                    <a:lstStyle/>
                    <a:p>
                      <a:pPr algn="ctr"/>
                      <a:r>
                        <a:rPr lang="en-US" b="1" dirty="0"/>
                        <a:t>Definition</a:t>
                      </a:r>
                      <a:endParaRPr lang="en-GB" b="1" dirty="0"/>
                    </a:p>
                  </a:txBody>
                  <a:tcPr/>
                </a:tc>
                <a:tc>
                  <a:txBody>
                    <a:bodyPr/>
                    <a:lstStyle/>
                    <a:p>
                      <a:pPr algn="ctr"/>
                      <a:r>
                        <a:rPr lang="en-US" b="1" dirty="0"/>
                        <a:t>Consensus</a:t>
                      </a:r>
                      <a:endParaRPr lang="en-GB" b="1" dirty="0"/>
                    </a:p>
                  </a:txBody>
                  <a:tcPr/>
                </a:tc>
                <a:extLst>
                  <a:ext uri="{0D108BD9-81ED-4DB2-BD59-A6C34878D82A}">
                    <a16:rowId xmlns:a16="http://schemas.microsoft.com/office/drawing/2014/main" val="2471756675"/>
                  </a:ext>
                </a:extLst>
              </a:tr>
              <a:tr h="370840">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950861169"/>
                  </a:ext>
                </a:extLst>
              </a:tr>
              <a:tr h="37084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983725087"/>
                  </a:ext>
                </a:extLst>
              </a:tr>
            </a:tbl>
          </a:graphicData>
        </a:graphic>
      </p:graphicFrame>
      <p:pic>
        <p:nvPicPr>
          <p:cNvPr id="31" name="Picture 30" descr="A green check mark on a black background&#10;&#10;Description automatically generated">
            <a:extLst>
              <a:ext uri="{FF2B5EF4-FFF2-40B4-BE49-F238E27FC236}">
                <a16:creationId xmlns:a16="http://schemas.microsoft.com/office/drawing/2014/main" id="{5013B811-AF01-0D8C-7249-B8F1B964F6A8}"/>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211906" y="1298286"/>
            <a:ext cx="491930" cy="491930"/>
          </a:xfrm>
          <a:prstGeom prst="rect">
            <a:avLst/>
          </a:prstGeom>
        </p:spPr>
      </p:pic>
      <p:pic>
        <p:nvPicPr>
          <p:cNvPr id="34" name="Picture 33" descr="A red x on a black background&#10;&#10;Description automatically generated">
            <a:extLst>
              <a:ext uri="{FF2B5EF4-FFF2-40B4-BE49-F238E27FC236}">
                <a16:creationId xmlns:a16="http://schemas.microsoft.com/office/drawing/2014/main" id="{88C75D1F-6121-823D-365B-1428D61E5A58}"/>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211906" y="1843044"/>
            <a:ext cx="409002" cy="350573"/>
          </a:xfrm>
          <a:prstGeom prst="rect">
            <a:avLst/>
          </a:prstGeom>
        </p:spPr>
      </p:pic>
      <p:sp>
        <p:nvSpPr>
          <p:cNvPr id="37" name="TextBox 36">
            <a:extLst>
              <a:ext uri="{FF2B5EF4-FFF2-40B4-BE49-F238E27FC236}">
                <a16:creationId xmlns:a16="http://schemas.microsoft.com/office/drawing/2014/main" id="{70707F16-B1F4-1F49-2C78-3D4017F2481B}"/>
              </a:ext>
            </a:extLst>
          </p:cNvPr>
          <p:cNvSpPr txBox="1"/>
          <p:nvPr/>
        </p:nvSpPr>
        <p:spPr>
          <a:xfrm>
            <a:off x="6104149" y="2225040"/>
            <a:ext cx="3375639" cy="307777"/>
          </a:xfrm>
          <a:prstGeom prst="rect">
            <a:avLst/>
          </a:prstGeom>
          <a:noFill/>
        </p:spPr>
        <p:txBody>
          <a:bodyPr wrap="square">
            <a:spAutoFit/>
          </a:bodyPr>
          <a:lstStyle/>
          <a:p>
            <a:pPr algn="ctr"/>
            <a:r>
              <a:rPr lang="en-US" sz="1400" dirty="0"/>
              <a:t>First set of definitions</a:t>
            </a:r>
            <a:endParaRPr lang="en-GB" sz="1400" dirty="0"/>
          </a:p>
        </p:txBody>
      </p:sp>
      <p:sp>
        <p:nvSpPr>
          <p:cNvPr id="40" name="Google Shape;473;p45">
            <a:extLst>
              <a:ext uri="{FF2B5EF4-FFF2-40B4-BE49-F238E27FC236}">
                <a16:creationId xmlns:a16="http://schemas.microsoft.com/office/drawing/2014/main" id="{65D9F74C-B29B-B437-2A5F-F73881112968}"/>
              </a:ext>
            </a:extLst>
          </p:cNvPr>
          <p:cNvSpPr/>
          <p:nvPr/>
        </p:nvSpPr>
        <p:spPr>
          <a:xfrm rot="19953779">
            <a:off x="4436756" y="1697124"/>
            <a:ext cx="764590"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41" name="TextBox 40">
            <a:extLst>
              <a:ext uri="{FF2B5EF4-FFF2-40B4-BE49-F238E27FC236}">
                <a16:creationId xmlns:a16="http://schemas.microsoft.com/office/drawing/2014/main" id="{027E3EBA-CFB7-39CB-7EDF-9321F3AA2897}"/>
              </a:ext>
            </a:extLst>
          </p:cNvPr>
          <p:cNvSpPr txBox="1"/>
          <p:nvPr/>
        </p:nvSpPr>
        <p:spPr>
          <a:xfrm>
            <a:off x="754483" y="5301151"/>
            <a:ext cx="1604865" cy="523220"/>
          </a:xfrm>
          <a:prstGeom prst="rect">
            <a:avLst/>
          </a:prstGeom>
          <a:noFill/>
        </p:spPr>
        <p:txBody>
          <a:bodyPr wrap="square">
            <a:spAutoFit/>
          </a:bodyPr>
          <a:lstStyle/>
          <a:p>
            <a:pPr algn="r"/>
            <a:r>
              <a:rPr lang="en-US" sz="1400" dirty="0"/>
              <a:t>Final agreed upon definitions</a:t>
            </a:r>
            <a:endParaRPr lang="en-GB" sz="1400" dirty="0"/>
          </a:p>
        </p:txBody>
      </p:sp>
      <p:pic>
        <p:nvPicPr>
          <p:cNvPr id="43" name="Picture 42" descr="A green check mark on a black background&#10;&#10;Description automatically generated">
            <a:extLst>
              <a:ext uri="{FF2B5EF4-FFF2-40B4-BE49-F238E27FC236}">
                <a16:creationId xmlns:a16="http://schemas.microsoft.com/office/drawing/2014/main" id="{4D345366-2ACF-B53A-B12D-F2C6F449F837}"/>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0862" y="4988388"/>
            <a:ext cx="184467" cy="184467"/>
          </a:xfrm>
          <a:prstGeom prst="rect">
            <a:avLst/>
          </a:prstGeom>
        </p:spPr>
      </p:pic>
      <p:pic>
        <p:nvPicPr>
          <p:cNvPr id="44" name="Picture 43" descr="A green check mark on a black background&#10;&#10;Description automatically generated">
            <a:extLst>
              <a:ext uri="{FF2B5EF4-FFF2-40B4-BE49-F238E27FC236}">
                <a16:creationId xmlns:a16="http://schemas.microsoft.com/office/drawing/2014/main" id="{886784CE-3CAB-B400-3B7B-08B5148E76D5}"/>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9011" y="5156672"/>
            <a:ext cx="184467" cy="184467"/>
          </a:xfrm>
          <a:prstGeom prst="rect">
            <a:avLst/>
          </a:prstGeom>
        </p:spPr>
      </p:pic>
      <p:pic>
        <p:nvPicPr>
          <p:cNvPr id="45" name="Picture 44" descr="A green check mark on a black background&#10;&#10;Description automatically generated">
            <a:extLst>
              <a:ext uri="{FF2B5EF4-FFF2-40B4-BE49-F238E27FC236}">
                <a16:creationId xmlns:a16="http://schemas.microsoft.com/office/drawing/2014/main" id="{3C4CDAC4-C303-4703-8D8B-47931DCB43FE}"/>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9011" y="5324956"/>
            <a:ext cx="184467" cy="184467"/>
          </a:xfrm>
          <a:prstGeom prst="rect">
            <a:avLst/>
          </a:prstGeom>
        </p:spPr>
      </p:pic>
      <p:pic>
        <p:nvPicPr>
          <p:cNvPr id="46" name="Picture 45" descr="A green check mark on a black background&#10;&#10;Description automatically generated">
            <a:extLst>
              <a:ext uri="{FF2B5EF4-FFF2-40B4-BE49-F238E27FC236}">
                <a16:creationId xmlns:a16="http://schemas.microsoft.com/office/drawing/2014/main" id="{DE2FEDFE-F9DF-866F-F1D3-DEFA245619AD}"/>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9010" y="5516222"/>
            <a:ext cx="184467" cy="184467"/>
          </a:xfrm>
          <a:prstGeom prst="rect">
            <a:avLst/>
          </a:prstGeom>
        </p:spPr>
      </p:pic>
      <p:pic>
        <p:nvPicPr>
          <p:cNvPr id="47" name="Picture 46" descr="A green check mark on a black background&#10;&#10;Description automatically generated">
            <a:extLst>
              <a:ext uri="{FF2B5EF4-FFF2-40B4-BE49-F238E27FC236}">
                <a16:creationId xmlns:a16="http://schemas.microsoft.com/office/drawing/2014/main" id="{4586AA5A-D0A8-CD8C-9A42-3F0A5E18D6B7}"/>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9009" y="5768212"/>
            <a:ext cx="184467" cy="184467"/>
          </a:xfrm>
          <a:prstGeom prst="rect">
            <a:avLst/>
          </a:prstGeom>
        </p:spPr>
      </p:pic>
      <p:pic>
        <p:nvPicPr>
          <p:cNvPr id="48" name="Picture 47" descr="A green check mark on a black background&#10;&#10;Description automatically generated">
            <a:extLst>
              <a:ext uri="{FF2B5EF4-FFF2-40B4-BE49-F238E27FC236}">
                <a16:creationId xmlns:a16="http://schemas.microsoft.com/office/drawing/2014/main" id="{28463B17-B9E3-082B-1C7F-25E11791AF81}"/>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30862" y="5972672"/>
            <a:ext cx="184467" cy="184467"/>
          </a:xfrm>
          <a:prstGeom prst="rect">
            <a:avLst/>
          </a:prstGeom>
        </p:spPr>
      </p:pic>
      <p:pic>
        <p:nvPicPr>
          <p:cNvPr id="52" name="Picture 51">
            <a:extLst>
              <a:ext uri="{FF2B5EF4-FFF2-40B4-BE49-F238E27FC236}">
                <a16:creationId xmlns:a16="http://schemas.microsoft.com/office/drawing/2014/main" id="{830ED6EC-A362-E0C6-19FB-FECA3D563EEC}"/>
              </a:ext>
            </a:extLst>
          </p:cNvPr>
          <p:cNvPicPr>
            <a:picLocks noChangeAspect="1"/>
          </p:cNvPicPr>
          <p:nvPr/>
        </p:nvPicPr>
        <p:blipFill>
          <a:blip r:embed="rId14"/>
          <a:stretch>
            <a:fillRect/>
          </a:stretch>
        </p:blipFill>
        <p:spPr>
          <a:xfrm>
            <a:off x="8933767" y="4915162"/>
            <a:ext cx="1940473" cy="700493"/>
          </a:xfrm>
          <a:prstGeom prst="rect">
            <a:avLst/>
          </a:prstGeom>
        </p:spPr>
      </p:pic>
      <p:sp>
        <p:nvSpPr>
          <p:cNvPr id="54" name="Rectangle 53">
            <a:extLst>
              <a:ext uri="{FF2B5EF4-FFF2-40B4-BE49-F238E27FC236}">
                <a16:creationId xmlns:a16="http://schemas.microsoft.com/office/drawing/2014/main" id="{D7E7DF37-989A-FA9B-97C2-AB93635DF235}"/>
              </a:ext>
            </a:extLst>
          </p:cNvPr>
          <p:cNvSpPr/>
          <p:nvPr/>
        </p:nvSpPr>
        <p:spPr>
          <a:xfrm>
            <a:off x="8984340" y="2895864"/>
            <a:ext cx="2788560" cy="16246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group of people with a speech bubble&#10;&#10;Description automatically generated">
            <a:extLst>
              <a:ext uri="{FF2B5EF4-FFF2-40B4-BE49-F238E27FC236}">
                <a16:creationId xmlns:a16="http://schemas.microsoft.com/office/drawing/2014/main" id="{BE122AEE-847A-2361-A326-47B6134EBD43}"/>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51003"/>
          <a:stretch/>
        </p:blipFill>
        <p:spPr>
          <a:xfrm>
            <a:off x="9211906" y="2840268"/>
            <a:ext cx="2218976" cy="889711"/>
          </a:xfrm>
          <a:prstGeom prst="rect">
            <a:avLst/>
          </a:prstGeom>
        </p:spPr>
      </p:pic>
      <p:sp>
        <p:nvSpPr>
          <p:cNvPr id="36" name="TextBox 35">
            <a:extLst>
              <a:ext uri="{FF2B5EF4-FFF2-40B4-BE49-F238E27FC236}">
                <a16:creationId xmlns:a16="http://schemas.microsoft.com/office/drawing/2014/main" id="{9F078CB1-36B7-F7C2-6D1C-36917F8926F7}"/>
              </a:ext>
            </a:extLst>
          </p:cNvPr>
          <p:cNvSpPr txBox="1"/>
          <p:nvPr/>
        </p:nvSpPr>
        <p:spPr>
          <a:xfrm>
            <a:off x="8499281" y="3702888"/>
            <a:ext cx="3375639" cy="738664"/>
          </a:xfrm>
          <a:prstGeom prst="rect">
            <a:avLst/>
          </a:prstGeom>
          <a:noFill/>
        </p:spPr>
        <p:txBody>
          <a:bodyPr wrap="square">
            <a:spAutoFit/>
          </a:bodyPr>
          <a:lstStyle/>
          <a:p>
            <a:pPr algn="ctr"/>
            <a:r>
              <a:rPr lang="en-US" sz="1400" dirty="0"/>
              <a:t>Additional rounds to address the geographic features for which there is no consensus </a:t>
            </a:r>
            <a:endParaRPr lang="en-GB" sz="1400" dirty="0"/>
          </a:p>
        </p:txBody>
      </p:sp>
      <p:sp>
        <p:nvSpPr>
          <p:cNvPr id="38" name="Oval 37">
            <a:extLst>
              <a:ext uri="{FF2B5EF4-FFF2-40B4-BE49-F238E27FC236}">
                <a16:creationId xmlns:a16="http://schemas.microsoft.com/office/drawing/2014/main" id="{5E9C4DCE-3DB4-B37E-660F-D6031E7871F4}"/>
              </a:ext>
            </a:extLst>
          </p:cNvPr>
          <p:cNvSpPr/>
          <p:nvPr/>
        </p:nvSpPr>
        <p:spPr>
          <a:xfrm>
            <a:off x="9620908" y="2698703"/>
            <a:ext cx="566193" cy="30908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A6985358-4A9C-3503-5746-D86726441CEA}"/>
              </a:ext>
            </a:extLst>
          </p:cNvPr>
          <p:cNvSpPr/>
          <p:nvPr/>
        </p:nvSpPr>
        <p:spPr>
          <a:xfrm rot="1758651">
            <a:off x="7731768" y="3922299"/>
            <a:ext cx="914064" cy="455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a:extLst>
              <a:ext uri="{FF2B5EF4-FFF2-40B4-BE49-F238E27FC236}">
                <a16:creationId xmlns:a16="http://schemas.microsoft.com/office/drawing/2014/main" id="{0963D71D-5956-7FB6-34A7-9D36C5AE5703}"/>
              </a:ext>
            </a:extLst>
          </p:cNvPr>
          <p:cNvSpPr/>
          <p:nvPr/>
        </p:nvSpPr>
        <p:spPr>
          <a:xfrm rot="1366885">
            <a:off x="7816051" y="3952273"/>
            <a:ext cx="609916" cy="457141"/>
          </a:xfrm>
          <a:prstGeom prst="triangle">
            <a:avLst/>
          </a:prstGeom>
          <a:solidFill>
            <a:srgbClr val="1F83C5"/>
          </a:solidFill>
          <a:ln>
            <a:solidFill>
              <a:srgbClr val="1F83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Google Shape;473;p45">
            <a:extLst>
              <a:ext uri="{FF2B5EF4-FFF2-40B4-BE49-F238E27FC236}">
                <a16:creationId xmlns:a16="http://schemas.microsoft.com/office/drawing/2014/main" id="{8054F3E9-2BE6-2C4B-C71A-C5D41F58C7C2}"/>
              </a:ext>
            </a:extLst>
          </p:cNvPr>
          <p:cNvSpPr/>
          <p:nvPr/>
        </p:nvSpPr>
        <p:spPr>
          <a:xfrm rot="9390046">
            <a:off x="6242921" y="5200237"/>
            <a:ext cx="1580119" cy="43390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sp>
        <p:nvSpPr>
          <p:cNvPr id="58" name="TextBox 57">
            <a:extLst>
              <a:ext uri="{FF2B5EF4-FFF2-40B4-BE49-F238E27FC236}">
                <a16:creationId xmlns:a16="http://schemas.microsoft.com/office/drawing/2014/main" id="{E86E8399-6297-D826-4324-06AC02EAA421}"/>
              </a:ext>
            </a:extLst>
          </p:cNvPr>
          <p:cNvSpPr txBox="1"/>
          <p:nvPr/>
        </p:nvSpPr>
        <p:spPr>
          <a:xfrm rot="20054736">
            <a:off x="6037992" y="5018966"/>
            <a:ext cx="1604865" cy="307777"/>
          </a:xfrm>
          <a:prstGeom prst="rect">
            <a:avLst/>
          </a:prstGeom>
          <a:noFill/>
        </p:spPr>
        <p:txBody>
          <a:bodyPr wrap="square">
            <a:spAutoFit/>
          </a:bodyPr>
          <a:lstStyle/>
          <a:p>
            <a:pPr algn="r"/>
            <a:r>
              <a:rPr lang="en-US" sz="1400" dirty="0"/>
              <a:t>Full consensus</a:t>
            </a:r>
            <a:endParaRPr lang="en-GB" sz="1400" dirty="0"/>
          </a:p>
        </p:txBody>
      </p:sp>
      <p:sp>
        <p:nvSpPr>
          <p:cNvPr id="42" name="Google Shape;473;p45">
            <a:extLst>
              <a:ext uri="{FF2B5EF4-FFF2-40B4-BE49-F238E27FC236}">
                <a16:creationId xmlns:a16="http://schemas.microsoft.com/office/drawing/2014/main" id="{4906D394-4D9D-3E72-ABB8-23A801E4BDDE}"/>
              </a:ext>
            </a:extLst>
          </p:cNvPr>
          <p:cNvSpPr/>
          <p:nvPr/>
        </p:nvSpPr>
        <p:spPr>
          <a:xfrm rot="2797771">
            <a:off x="9662666" y="2426086"/>
            <a:ext cx="655002" cy="351135"/>
          </a:xfrm>
          <a:prstGeom prst="rightArrow">
            <a:avLst>
              <a:gd name="adj1" fmla="val 50000"/>
              <a:gd name="adj2" fmla="val 50000"/>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50000"/>
                </a:schemeClr>
              </a:solidFill>
            </a:endParaRPr>
          </a:p>
        </p:txBody>
      </p:sp>
      <p:pic>
        <p:nvPicPr>
          <p:cNvPr id="3" name="Picture 2">
            <a:extLst>
              <a:ext uri="{FF2B5EF4-FFF2-40B4-BE49-F238E27FC236}">
                <a16:creationId xmlns:a16="http://schemas.microsoft.com/office/drawing/2014/main" id="{443C6BF1-AF43-86C9-39C8-79C9149000A3}"/>
              </a:ext>
            </a:extLst>
          </p:cNvPr>
          <p:cNvPicPr>
            <a:picLocks noChangeAspect="1"/>
          </p:cNvPicPr>
          <p:nvPr/>
        </p:nvPicPr>
        <p:blipFill>
          <a:blip r:embed="rId15"/>
          <a:stretch>
            <a:fillRect/>
          </a:stretch>
        </p:blipFill>
        <p:spPr>
          <a:xfrm>
            <a:off x="6223402" y="1515506"/>
            <a:ext cx="762106" cy="247685"/>
          </a:xfrm>
          <a:prstGeom prst="rect">
            <a:avLst/>
          </a:prstGeom>
        </p:spPr>
      </p:pic>
      <p:pic>
        <p:nvPicPr>
          <p:cNvPr id="4" name="Picture 3">
            <a:extLst>
              <a:ext uri="{FF2B5EF4-FFF2-40B4-BE49-F238E27FC236}">
                <a16:creationId xmlns:a16="http://schemas.microsoft.com/office/drawing/2014/main" id="{1AB70A84-16ED-C613-9822-61982F64F478}"/>
              </a:ext>
            </a:extLst>
          </p:cNvPr>
          <p:cNvPicPr>
            <a:picLocks noChangeAspect="1"/>
          </p:cNvPicPr>
          <p:nvPr/>
        </p:nvPicPr>
        <p:blipFill>
          <a:blip r:embed="rId16"/>
          <a:stretch>
            <a:fillRect/>
          </a:stretch>
        </p:blipFill>
        <p:spPr>
          <a:xfrm>
            <a:off x="6332954" y="1876066"/>
            <a:ext cx="543001" cy="200053"/>
          </a:xfrm>
          <a:prstGeom prst="rect">
            <a:avLst/>
          </a:prstGeom>
        </p:spPr>
      </p:pic>
      <p:pic>
        <p:nvPicPr>
          <p:cNvPr id="5" name="Picture 4">
            <a:extLst>
              <a:ext uri="{FF2B5EF4-FFF2-40B4-BE49-F238E27FC236}">
                <a16:creationId xmlns:a16="http://schemas.microsoft.com/office/drawing/2014/main" id="{25F0CC6D-4C88-4A1D-EAAD-DB719B2920C2}"/>
              </a:ext>
            </a:extLst>
          </p:cNvPr>
          <p:cNvPicPr>
            <a:picLocks noChangeAspect="1"/>
          </p:cNvPicPr>
          <p:nvPr/>
        </p:nvPicPr>
        <p:blipFill>
          <a:blip r:embed="rId17"/>
          <a:stretch>
            <a:fillRect/>
          </a:stretch>
        </p:blipFill>
        <p:spPr>
          <a:xfrm>
            <a:off x="7351425" y="1467852"/>
            <a:ext cx="1403286" cy="241549"/>
          </a:xfrm>
          <a:prstGeom prst="rect">
            <a:avLst/>
          </a:prstGeom>
        </p:spPr>
      </p:pic>
      <p:pic>
        <p:nvPicPr>
          <p:cNvPr id="6" name="Picture 5">
            <a:extLst>
              <a:ext uri="{FF2B5EF4-FFF2-40B4-BE49-F238E27FC236}">
                <a16:creationId xmlns:a16="http://schemas.microsoft.com/office/drawing/2014/main" id="{A2E9017C-8FF4-F2D2-049E-6A91D8FBC7BA}"/>
              </a:ext>
            </a:extLst>
          </p:cNvPr>
          <p:cNvPicPr>
            <a:picLocks noChangeAspect="1"/>
          </p:cNvPicPr>
          <p:nvPr/>
        </p:nvPicPr>
        <p:blipFill>
          <a:blip r:embed="rId18"/>
          <a:stretch>
            <a:fillRect/>
          </a:stretch>
        </p:blipFill>
        <p:spPr>
          <a:xfrm>
            <a:off x="7333590" y="1843989"/>
            <a:ext cx="1344590" cy="310702"/>
          </a:xfrm>
          <a:prstGeom prst="rect">
            <a:avLst/>
          </a:prstGeom>
        </p:spPr>
      </p:pic>
    </p:spTree>
    <p:extLst>
      <p:ext uri="{BB962C8B-B14F-4D97-AF65-F5344CB8AC3E}">
        <p14:creationId xmlns:p14="http://schemas.microsoft.com/office/powerpoint/2010/main" val="3504792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Exercise 3 (cross-program) </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26</a:t>
            </a:fld>
            <a:endParaRPr sz="12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FED5B184-6B99-77C9-39A9-29428EB597EF}"/>
              </a:ext>
            </a:extLst>
          </p:cNvPr>
          <p:cNvPicPr>
            <a:picLocks noChangeAspect="1"/>
          </p:cNvPicPr>
          <p:nvPr/>
        </p:nvPicPr>
        <p:blipFill rotWithShape="1">
          <a:blip r:embed="rId3"/>
          <a:srcRect r="67291" b="21959"/>
          <a:stretch/>
        </p:blipFill>
        <p:spPr>
          <a:xfrm>
            <a:off x="8801627" y="1142777"/>
            <a:ext cx="2704573" cy="4572445"/>
          </a:xfrm>
          <a:prstGeom prst="rect">
            <a:avLst/>
          </a:prstGeom>
        </p:spPr>
      </p:pic>
      <p:pic>
        <p:nvPicPr>
          <p:cNvPr id="8" name="Picture 7" descr="A row of green and yellow post-it notes&#10;&#10;Description automatically generated">
            <a:extLst>
              <a:ext uri="{FF2B5EF4-FFF2-40B4-BE49-F238E27FC236}">
                <a16:creationId xmlns:a16="http://schemas.microsoft.com/office/drawing/2014/main" id="{CB638B18-7E73-0E9D-3A06-15BF977840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85" t="17116" r="2163" b="16794"/>
          <a:stretch/>
        </p:blipFill>
        <p:spPr>
          <a:xfrm rot="5400000">
            <a:off x="1530238" y="2736960"/>
            <a:ext cx="4254724" cy="1701800"/>
          </a:xfrm>
          <a:prstGeom prst="rect">
            <a:avLst/>
          </a:prstGeom>
        </p:spPr>
      </p:pic>
      <p:sp>
        <p:nvSpPr>
          <p:cNvPr id="9" name="TextBox 8">
            <a:extLst>
              <a:ext uri="{FF2B5EF4-FFF2-40B4-BE49-F238E27FC236}">
                <a16:creationId xmlns:a16="http://schemas.microsoft.com/office/drawing/2014/main" id="{8DC4FD02-0CF2-BFCF-51BA-E3D5BCAF07A3}"/>
              </a:ext>
            </a:extLst>
          </p:cNvPr>
          <p:cNvSpPr txBox="1"/>
          <p:nvPr/>
        </p:nvSpPr>
        <p:spPr>
          <a:xfrm>
            <a:off x="247659" y="2745947"/>
            <a:ext cx="2336256" cy="1938992"/>
          </a:xfrm>
          <a:prstGeom prst="rect">
            <a:avLst/>
          </a:prstGeom>
          <a:noFill/>
        </p:spPr>
        <p:txBody>
          <a:bodyPr wrap="square">
            <a:spAutoFit/>
          </a:bodyPr>
          <a:lstStyle/>
          <a:p>
            <a:pPr algn="ctr"/>
            <a:r>
              <a:rPr lang="en-US" sz="2000" dirty="0"/>
              <a:t>Use the post its from exercise 1 to get the participants to organize them under the form of hierarchies</a:t>
            </a:r>
            <a:endParaRPr lang="en-GB" sz="2000" dirty="0"/>
          </a:p>
        </p:txBody>
      </p:sp>
      <p:sp>
        <p:nvSpPr>
          <p:cNvPr id="10" name="TextBox 9">
            <a:extLst>
              <a:ext uri="{FF2B5EF4-FFF2-40B4-BE49-F238E27FC236}">
                <a16:creationId xmlns:a16="http://schemas.microsoft.com/office/drawing/2014/main" id="{F99D7F12-E120-5918-1BBB-73D08CC757F3}"/>
              </a:ext>
            </a:extLst>
          </p:cNvPr>
          <p:cNvSpPr txBox="1"/>
          <p:nvPr/>
        </p:nvSpPr>
        <p:spPr>
          <a:xfrm>
            <a:off x="6604274" y="3207611"/>
            <a:ext cx="2336256" cy="1015663"/>
          </a:xfrm>
          <a:prstGeom prst="rect">
            <a:avLst/>
          </a:prstGeom>
          <a:noFill/>
        </p:spPr>
        <p:txBody>
          <a:bodyPr wrap="square">
            <a:spAutoFit/>
          </a:bodyPr>
          <a:lstStyle/>
          <a:p>
            <a:pPr algn="ctr"/>
            <a:r>
              <a:rPr lang="en-US" sz="2000" dirty="0"/>
              <a:t>Capture the agreed upon hierarchies in an electronic format</a:t>
            </a:r>
            <a:endParaRPr lang="en-GB" sz="2000" dirty="0"/>
          </a:p>
        </p:txBody>
      </p:sp>
      <p:sp>
        <p:nvSpPr>
          <p:cNvPr id="11" name="AutoShape 416">
            <a:extLst>
              <a:ext uri="{FF2B5EF4-FFF2-40B4-BE49-F238E27FC236}">
                <a16:creationId xmlns:a16="http://schemas.microsoft.com/office/drawing/2014/main" id="{43B85144-14F5-C603-DE09-8674C7DDE5AD}"/>
              </a:ext>
            </a:extLst>
          </p:cNvPr>
          <p:cNvSpPr>
            <a:spLocks noChangeArrowheads="1"/>
          </p:cNvSpPr>
          <p:nvPr/>
        </p:nvSpPr>
        <p:spPr bwMode="auto">
          <a:xfrm>
            <a:off x="5333726" y="3333805"/>
            <a:ext cx="1016273" cy="603140"/>
          </a:xfrm>
          <a:prstGeom prst="rightArrow">
            <a:avLst>
              <a:gd name="adj1" fmla="val 50000"/>
              <a:gd name="adj2" fmla="val 50000"/>
            </a:avLst>
          </a:prstGeom>
          <a:solidFill>
            <a:srgbClr val="1F83C5"/>
          </a:solidFill>
          <a:ln w="9525">
            <a:noFill/>
            <a:miter lim="800000"/>
            <a:headEnd/>
            <a:tailEnd/>
          </a:ln>
        </p:spPr>
        <p:txBody>
          <a:bodyPr wrap="none" anchor="ctr"/>
          <a:lstStyle/>
          <a:p>
            <a:pPr eaLnBrk="1" hangingPunct="1">
              <a:defRPr/>
            </a:pPr>
            <a:endParaRPr lang="fr-CH" sz="1600">
              <a:solidFill>
                <a:srgbClr val="346667"/>
              </a:solidFill>
              <a:cs typeface="Arial" charset="0"/>
            </a:endParaRPr>
          </a:p>
        </p:txBody>
      </p:sp>
    </p:spTree>
    <p:extLst>
      <p:ext uri="{BB962C8B-B14F-4D97-AF65-F5344CB8AC3E}">
        <p14:creationId xmlns:p14="http://schemas.microsoft.com/office/powerpoint/2010/main" val="3774384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A272AF-90F1-5ED6-ECD7-8D66766AB241}"/>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Understanding the geography – Exercise 3 (cross-program) </a:t>
            </a:r>
          </a:p>
        </p:txBody>
      </p:sp>
      <p:sp>
        <p:nvSpPr>
          <p:cNvPr id="2" name="Google Shape;258;p10">
            <a:extLst>
              <a:ext uri="{FF2B5EF4-FFF2-40B4-BE49-F238E27FC236}">
                <a16:creationId xmlns:a16="http://schemas.microsoft.com/office/drawing/2014/main" id="{7C48B63B-B636-DF01-9ADE-4B179297FAA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27</a:t>
            </a:fld>
            <a:endParaRPr sz="120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4B28AFC-C473-CD70-D3D0-5E780EDDFF74}"/>
              </a:ext>
            </a:extLst>
          </p:cNvPr>
          <p:cNvPicPr>
            <a:picLocks noChangeAspect="1"/>
          </p:cNvPicPr>
          <p:nvPr/>
        </p:nvPicPr>
        <p:blipFill rotWithShape="1">
          <a:blip r:embed="rId3"/>
          <a:srcRect l="34919" t="26684" r="6707" b="6745"/>
          <a:stretch/>
        </p:blipFill>
        <p:spPr>
          <a:xfrm>
            <a:off x="610230" y="3623623"/>
            <a:ext cx="4042850" cy="2483317"/>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5" name="Picture 4">
            <a:extLst>
              <a:ext uri="{FF2B5EF4-FFF2-40B4-BE49-F238E27FC236}">
                <a16:creationId xmlns:a16="http://schemas.microsoft.com/office/drawing/2014/main" id="{0EF7DB79-C12B-F444-67A7-D3AC78993D4C}"/>
              </a:ext>
            </a:extLst>
          </p:cNvPr>
          <p:cNvPicPr>
            <a:picLocks noChangeAspect="1"/>
          </p:cNvPicPr>
          <p:nvPr/>
        </p:nvPicPr>
        <p:blipFill rotWithShape="1">
          <a:blip r:embed="rId4"/>
          <a:srcRect l="28652" t="26801" r="6743" b="6847"/>
          <a:stretch/>
        </p:blipFill>
        <p:spPr>
          <a:xfrm>
            <a:off x="4404072" y="2292046"/>
            <a:ext cx="4042850" cy="2471747"/>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6" name="Picture 5">
            <a:extLst>
              <a:ext uri="{FF2B5EF4-FFF2-40B4-BE49-F238E27FC236}">
                <a16:creationId xmlns:a16="http://schemas.microsoft.com/office/drawing/2014/main" id="{954AE026-7B9D-D7F0-C751-C46C145A37EE}"/>
              </a:ext>
            </a:extLst>
          </p:cNvPr>
          <p:cNvPicPr>
            <a:picLocks noChangeAspect="1"/>
          </p:cNvPicPr>
          <p:nvPr/>
        </p:nvPicPr>
        <p:blipFill rotWithShape="1">
          <a:blip r:embed="rId5"/>
          <a:srcRect l="28374" t="27670" r="6016" b="5759"/>
          <a:stretch/>
        </p:blipFill>
        <p:spPr>
          <a:xfrm>
            <a:off x="7790848" y="779624"/>
            <a:ext cx="4042850" cy="2471746"/>
          </a:xfrm>
          <a:prstGeom prst="rect">
            <a:avLst/>
          </a:prstGeom>
          <a:ln>
            <a:solidFill>
              <a:schemeClr val="tx1"/>
            </a:solidFill>
          </a:ln>
          <a:effectLst>
            <a:outerShdw blurRad="50800" dist="38100" dir="2700000" sx="102000" sy="102000" algn="tl" rotWithShape="0">
              <a:prstClr val="black">
                <a:alpha val="40000"/>
              </a:prstClr>
            </a:outerShdw>
          </a:effectLst>
        </p:spPr>
      </p:pic>
      <p:sp>
        <p:nvSpPr>
          <p:cNvPr id="12" name="TextBox 11">
            <a:extLst>
              <a:ext uri="{FF2B5EF4-FFF2-40B4-BE49-F238E27FC236}">
                <a16:creationId xmlns:a16="http://schemas.microsoft.com/office/drawing/2014/main" id="{69CDFDF0-494A-228F-80BF-4AA288C9BE0D}"/>
              </a:ext>
            </a:extLst>
          </p:cNvPr>
          <p:cNvSpPr txBox="1"/>
          <p:nvPr/>
        </p:nvSpPr>
        <p:spPr>
          <a:xfrm>
            <a:off x="742181" y="833171"/>
            <a:ext cx="3018056" cy="1200329"/>
          </a:xfrm>
          <a:prstGeom prst="rect">
            <a:avLst/>
          </a:prstGeom>
          <a:noFill/>
        </p:spPr>
        <p:txBody>
          <a:bodyPr wrap="square">
            <a:spAutoFit/>
          </a:bodyPr>
          <a:lstStyle/>
          <a:p>
            <a:pPr algn="ctr"/>
            <a:r>
              <a:rPr lang="en-US" sz="2400" dirty="0"/>
              <a:t>Several hierarchies can contain the same geographic feature</a:t>
            </a:r>
            <a:endParaRPr lang="en-GB" sz="2400" dirty="0"/>
          </a:p>
        </p:txBody>
      </p:sp>
      <p:sp>
        <p:nvSpPr>
          <p:cNvPr id="13" name="Oval 12">
            <a:extLst>
              <a:ext uri="{FF2B5EF4-FFF2-40B4-BE49-F238E27FC236}">
                <a16:creationId xmlns:a16="http://schemas.microsoft.com/office/drawing/2014/main" id="{37423A0E-AC53-4E34-5C7D-35C0ED3BA202}"/>
              </a:ext>
            </a:extLst>
          </p:cNvPr>
          <p:cNvSpPr/>
          <p:nvPr/>
        </p:nvSpPr>
        <p:spPr>
          <a:xfrm>
            <a:off x="3442996" y="5738327"/>
            <a:ext cx="877077" cy="368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7A89B77-D06E-E512-9EA4-3F4C62114CA0}"/>
              </a:ext>
            </a:extLst>
          </p:cNvPr>
          <p:cNvSpPr/>
          <p:nvPr/>
        </p:nvSpPr>
        <p:spPr>
          <a:xfrm>
            <a:off x="5704116" y="4421671"/>
            <a:ext cx="877077" cy="368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DDE8140-87C7-B36C-1D79-D803B745D174}"/>
              </a:ext>
            </a:extLst>
          </p:cNvPr>
          <p:cNvSpPr/>
          <p:nvPr/>
        </p:nvSpPr>
        <p:spPr>
          <a:xfrm>
            <a:off x="10232572" y="2824443"/>
            <a:ext cx="877077" cy="368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BAA5AE8-27C3-4605-84F7-5FF35159C5E4}"/>
              </a:ext>
            </a:extLst>
          </p:cNvPr>
          <p:cNvSpPr/>
          <p:nvPr/>
        </p:nvSpPr>
        <p:spPr>
          <a:xfrm>
            <a:off x="7731263" y="2898140"/>
            <a:ext cx="877077" cy="368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4428740-B4F3-0142-BBE6-43443B35A6B8}"/>
              </a:ext>
            </a:extLst>
          </p:cNvPr>
          <p:cNvSpPr txBox="1"/>
          <p:nvPr/>
        </p:nvSpPr>
        <p:spPr>
          <a:xfrm>
            <a:off x="8723544" y="3623623"/>
            <a:ext cx="3018056" cy="369332"/>
          </a:xfrm>
          <a:prstGeom prst="rect">
            <a:avLst/>
          </a:prstGeom>
          <a:noFill/>
        </p:spPr>
        <p:txBody>
          <a:bodyPr wrap="square">
            <a:spAutoFit/>
          </a:bodyPr>
          <a:lstStyle/>
          <a:p>
            <a:pPr algn="ctr"/>
            <a:r>
              <a:rPr lang="en-US" dirty="0"/>
              <a:t>Example: Cambodia</a:t>
            </a:r>
            <a:endParaRPr lang="en-GB" dirty="0"/>
          </a:p>
        </p:txBody>
      </p:sp>
    </p:spTree>
    <p:extLst>
      <p:ext uri="{BB962C8B-B14F-4D97-AF65-F5344CB8AC3E}">
        <p14:creationId xmlns:p14="http://schemas.microsoft.com/office/powerpoint/2010/main" val="2570433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BB2A8A-D0EB-9118-763D-289D8D77FDAF}"/>
              </a:ext>
            </a:extLst>
          </p:cNvPr>
          <p:cNvPicPr>
            <a:picLocks noChangeAspect="1"/>
          </p:cNvPicPr>
          <p:nvPr/>
        </p:nvPicPr>
        <p:blipFill>
          <a:blip r:embed="rId3"/>
          <a:stretch>
            <a:fillRect/>
          </a:stretch>
        </p:blipFill>
        <p:spPr>
          <a:xfrm>
            <a:off x="2294965" y="1384943"/>
            <a:ext cx="7380488" cy="4701951"/>
          </a:xfrm>
          <a:prstGeom prst="rect">
            <a:avLst/>
          </a:prstGeom>
        </p:spPr>
      </p:pic>
      <p:sp>
        <p:nvSpPr>
          <p:cNvPr id="9" name="Rectangle 8"/>
          <p:cNvSpPr/>
          <p:nvPr/>
        </p:nvSpPr>
        <p:spPr>
          <a:xfrm>
            <a:off x="4238872" y="1316168"/>
            <a:ext cx="3240360" cy="7301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D3FCA7-CB84-C6F6-7437-0FEC98695857}"/>
              </a:ext>
            </a:extLst>
          </p:cNvPr>
          <p:cNvSpPr txBox="1">
            <a:spLocks/>
          </p:cNvSpPr>
          <p:nvPr/>
        </p:nvSpPr>
        <p:spPr>
          <a:xfrm>
            <a:off x="704850" y="620843"/>
            <a:ext cx="10153203" cy="561975"/>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a:t>
            </a:r>
            <a:r>
              <a:rPr lang="fr-FR" sz="2400" b="1" dirty="0">
                <a:ea typeface="Arial" charset="0"/>
              </a:rPr>
              <a:t> 1 : </a:t>
            </a:r>
            <a:r>
              <a:rPr lang="en-US" sz="2400" dirty="0">
                <a:ea typeface="Arial" charset="0"/>
              </a:rPr>
              <a:t>Assess the level of geo-enablement of the health information system</a:t>
            </a:r>
            <a:endParaRPr lang="en-PH" sz="2400" dirty="0">
              <a:ea typeface="Arial" charset="0"/>
            </a:endParaRPr>
          </a:p>
        </p:txBody>
      </p:sp>
      <p:sp>
        <p:nvSpPr>
          <p:cNvPr id="24" name="Title 1">
            <a:extLst>
              <a:ext uri="{FF2B5EF4-FFF2-40B4-BE49-F238E27FC236}">
                <a16:creationId xmlns:a16="http://schemas.microsoft.com/office/drawing/2014/main" id="{F80704E7-19D8-41BB-DFEC-43E2F67657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3624492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07651" y="1163768"/>
            <a:ext cx="11281149" cy="4896543"/>
          </a:xfrm>
          <a:prstGeom prst="rect">
            <a:avLst/>
          </a:prstGeom>
        </p:spPr>
        <p:txBody>
          <a:bodyPr vert="horz" lIns="91440" tIns="45720" rIns="91440" bIns="45720" rtlCol="0" anchor="t">
            <a:noAutofit/>
          </a:bodyPr>
          <a:lstStyle/>
          <a:p>
            <a:r>
              <a:rPr lang="en-US" u="sng" dirty="0">
                <a:solidFill>
                  <a:srgbClr val="000000"/>
                </a:solidFill>
                <a:ea typeface="Arial" panose="020B0604020202020204" pitchFamily="34" charset="0"/>
              </a:rPr>
              <a:t>Objective</a:t>
            </a:r>
            <a:r>
              <a:rPr lang="en-US" dirty="0">
                <a:solidFill>
                  <a:srgbClr val="000000"/>
                </a:solidFill>
                <a:ea typeface="Arial" panose="020B0604020202020204" pitchFamily="34" charset="0"/>
              </a:rPr>
              <a:t>: Identify and document the current situation and indirectly potential gaps across the nine (9) elements of the HIS geo-enabling framework</a:t>
            </a:r>
          </a:p>
          <a:p>
            <a:r>
              <a:rPr lang="en-US" u="sng" dirty="0">
                <a:solidFill>
                  <a:srgbClr val="000000"/>
                </a:solidFill>
                <a:ea typeface="Arial" panose="020B0604020202020204" pitchFamily="34" charset="0"/>
              </a:rPr>
              <a:t>Expected deliverable</a:t>
            </a:r>
            <a:r>
              <a:rPr lang="en-US" dirty="0">
                <a:solidFill>
                  <a:srgbClr val="000000"/>
                </a:solidFill>
                <a:ea typeface="Arial" panose="020B0604020202020204" pitchFamily="34" charset="0"/>
              </a:rPr>
              <a:t>: A report documenting the current situation</a:t>
            </a:r>
          </a:p>
          <a:p>
            <a:r>
              <a:rPr lang="en-US" u="sng" dirty="0">
                <a:solidFill>
                  <a:srgbClr val="000000"/>
                </a:solidFill>
                <a:ea typeface="Arial" panose="020B0604020202020204" pitchFamily="34" charset="0"/>
              </a:rPr>
              <a:t>Estimated duration of implementation</a:t>
            </a:r>
            <a:r>
              <a:rPr lang="en-US" dirty="0">
                <a:solidFill>
                  <a:srgbClr val="000000"/>
                </a:solidFill>
                <a:ea typeface="Arial" panose="020B0604020202020204" pitchFamily="34" charset="0"/>
              </a:rPr>
              <a:t>: 1-2 weeks</a:t>
            </a:r>
          </a:p>
          <a:p>
            <a:pPr>
              <a:lnSpc>
                <a:spcPct val="115000"/>
              </a:lnSpc>
            </a:pPr>
            <a:r>
              <a:rPr lang="en-US" u="sng" dirty="0">
                <a:solidFill>
                  <a:srgbClr val="000000"/>
                </a:solidFill>
                <a:ea typeface="Arial" panose="020B0604020202020204" pitchFamily="34" charset="0"/>
              </a:rPr>
              <a:t>Volume of resources needed</a:t>
            </a:r>
            <a:r>
              <a:rPr lang="en-US" dirty="0">
                <a:solidFill>
                  <a:srgbClr val="000000"/>
                </a:solidFill>
                <a:ea typeface="Arial" panose="020B0604020202020204" pitchFamily="34" charset="0"/>
              </a:rPr>
              <a:t>: Limited</a:t>
            </a:r>
          </a:p>
          <a:p>
            <a:pPr>
              <a:lnSpc>
                <a:spcPct val="115000"/>
              </a:lnSpc>
            </a:pPr>
            <a:r>
              <a:rPr lang="en-US" u="sng" dirty="0">
                <a:solidFill>
                  <a:srgbClr val="000000"/>
                </a:solidFill>
                <a:ea typeface="Arial" panose="020B0604020202020204" pitchFamily="34" charset="0"/>
              </a:rPr>
              <a:t>Person to be involved</a:t>
            </a:r>
            <a:r>
              <a:rPr lang="en-US" dirty="0">
                <a:solidFill>
                  <a:srgbClr val="000000"/>
                </a:solidFill>
                <a:ea typeface="Arial" panose="020B0604020202020204" pitchFamily="34" charset="0"/>
              </a:rPr>
              <a:t>: Head of the geospatial data management and technology unit if  any, representatives from key health programs (health information system,  communicable diseases, planning, emergency management, and immunization), development partners, external facilitator</a:t>
            </a:r>
            <a:r>
              <a:rPr lang="en-US" dirty="0"/>
              <a:t>.</a:t>
            </a:r>
          </a:p>
          <a:p>
            <a:pPr>
              <a:lnSpc>
                <a:spcPct val="115000"/>
              </a:lnSpc>
            </a:pPr>
            <a:r>
              <a:rPr lang="en-US" u="sng" dirty="0">
                <a:solidFill>
                  <a:srgbClr val="000000"/>
                </a:solidFill>
                <a:ea typeface="Arial" panose="020B0604020202020204" pitchFamily="34" charset="0"/>
              </a:rPr>
              <a:t>Supporting tool</a:t>
            </a:r>
            <a:r>
              <a:rPr lang="en-US" dirty="0">
                <a:solidFill>
                  <a:srgbClr val="000000"/>
                </a:solidFill>
                <a:ea typeface="Arial" panose="020B0604020202020204" pitchFamily="34" charset="0"/>
              </a:rPr>
              <a:t>:</a:t>
            </a:r>
          </a:p>
          <a:p>
            <a:pPr marL="742950" lvl="1" indent="-285750">
              <a:lnSpc>
                <a:spcPct val="115000"/>
              </a:lnSpc>
              <a:buFont typeface="+mj-lt"/>
              <a:buAutoNum type="alphaLcPeriod"/>
            </a:pPr>
            <a:r>
              <a:rPr lang="en-US" dirty="0">
                <a:solidFill>
                  <a:srgbClr val="000000"/>
                </a:solidFill>
                <a:ea typeface="Arial" panose="020B0604020202020204" pitchFamily="34" charset="0"/>
              </a:rPr>
              <a:t>HIS geo-enabling benchmarks (Annex 1 in the HIS Geo-enabling Toolkit)</a:t>
            </a:r>
          </a:p>
          <a:p>
            <a:pPr marL="742950" lvl="1" indent="-285750">
              <a:lnSpc>
                <a:spcPct val="115000"/>
              </a:lnSpc>
              <a:buFont typeface="+mj-lt"/>
              <a:buAutoNum type="alphaLcPeriod"/>
            </a:pPr>
            <a:r>
              <a:rPr lang="en-US" dirty="0">
                <a:solidFill>
                  <a:srgbClr val="000000"/>
                </a:solidFill>
                <a:ea typeface="Arial" panose="020B0604020202020204" pitchFamily="34" charset="0"/>
              </a:rPr>
              <a:t>Quick HIS geo-enabling assessment questionnaire (Annex 2)</a:t>
            </a:r>
          </a:p>
          <a:p>
            <a:pPr marL="742950" lvl="1" indent="-285750">
              <a:lnSpc>
                <a:spcPct val="115000"/>
              </a:lnSpc>
              <a:buFont typeface="+mj-lt"/>
              <a:buAutoNum type="alphaLcPeriod"/>
            </a:pPr>
            <a:r>
              <a:rPr lang="en-US" dirty="0">
                <a:solidFill>
                  <a:srgbClr val="000000"/>
                </a:solidFill>
                <a:ea typeface="Arial" panose="020B0604020202020204" pitchFamily="34" charset="0"/>
              </a:rPr>
              <a:t>Additional information and documents to be collected in complement to the quick assessment questionnaire (Annex 3)</a:t>
            </a:r>
          </a:p>
          <a:p>
            <a:pPr marL="742950" lvl="1" indent="-285750">
              <a:lnSpc>
                <a:spcPct val="115000"/>
              </a:lnSpc>
              <a:buFont typeface="+mj-lt"/>
              <a:buAutoNum type="alphaLcPeriod"/>
            </a:pPr>
            <a:r>
              <a:rPr lang="en-US" dirty="0">
                <a:solidFill>
                  <a:srgbClr val="000000"/>
                </a:solidFill>
                <a:ea typeface="Arial" panose="020B0604020202020204" pitchFamily="34" charset="0"/>
              </a:rPr>
              <a:t>Resources illustrating the first 7 elements of the HIS geo-enabling framework (Annex 4)</a:t>
            </a:r>
          </a:p>
          <a:p>
            <a:pPr marL="742950" lvl="1" indent="-285750">
              <a:lnSpc>
                <a:spcPct val="115000"/>
              </a:lnSpc>
              <a:buFont typeface="+mj-lt"/>
              <a:buAutoNum type="alphaLcPeriod"/>
            </a:pPr>
            <a:r>
              <a:rPr lang="en-US" dirty="0">
                <a:ea typeface="Arial" charset="0"/>
              </a:rPr>
              <a:t>HIS geo-enablement assessment matrix template </a:t>
            </a:r>
          </a:p>
        </p:txBody>
      </p:sp>
      <p:sp>
        <p:nvSpPr>
          <p:cNvPr id="5" name="Title 1">
            <a:extLst>
              <a:ext uri="{FF2B5EF4-FFF2-40B4-BE49-F238E27FC236}">
                <a16:creationId xmlns:a16="http://schemas.microsoft.com/office/drawing/2014/main" id="{A2C3CE82-6E2A-C3A9-CC31-199E57A6434C}"/>
              </a:ext>
            </a:extLst>
          </p:cNvPr>
          <p:cNvSpPr txBox="1">
            <a:spLocks/>
          </p:cNvSpPr>
          <p:nvPr/>
        </p:nvSpPr>
        <p:spPr>
          <a:xfrm>
            <a:off x="704850" y="620843"/>
            <a:ext cx="10153203" cy="561975"/>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a:t>
            </a:r>
            <a:r>
              <a:rPr lang="fr-FR" sz="2400" b="1" dirty="0">
                <a:ea typeface="Arial" charset="0"/>
              </a:rPr>
              <a:t> 1 : </a:t>
            </a:r>
            <a:r>
              <a:rPr lang="en-US" sz="2400" dirty="0">
                <a:ea typeface="Arial" charset="0"/>
              </a:rPr>
              <a:t>Assess the level of geo-enablement of the health information system</a:t>
            </a:r>
            <a:endParaRPr lang="en-PH" sz="2400" dirty="0">
              <a:ea typeface="Arial" charset="0"/>
            </a:endParaRPr>
          </a:p>
        </p:txBody>
      </p:sp>
      <p:sp>
        <p:nvSpPr>
          <p:cNvPr id="8" name="Title 1">
            <a:extLst>
              <a:ext uri="{FF2B5EF4-FFF2-40B4-BE49-F238E27FC236}">
                <a16:creationId xmlns:a16="http://schemas.microsoft.com/office/drawing/2014/main" id="{ED733DA4-330A-5AB4-B602-9E76E4FEE914}"/>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3" name="Title 1">
            <a:extLst>
              <a:ext uri="{FF2B5EF4-FFF2-40B4-BE49-F238E27FC236}">
                <a16:creationId xmlns:a16="http://schemas.microsoft.com/office/drawing/2014/main" id="{9A20C9FF-53BA-4BFD-E04D-593B5149BBEC}"/>
              </a:ext>
            </a:extLst>
          </p:cNvPr>
          <p:cNvSpPr txBox="1">
            <a:spLocks/>
          </p:cNvSpPr>
          <p:nvPr/>
        </p:nvSpPr>
        <p:spPr>
          <a:xfrm>
            <a:off x="371476" y="5741248"/>
            <a:ext cx="11820524" cy="924664"/>
          </a:xfrm>
          <a:prstGeom prst="rect">
            <a:avLst/>
          </a:prstGeom>
        </p:spPr>
        <p:txBody>
          <a:bodyPr vert="horz" lIns="91440" tIns="45720" rIns="91440" bIns="45720" rtlCol="0" anchor="t">
            <a:noAutofit/>
          </a:bodyPr>
          <a:lstStyle/>
          <a:p>
            <a:pPr>
              <a:lnSpc>
                <a:spcPct val="90000"/>
              </a:lnSpc>
              <a:defRPr/>
            </a:pPr>
            <a:r>
              <a:rPr lang="en-US" sz="1600" i="1" dirty="0">
                <a:solidFill>
                  <a:srgbClr val="FF0000"/>
                </a:solidFill>
                <a:ea typeface="Arial" charset="0"/>
              </a:rPr>
              <a:t>Note: When implemented in the context of a program or intervention, this step of the HIS geo-enabling framework process does also involve assessing the availability, quality, and accessibility of additional data needed to generate the products that have been defined during step B.</a:t>
            </a:r>
            <a:endParaRPr lang="en-PH" sz="1600" i="1" dirty="0">
              <a:solidFill>
                <a:srgbClr val="FF0000"/>
              </a:solidFill>
              <a:ea typeface="Arial" charset="0"/>
            </a:endParaRPr>
          </a:p>
        </p:txBody>
      </p:sp>
    </p:spTree>
    <p:extLst>
      <p:ext uri="{BB962C8B-B14F-4D97-AF65-F5344CB8AC3E}">
        <p14:creationId xmlns:p14="http://schemas.microsoft.com/office/powerpoint/2010/main" val="53820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92E7B9-A15A-67BF-3060-40B51421FD53}"/>
              </a:ext>
            </a:extLst>
          </p:cNvPr>
          <p:cNvPicPr>
            <a:picLocks noChangeAspect="1"/>
          </p:cNvPicPr>
          <p:nvPr/>
        </p:nvPicPr>
        <p:blipFill>
          <a:blip r:embed="rId3"/>
          <a:stretch>
            <a:fillRect/>
          </a:stretch>
        </p:blipFill>
        <p:spPr>
          <a:xfrm>
            <a:off x="1950027" y="716418"/>
            <a:ext cx="7427251" cy="5266596"/>
          </a:xfrm>
          <a:prstGeom prst="rect">
            <a:avLst/>
          </a:prstGeom>
        </p:spPr>
      </p:pic>
      <p:sp>
        <p:nvSpPr>
          <p:cNvPr id="11" name="Rectangle 10">
            <a:extLst>
              <a:ext uri="{FF2B5EF4-FFF2-40B4-BE49-F238E27FC236}">
                <a16:creationId xmlns:a16="http://schemas.microsoft.com/office/drawing/2014/main" id="{55874FF6-C16C-3885-DA6D-560DDABC97EE}"/>
              </a:ext>
            </a:extLst>
          </p:cNvPr>
          <p:cNvSpPr/>
          <p:nvPr/>
        </p:nvSpPr>
        <p:spPr>
          <a:xfrm>
            <a:off x="7867475" y="758440"/>
            <a:ext cx="2639159" cy="8910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7" name="Title 1">
            <a:extLst>
              <a:ext uri="{FF2B5EF4-FFF2-40B4-BE49-F238E27FC236}">
                <a16:creationId xmlns:a16="http://schemas.microsoft.com/office/drawing/2014/main" id="{60C6EA43-DCC0-C7B2-7ABD-31C1678F7670}"/>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2347932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1440DD-3809-947E-431A-EAFD62056D79}"/>
              </a:ext>
            </a:extLst>
          </p:cNvPr>
          <p:cNvPicPr>
            <a:picLocks noChangeAspect="1"/>
          </p:cNvPicPr>
          <p:nvPr/>
        </p:nvPicPr>
        <p:blipFill>
          <a:blip r:embed="rId3"/>
          <a:stretch>
            <a:fillRect/>
          </a:stretch>
        </p:blipFill>
        <p:spPr>
          <a:xfrm>
            <a:off x="7605539" y="1089290"/>
            <a:ext cx="3648785" cy="2160000"/>
          </a:xfrm>
          <a:prstGeom prst="rect">
            <a:avLst/>
          </a:prstGeom>
        </p:spPr>
      </p:pic>
      <p:pic>
        <p:nvPicPr>
          <p:cNvPr id="9" name="Picture 8">
            <a:extLst>
              <a:ext uri="{FF2B5EF4-FFF2-40B4-BE49-F238E27FC236}">
                <a16:creationId xmlns:a16="http://schemas.microsoft.com/office/drawing/2014/main" id="{345634FC-BA59-C6BB-2592-986D604AE714}"/>
              </a:ext>
            </a:extLst>
          </p:cNvPr>
          <p:cNvPicPr>
            <a:picLocks noChangeAspect="1"/>
          </p:cNvPicPr>
          <p:nvPr/>
        </p:nvPicPr>
        <p:blipFill>
          <a:blip r:embed="rId4"/>
          <a:stretch>
            <a:fillRect/>
          </a:stretch>
        </p:blipFill>
        <p:spPr>
          <a:xfrm>
            <a:off x="8319000" y="2049644"/>
            <a:ext cx="3501525" cy="2160000"/>
          </a:xfrm>
          <a:prstGeom prst="rect">
            <a:avLst/>
          </a:prstGeom>
        </p:spPr>
      </p:pic>
      <p:sp>
        <p:nvSpPr>
          <p:cNvPr id="11" name="Title 1">
            <a:extLst>
              <a:ext uri="{FF2B5EF4-FFF2-40B4-BE49-F238E27FC236}">
                <a16:creationId xmlns:a16="http://schemas.microsoft.com/office/drawing/2014/main" id="{0E1E55D1-4832-C956-D975-780833F25E6D}"/>
              </a:ext>
            </a:extLst>
          </p:cNvPr>
          <p:cNvSpPr txBox="1">
            <a:spLocks/>
          </p:cNvSpPr>
          <p:nvPr/>
        </p:nvSpPr>
        <p:spPr>
          <a:xfrm>
            <a:off x="704850" y="5506476"/>
            <a:ext cx="10791825" cy="639270"/>
          </a:xfrm>
          <a:prstGeom prst="rect">
            <a:avLst/>
          </a:prstGeom>
        </p:spPr>
        <p:txBody>
          <a:bodyPr vert="horz" lIns="91440" tIns="45720" rIns="91440" bIns="45720" rtlCol="0" anchor="t">
            <a:noAutofit/>
          </a:bodyPr>
          <a:lstStyle/>
          <a:p>
            <a:pPr>
              <a:lnSpc>
                <a:spcPct val="90000"/>
              </a:lnSpc>
              <a:defRPr/>
            </a:pPr>
            <a:r>
              <a:rPr lang="en-US" dirty="0">
                <a:ea typeface="Arial" charset="0"/>
              </a:rPr>
              <a:t>The information and documents listed in Annex 3 of the HIS Geo-enabling Toolkit should also be collected to obtain a complete picture of the situation.</a:t>
            </a:r>
            <a:endParaRPr lang="en-PH" dirty="0">
              <a:ea typeface="Arial" charset="0"/>
            </a:endParaRPr>
          </a:p>
        </p:txBody>
      </p:sp>
      <p:sp>
        <p:nvSpPr>
          <p:cNvPr id="6" name="Title 1">
            <a:extLst>
              <a:ext uri="{FF2B5EF4-FFF2-40B4-BE49-F238E27FC236}">
                <a16:creationId xmlns:a16="http://schemas.microsoft.com/office/drawing/2014/main" id="{408C87F7-5D9E-D9AD-71B8-54D05E076142}"/>
              </a:ext>
            </a:extLst>
          </p:cNvPr>
          <p:cNvSpPr txBox="1">
            <a:spLocks/>
          </p:cNvSpPr>
          <p:nvPr/>
        </p:nvSpPr>
        <p:spPr>
          <a:xfrm>
            <a:off x="695325" y="620843"/>
            <a:ext cx="10153203" cy="561975"/>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a:t>
            </a:r>
            <a:r>
              <a:rPr lang="fr-FR" sz="2400" b="1" dirty="0">
                <a:ea typeface="Arial" charset="0"/>
              </a:rPr>
              <a:t> 1 : </a:t>
            </a:r>
            <a:r>
              <a:rPr lang="en-US" sz="2400" dirty="0">
                <a:ea typeface="Arial" charset="0"/>
              </a:rPr>
              <a:t>Assess the level of geo-enablement of the health information system</a:t>
            </a:r>
            <a:endParaRPr lang="en-PH" sz="2400" dirty="0">
              <a:ea typeface="Arial" charset="0"/>
            </a:endParaRPr>
          </a:p>
        </p:txBody>
      </p:sp>
      <p:pic>
        <p:nvPicPr>
          <p:cNvPr id="10" name="Picture 9">
            <a:extLst>
              <a:ext uri="{FF2B5EF4-FFF2-40B4-BE49-F238E27FC236}">
                <a16:creationId xmlns:a16="http://schemas.microsoft.com/office/drawing/2014/main" id="{C423F11E-F79F-4240-AF10-205550A7A923}"/>
              </a:ext>
            </a:extLst>
          </p:cNvPr>
          <p:cNvPicPr>
            <a:picLocks noChangeAspect="1"/>
          </p:cNvPicPr>
          <p:nvPr/>
        </p:nvPicPr>
        <p:blipFill rotWithShape="1">
          <a:blip r:embed="rId5"/>
          <a:srcRect r="6725"/>
          <a:stretch/>
        </p:blipFill>
        <p:spPr>
          <a:xfrm>
            <a:off x="1040956" y="3429000"/>
            <a:ext cx="1333019" cy="1918511"/>
          </a:xfrm>
          <a:prstGeom prst="rect">
            <a:avLst/>
          </a:prstGeom>
          <a:ln>
            <a:solidFill>
              <a:schemeClr val="tx1"/>
            </a:solidFill>
          </a:ln>
        </p:spPr>
      </p:pic>
      <p:pic>
        <p:nvPicPr>
          <p:cNvPr id="15" name="Picture 14">
            <a:extLst>
              <a:ext uri="{FF2B5EF4-FFF2-40B4-BE49-F238E27FC236}">
                <a16:creationId xmlns:a16="http://schemas.microsoft.com/office/drawing/2014/main" id="{AAFA2133-5F9D-D76B-C092-1D673330E4D8}"/>
              </a:ext>
            </a:extLst>
          </p:cNvPr>
          <p:cNvPicPr>
            <a:picLocks noChangeAspect="1"/>
          </p:cNvPicPr>
          <p:nvPr/>
        </p:nvPicPr>
        <p:blipFill>
          <a:blip r:embed="rId6"/>
          <a:stretch>
            <a:fillRect/>
          </a:stretch>
        </p:blipFill>
        <p:spPr>
          <a:xfrm>
            <a:off x="2510873" y="3429000"/>
            <a:ext cx="1333019" cy="1918511"/>
          </a:xfrm>
          <a:prstGeom prst="rect">
            <a:avLst/>
          </a:prstGeom>
          <a:ln>
            <a:solidFill>
              <a:schemeClr val="tx1"/>
            </a:solidFill>
          </a:ln>
        </p:spPr>
      </p:pic>
      <p:pic>
        <p:nvPicPr>
          <p:cNvPr id="19" name="Picture 18">
            <a:extLst>
              <a:ext uri="{FF2B5EF4-FFF2-40B4-BE49-F238E27FC236}">
                <a16:creationId xmlns:a16="http://schemas.microsoft.com/office/drawing/2014/main" id="{C4F745BB-AC97-D519-6F55-50A6E5A56208}"/>
              </a:ext>
            </a:extLst>
          </p:cNvPr>
          <p:cNvPicPr>
            <a:picLocks noChangeAspect="1"/>
          </p:cNvPicPr>
          <p:nvPr/>
        </p:nvPicPr>
        <p:blipFill>
          <a:blip r:embed="rId7"/>
          <a:stretch>
            <a:fillRect/>
          </a:stretch>
        </p:blipFill>
        <p:spPr>
          <a:xfrm>
            <a:off x="5464235" y="3428998"/>
            <a:ext cx="1329532" cy="1918511"/>
          </a:xfrm>
          <a:prstGeom prst="rect">
            <a:avLst/>
          </a:prstGeom>
          <a:ln>
            <a:solidFill>
              <a:schemeClr val="tx1"/>
            </a:solidFill>
          </a:ln>
        </p:spPr>
      </p:pic>
      <p:pic>
        <p:nvPicPr>
          <p:cNvPr id="21" name="Picture 20">
            <a:extLst>
              <a:ext uri="{FF2B5EF4-FFF2-40B4-BE49-F238E27FC236}">
                <a16:creationId xmlns:a16="http://schemas.microsoft.com/office/drawing/2014/main" id="{27A49654-4AAD-4B6A-5DCF-498E05CC05AD}"/>
              </a:ext>
            </a:extLst>
          </p:cNvPr>
          <p:cNvPicPr>
            <a:picLocks noChangeAspect="1"/>
          </p:cNvPicPr>
          <p:nvPr/>
        </p:nvPicPr>
        <p:blipFill>
          <a:blip r:embed="rId8"/>
          <a:stretch>
            <a:fillRect/>
          </a:stretch>
        </p:blipFill>
        <p:spPr>
          <a:xfrm>
            <a:off x="3994318" y="3428999"/>
            <a:ext cx="1323488" cy="1918511"/>
          </a:xfrm>
          <a:prstGeom prst="rect">
            <a:avLst/>
          </a:prstGeom>
          <a:ln>
            <a:solidFill>
              <a:schemeClr val="tx1"/>
            </a:solidFill>
          </a:ln>
        </p:spPr>
      </p:pic>
      <p:sp>
        <p:nvSpPr>
          <p:cNvPr id="23" name="Title 1">
            <a:extLst>
              <a:ext uri="{FF2B5EF4-FFF2-40B4-BE49-F238E27FC236}">
                <a16:creationId xmlns:a16="http://schemas.microsoft.com/office/drawing/2014/main" id="{A6320B09-BDE2-3C98-6495-64F48D6BAD7A}"/>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4" name="Title 1">
            <a:extLst>
              <a:ext uri="{FF2B5EF4-FFF2-40B4-BE49-F238E27FC236}">
                <a16:creationId xmlns:a16="http://schemas.microsoft.com/office/drawing/2014/main" id="{F7DEBF48-7DF9-ACDC-4503-96923F97B594}"/>
              </a:ext>
            </a:extLst>
          </p:cNvPr>
          <p:cNvSpPr txBox="1">
            <a:spLocks/>
          </p:cNvSpPr>
          <p:nvPr/>
        </p:nvSpPr>
        <p:spPr>
          <a:xfrm>
            <a:off x="704850" y="1199412"/>
            <a:ext cx="6448426" cy="1920707"/>
          </a:xfrm>
          <a:prstGeom prst="rect">
            <a:avLst/>
          </a:prstGeom>
        </p:spPr>
        <p:txBody>
          <a:bodyPr vert="horz" lIns="91440" tIns="45720" rIns="91440" bIns="45720" rtlCol="0" anchor="t">
            <a:noAutofit/>
          </a:bodyPr>
          <a:lstStyle/>
          <a:p>
            <a:pPr>
              <a:lnSpc>
                <a:spcPct val="90000"/>
              </a:lnSpc>
              <a:defRPr/>
            </a:pPr>
            <a:r>
              <a:rPr lang="en-US" dirty="0">
                <a:ea typeface="Arial" charset="0"/>
              </a:rPr>
              <a:t>This step allows to assess the current level of geo-enablement of the HIS to have a clear view of the gaps that exist in relation to the criteria that must be met for the HIS to be considered geo-enabled.</a:t>
            </a:r>
          </a:p>
          <a:p>
            <a:pPr>
              <a:lnSpc>
                <a:spcPct val="90000"/>
              </a:lnSpc>
              <a:defRPr/>
            </a:pPr>
            <a:endParaRPr lang="en-PH" dirty="0">
              <a:ea typeface="Arial" charset="0"/>
            </a:endParaRPr>
          </a:p>
          <a:p>
            <a:pPr>
              <a:lnSpc>
                <a:spcPct val="90000"/>
              </a:lnSpc>
              <a:defRPr/>
            </a:pPr>
            <a:r>
              <a:rPr lang="en-US" dirty="0">
                <a:ea typeface="Arial" charset="0"/>
              </a:rPr>
              <a:t>The rapid geo-enabling assessment questionnaire (Annex 2 of the HIS Geo-enabling Toolkit) is used to facilitate this exercise. It is organized according to the 9 elements of the HIS geo-enabling framework.</a:t>
            </a:r>
            <a:endParaRPr lang="en-PH" dirty="0">
              <a:ea typeface="Arial" charset="0"/>
            </a:endParaRPr>
          </a:p>
        </p:txBody>
      </p:sp>
    </p:spTree>
    <p:extLst>
      <p:ext uri="{BB962C8B-B14F-4D97-AF65-F5344CB8AC3E}">
        <p14:creationId xmlns:p14="http://schemas.microsoft.com/office/powerpoint/2010/main" val="268242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4375" y="1202974"/>
            <a:ext cx="10791825" cy="759031"/>
          </a:xfrm>
          <a:prstGeom prst="rect">
            <a:avLst/>
          </a:prstGeom>
        </p:spPr>
        <p:txBody>
          <a:bodyPr vert="horz" lIns="91440" tIns="45720" rIns="91440" bIns="45720" rtlCol="0" anchor="t">
            <a:noAutofit/>
          </a:bodyPr>
          <a:lstStyle/>
          <a:p>
            <a:pPr>
              <a:lnSpc>
                <a:spcPct val="90000"/>
              </a:lnSpc>
              <a:defRPr/>
            </a:pPr>
            <a:r>
              <a:rPr lang="en-US" dirty="0">
                <a:ea typeface="Arial" charset="0"/>
              </a:rPr>
              <a:t>Ideally, the assessment should cover at least the following Key Health Programs (KHPs) as being the main providers and potential users of geospatial data and technologies</a:t>
            </a:r>
            <a:r>
              <a:rPr lang="fr-FR" dirty="0">
                <a:ea typeface="Arial" charset="0"/>
              </a:rPr>
              <a:t>:</a:t>
            </a:r>
            <a:endParaRPr lang="en-PH" dirty="0">
              <a:ea typeface="Arial" charset="0"/>
            </a:endParaRPr>
          </a:p>
          <a:p>
            <a:pPr marL="342900" indent="-342900">
              <a:lnSpc>
                <a:spcPct val="90000"/>
              </a:lnSpc>
              <a:spcAft>
                <a:spcPts val="600"/>
              </a:spcAft>
              <a:buFont typeface="Arial" pitchFamily="34" charset="0"/>
              <a:buChar char="•"/>
              <a:defRPr/>
            </a:pPr>
            <a:endParaRPr lang="en-PH" dirty="0">
              <a:ea typeface="Arial" charset="0"/>
            </a:endParaRPr>
          </a:p>
        </p:txBody>
      </p:sp>
      <p:sp>
        <p:nvSpPr>
          <p:cNvPr id="8" name="Title 1"/>
          <p:cNvSpPr txBox="1">
            <a:spLocks/>
          </p:cNvSpPr>
          <p:nvPr/>
        </p:nvSpPr>
        <p:spPr>
          <a:xfrm>
            <a:off x="962416" y="1990580"/>
            <a:ext cx="10524733" cy="3778395"/>
          </a:xfrm>
          <a:prstGeom prst="rect">
            <a:avLst/>
          </a:prstGeom>
        </p:spPr>
        <p:txBody>
          <a:bodyPr vert="horz" lIns="91440" tIns="45720" rIns="91440" bIns="45720" rtlCol="0" anchor="t">
            <a:noAutofit/>
          </a:bodyPr>
          <a:lstStyle/>
          <a:p>
            <a:pPr marL="361950" indent="-361950">
              <a:lnSpc>
                <a:spcPct val="90000"/>
              </a:lnSpc>
              <a:buFont typeface="Arial" panose="020B0604020202020204" pitchFamily="34" charset="0"/>
              <a:buChar char="•"/>
              <a:defRPr/>
            </a:pPr>
            <a:r>
              <a:rPr lang="en-US" u="sng" dirty="0">
                <a:ea typeface="Arial" charset="0"/>
              </a:rPr>
              <a:t>Health Information System (HIS)</a:t>
            </a:r>
            <a:r>
              <a:rPr lang="en-US" dirty="0">
                <a:ea typeface="Arial" charset="0"/>
              </a:rPr>
              <a:t>: Natural guardian of the national level geospatial data management and technologies unit.</a:t>
            </a:r>
          </a:p>
          <a:p>
            <a:pPr marL="361950" indent="-361950">
              <a:lnSpc>
                <a:spcPct val="90000"/>
              </a:lnSpc>
              <a:defRPr/>
            </a:pPr>
            <a:endParaRPr lang="en-US" u="sng" dirty="0">
              <a:ea typeface="Arial" charset="0"/>
            </a:endParaRPr>
          </a:p>
          <a:p>
            <a:pPr marL="361950" indent="-361950">
              <a:lnSpc>
                <a:spcPct val="90000"/>
              </a:lnSpc>
              <a:buFont typeface="Arial" panose="020B0604020202020204" pitchFamily="34" charset="0"/>
              <a:buChar char="•"/>
              <a:defRPr/>
            </a:pPr>
            <a:r>
              <a:rPr lang="en-US" u="sng" dirty="0">
                <a:ea typeface="Arial" charset="0"/>
              </a:rPr>
              <a:t>Planning</a:t>
            </a:r>
            <a:r>
              <a:rPr lang="en-US" dirty="0">
                <a:ea typeface="Arial" charset="0"/>
              </a:rPr>
              <a:t>: Physical accessibility to health care is an important component of UHC which depends on the spatial distribution of the population in need, the spatial distribution of services that are being provided, and the environment that the patients has to cross to reach them.</a:t>
            </a:r>
          </a:p>
          <a:p>
            <a:pPr marL="361950" indent="-361950">
              <a:lnSpc>
                <a:spcPct val="90000"/>
              </a:lnSpc>
              <a:defRPr/>
            </a:pPr>
            <a:endParaRPr lang="en-US" u="sng" dirty="0">
              <a:ea typeface="Arial" charset="0"/>
            </a:endParaRPr>
          </a:p>
          <a:p>
            <a:pPr marL="361950" indent="-361950">
              <a:lnSpc>
                <a:spcPct val="90000"/>
              </a:lnSpc>
              <a:buFont typeface="Arial" panose="020B0604020202020204" pitchFamily="34" charset="0"/>
              <a:buChar char="•"/>
              <a:defRPr/>
            </a:pPr>
            <a:r>
              <a:rPr lang="en-US" u="sng" dirty="0">
                <a:ea typeface="Arial" charset="0"/>
              </a:rPr>
              <a:t>Communicable diseases</a:t>
            </a:r>
            <a:r>
              <a:rPr lang="en-US" dirty="0">
                <a:ea typeface="Arial" charset="0"/>
              </a:rPr>
              <a:t>: Being able to contextualize cases in both time and space is key to surveillance, monitoring, and elimination of communicable diseases.</a:t>
            </a:r>
          </a:p>
          <a:p>
            <a:pPr marL="361950" indent="-361950">
              <a:lnSpc>
                <a:spcPct val="90000"/>
              </a:lnSpc>
              <a:defRPr/>
            </a:pPr>
            <a:endParaRPr lang="en-US" u="sng" dirty="0">
              <a:ea typeface="Arial" charset="0"/>
            </a:endParaRPr>
          </a:p>
          <a:p>
            <a:pPr marL="361950" indent="-361950">
              <a:lnSpc>
                <a:spcPct val="90000"/>
              </a:lnSpc>
              <a:buFont typeface="Arial" panose="020B0604020202020204" pitchFamily="34" charset="0"/>
              <a:buChar char="•"/>
              <a:defRPr/>
            </a:pPr>
            <a:r>
              <a:rPr lang="en-US" u="sng" dirty="0">
                <a:ea typeface="Arial" charset="0"/>
              </a:rPr>
              <a:t>Immunization</a:t>
            </a:r>
            <a:r>
              <a:rPr lang="en-US" dirty="0">
                <a:ea typeface="Arial" charset="0"/>
              </a:rPr>
              <a:t>: Base microplanning maps are essential to ensure that all the targeted population is covered during an immunization campaign.</a:t>
            </a:r>
          </a:p>
          <a:p>
            <a:pPr marL="361950" indent="-361950">
              <a:lnSpc>
                <a:spcPct val="90000"/>
              </a:lnSpc>
              <a:defRPr/>
            </a:pPr>
            <a:endParaRPr lang="en-US" u="sng" dirty="0">
              <a:ea typeface="Arial" charset="0"/>
            </a:endParaRPr>
          </a:p>
          <a:p>
            <a:pPr marL="361950" indent="-361950">
              <a:lnSpc>
                <a:spcPct val="90000"/>
              </a:lnSpc>
              <a:buFont typeface="Arial" panose="020B0604020202020204" pitchFamily="34" charset="0"/>
              <a:buChar char="•"/>
              <a:defRPr/>
            </a:pPr>
            <a:r>
              <a:rPr lang="en-US" u="sng" dirty="0">
                <a:ea typeface="Arial" charset="0"/>
              </a:rPr>
              <a:t>Emergency management</a:t>
            </a:r>
            <a:r>
              <a:rPr lang="en-US" dirty="0">
                <a:ea typeface="Arial" charset="0"/>
              </a:rPr>
              <a:t>: Geospatial data and technologies are critical instruments across the whole emergency management cycle (mitigation/preparedness, response, recovery</a:t>
            </a:r>
            <a:endParaRPr lang="en-PH" dirty="0">
              <a:ea typeface="Arial" charset="0"/>
            </a:endParaRPr>
          </a:p>
        </p:txBody>
      </p:sp>
      <p:sp>
        <p:nvSpPr>
          <p:cNvPr id="3" name="Title 1">
            <a:extLst>
              <a:ext uri="{FF2B5EF4-FFF2-40B4-BE49-F238E27FC236}">
                <a16:creationId xmlns:a16="http://schemas.microsoft.com/office/drawing/2014/main" id="{727C4085-0554-2F11-36B9-207021685D60}"/>
              </a:ext>
            </a:extLst>
          </p:cNvPr>
          <p:cNvSpPr txBox="1">
            <a:spLocks/>
          </p:cNvSpPr>
          <p:nvPr/>
        </p:nvSpPr>
        <p:spPr>
          <a:xfrm>
            <a:off x="695325" y="620843"/>
            <a:ext cx="10153203" cy="561975"/>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a:t>
            </a:r>
            <a:r>
              <a:rPr lang="fr-FR" sz="2400" b="1" dirty="0">
                <a:ea typeface="Arial" charset="0"/>
              </a:rPr>
              <a:t> 1 : </a:t>
            </a:r>
            <a:r>
              <a:rPr lang="en-US" sz="2400" dirty="0">
                <a:ea typeface="Arial" charset="0"/>
              </a:rPr>
              <a:t>Assess the level of geo-enablement of the health information system</a:t>
            </a:r>
            <a:endParaRPr lang="en-PH" sz="2400" dirty="0">
              <a:ea typeface="Arial" charset="0"/>
            </a:endParaRPr>
          </a:p>
        </p:txBody>
      </p:sp>
      <p:sp>
        <p:nvSpPr>
          <p:cNvPr id="6" name="Title 1">
            <a:extLst>
              <a:ext uri="{FF2B5EF4-FFF2-40B4-BE49-F238E27FC236}">
                <a16:creationId xmlns:a16="http://schemas.microsoft.com/office/drawing/2014/main" id="{33B047CD-FC5D-FEE1-F0F1-DF5C3C08E920}"/>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3357142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04850" y="1202665"/>
            <a:ext cx="10791824" cy="570336"/>
          </a:xfrm>
          <a:prstGeom prst="rect">
            <a:avLst/>
          </a:prstGeom>
        </p:spPr>
        <p:txBody>
          <a:bodyPr vert="horz" lIns="91440" tIns="45720" rIns="91440" bIns="45720" rtlCol="0" anchor="t">
            <a:noAutofit/>
          </a:bodyPr>
          <a:lstStyle/>
          <a:p>
            <a:pPr>
              <a:lnSpc>
                <a:spcPct val="90000"/>
              </a:lnSpc>
              <a:defRPr/>
            </a:pPr>
            <a:r>
              <a:rPr lang="en-US" dirty="0">
                <a:ea typeface="Arial" charset="0"/>
              </a:rPr>
              <a:t>The assessment can be conducted in different ways depending on the context and resources at disposal, among which we can mention:</a:t>
            </a:r>
            <a:endParaRPr lang="en-US" dirty="0"/>
          </a:p>
        </p:txBody>
      </p:sp>
      <p:sp>
        <p:nvSpPr>
          <p:cNvPr id="11" name="Title 1">
            <a:extLst>
              <a:ext uri="{FF2B5EF4-FFF2-40B4-BE49-F238E27FC236}">
                <a16:creationId xmlns:a16="http://schemas.microsoft.com/office/drawing/2014/main" id="{955E2F99-AE03-D164-06D5-0A7880685B2A}"/>
              </a:ext>
            </a:extLst>
          </p:cNvPr>
          <p:cNvSpPr txBox="1">
            <a:spLocks/>
          </p:cNvSpPr>
          <p:nvPr/>
        </p:nvSpPr>
        <p:spPr>
          <a:xfrm>
            <a:off x="695325" y="620843"/>
            <a:ext cx="10153203" cy="561975"/>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a:t>
            </a:r>
            <a:r>
              <a:rPr lang="fr-FR" sz="2400" b="1" dirty="0">
                <a:ea typeface="Arial" charset="0"/>
              </a:rPr>
              <a:t> 1 : </a:t>
            </a:r>
            <a:r>
              <a:rPr lang="en-US" sz="2400" dirty="0">
                <a:ea typeface="Arial" charset="0"/>
              </a:rPr>
              <a:t>Assess the level of geo-enablement of the health information system</a:t>
            </a:r>
            <a:endParaRPr lang="en-PH" sz="2400" dirty="0">
              <a:ea typeface="Arial" charset="0"/>
            </a:endParaRPr>
          </a:p>
        </p:txBody>
      </p:sp>
      <p:sp>
        <p:nvSpPr>
          <p:cNvPr id="15" name="Title 1">
            <a:extLst>
              <a:ext uri="{FF2B5EF4-FFF2-40B4-BE49-F238E27FC236}">
                <a16:creationId xmlns:a16="http://schemas.microsoft.com/office/drawing/2014/main" id="{D045ABBE-C9C9-DCC6-A007-2453BADDA13C}"/>
              </a:ext>
            </a:extLst>
          </p:cNvPr>
          <p:cNvSpPr txBox="1">
            <a:spLocks/>
          </p:cNvSpPr>
          <p:nvPr/>
        </p:nvSpPr>
        <p:spPr>
          <a:xfrm>
            <a:off x="704850" y="4009573"/>
            <a:ext cx="10801349" cy="570336"/>
          </a:xfrm>
          <a:prstGeom prst="rect">
            <a:avLst/>
          </a:prstGeom>
        </p:spPr>
        <p:txBody>
          <a:bodyPr vert="horz" lIns="91440" tIns="45720" rIns="91440" bIns="45720" rtlCol="0" anchor="t">
            <a:noAutofit/>
          </a:bodyPr>
          <a:lstStyle/>
          <a:p>
            <a:pPr>
              <a:lnSpc>
                <a:spcPct val="90000"/>
              </a:lnSpc>
              <a:defRPr/>
            </a:pPr>
            <a:r>
              <a:rPr lang="en-US" dirty="0">
                <a:ea typeface="Arial" charset="0"/>
              </a:rPr>
              <a:t>Independently of the approach being used, an internet search to collect as much information as possible should be performed prior to the assessment as this might provide some important background information including identifying some potential MOH programs/units to be involved in the exercise.</a:t>
            </a:r>
          </a:p>
          <a:p>
            <a:pPr>
              <a:lnSpc>
                <a:spcPct val="90000"/>
              </a:lnSpc>
              <a:defRPr/>
            </a:pPr>
            <a:endParaRPr lang="en-US" sz="1100" dirty="0">
              <a:ea typeface="Arial" charset="0"/>
            </a:endParaRPr>
          </a:p>
          <a:p>
            <a:pPr>
              <a:lnSpc>
                <a:spcPct val="90000"/>
              </a:lnSpc>
              <a:defRPr/>
            </a:pPr>
            <a:r>
              <a:rPr lang="en-US" dirty="0">
                <a:ea typeface="Arial" charset="0"/>
              </a:rPr>
              <a:t>The assessment also represents an opportunity to inform the Ministry of Health and its partners about recent developments in the field of geospatial data and technologies and to illustrate how they are being used to support public health programs.</a:t>
            </a:r>
          </a:p>
        </p:txBody>
      </p:sp>
      <p:sp>
        <p:nvSpPr>
          <p:cNvPr id="16" name="Title 1">
            <a:extLst>
              <a:ext uri="{FF2B5EF4-FFF2-40B4-BE49-F238E27FC236}">
                <a16:creationId xmlns:a16="http://schemas.microsoft.com/office/drawing/2014/main" id="{93F531C3-8F53-B093-F6FD-EC1E85F8D34B}"/>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2" name="Title 1">
            <a:extLst>
              <a:ext uri="{FF2B5EF4-FFF2-40B4-BE49-F238E27FC236}">
                <a16:creationId xmlns:a16="http://schemas.microsoft.com/office/drawing/2014/main" id="{252CD1F6-40CC-E28C-8B80-4E6D485DF125}"/>
              </a:ext>
            </a:extLst>
          </p:cNvPr>
          <p:cNvSpPr txBox="1">
            <a:spLocks/>
          </p:cNvSpPr>
          <p:nvPr/>
        </p:nvSpPr>
        <p:spPr>
          <a:xfrm>
            <a:off x="962025" y="1859890"/>
            <a:ext cx="10544174" cy="570336"/>
          </a:xfrm>
          <a:prstGeom prst="rect">
            <a:avLst/>
          </a:prstGeom>
        </p:spPr>
        <p:txBody>
          <a:bodyPr vert="horz" lIns="91440" tIns="45720" rIns="91440" bIns="45720" rtlCol="0" anchor="t">
            <a:noAutofit/>
          </a:bodyPr>
          <a:lstStyle/>
          <a:p>
            <a:pPr marL="432000" indent="-432000">
              <a:lnSpc>
                <a:spcPct val="90000"/>
              </a:lnSpc>
              <a:spcAft>
                <a:spcPts val="600"/>
              </a:spcAft>
              <a:buFont typeface="+mj-lt"/>
              <a:buAutoNum type="arabicPeriod"/>
              <a:defRPr/>
            </a:pPr>
            <a:r>
              <a:rPr lang="en-US" dirty="0"/>
              <a:t>By the Ministry of Health (self-assessment). It is recommended to then organize a workshop grouping all the concerned programs/units to validate the result of the assessment.</a:t>
            </a:r>
          </a:p>
          <a:p>
            <a:pPr marL="432000" indent="-432000">
              <a:lnSpc>
                <a:spcPct val="90000"/>
              </a:lnSpc>
              <a:spcAft>
                <a:spcPts val="600"/>
              </a:spcAft>
              <a:buFont typeface="+mj-lt"/>
              <a:buAutoNum type="arabicPeriod"/>
              <a:defRPr/>
            </a:pPr>
            <a:r>
              <a:rPr lang="en-US" dirty="0"/>
              <a:t>Facilitated on site by an external party through separate one-on-one interviews with each program/unit. This approach might require a cross-validation exercise to take place depending on the answers provided for the cross-cutting elements of the framework.</a:t>
            </a:r>
          </a:p>
          <a:p>
            <a:pPr marL="432000" indent="-432000">
              <a:lnSpc>
                <a:spcPct val="90000"/>
              </a:lnSpc>
              <a:spcAft>
                <a:spcPts val="600"/>
              </a:spcAft>
              <a:buFont typeface="+mj-lt"/>
              <a:buAutoNum type="arabicPeriod"/>
              <a:defRPr/>
            </a:pPr>
            <a:r>
              <a:rPr lang="en-US" dirty="0"/>
              <a:t>Facilitated on-site during a workshop grouping all the programs/units. This approach presents the advantage of allowing to directly clarify and cross-validate information during the workshop.</a:t>
            </a:r>
          </a:p>
        </p:txBody>
      </p:sp>
    </p:spTree>
    <p:extLst>
      <p:ext uri="{BB962C8B-B14F-4D97-AF65-F5344CB8AC3E}">
        <p14:creationId xmlns:p14="http://schemas.microsoft.com/office/powerpoint/2010/main" val="1132549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80704E7-19D8-41BB-DFEC-43E2F67657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3" name="TextBox 2">
            <a:extLst>
              <a:ext uri="{FF2B5EF4-FFF2-40B4-BE49-F238E27FC236}">
                <a16:creationId xmlns:a16="http://schemas.microsoft.com/office/drawing/2014/main" id="{E2C25069-F44F-D599-42D9-4B6BBE1DA38C}"/>
              </a:ext>
            </a:extLst>
          </p:cNvPr>
          <p:cNvSpPr txBox="1"/>
          <p:nvPr/>
        </p:nvSpPr>
        <p:spPr>
          <a:xfrm>
            <a:off x="1925925" y="2625120"/>
            <a:ext cx="9253703" cy="1200329"/>
          </a:xfrm>
          <a:prstGeom prst="rect">
            <a:avLst/>
          </a:prstGeom>
          <a:noFill/>
        </p:spPr>
        <p:txBody>
          <a:bodyPr wrap="square">
            <a:spAutoFit/>
          </a:bodyPr>
          <a:lstStyle/>
          <a:p>
            <a:r>
              <a:rPr lang="en-US" sz="2400" dirty="0">
                <a:solidFill>
                  <a:srgbClr val="000000"/>
                </a:solidFill>
              </a:rPr>
              <a:t>Geo-enabling a program or intervention requires a more in-depth assessment of the availability, quality, and accessibility of the data needed to generate the information products defined during step B</a:t>
            </a:r>
            <a:endParaRPr lang="en-GB" sz="2400" dirty="0"/>
          </a:p>
        </p:txBody>
      </p:sp>
      <p:sp>
        <p:nvSpPr>
          <p:cNvPr id="6" name="Right Arrow 43">
            <a:extLst>
              <a:ext uri="{FF2B5EF4-FFF2-40B4-BE49-F238E27FC236}">
                <a16:creationId xmlns:a16="http://schemas.microsoft.com/office/drawing/2014/main" id="{53190A6C-DAE6-F099-8014-785438B6EA6A}"/>
              </a:ext>
            </a:extLst>
          </p:cNvPr>
          <p:cNvSpPr/>
          <p:nvPr/>
        </p:nvSpPr>
        <p:spPr>
          <a:xfrm>
            <a:off x="1358173" y="2682043"/>
            <a:ext cx="535941" cy="3600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8" name="Title 1">
            <a:extLst>
              <a:ext uri="{FF2B5EF4-FFF2-40B4-BE49-F238E27FC236}">
                <a16:creationId xmlns:a16="http://schemas.microsoft.com/office/drawing/2014/main" id="{36842948-B1E6-C112-39F0-B9033AECB9B0}"/>
              </a:ext>
            </a:extLst>
          </p:cNvPr>
          <p:cNvSpPr txBox="1">
            <a:spLocks/>
          </p:cNvSpPr>
          <p:nvPr/>
        </p:nvSpPr>
        <p:spPr>
          <a:xfrm>
            <a:off x="698126" y="620843"/>
            <a:ext cx="9978952" cy="561975"/>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a:t>
            </a:r>
            <a:r>
              <a:rPr lang="fr-FR" sz="2400" b="1" dirty="0">
                <a:ea typeface="Arial" charset="0"/>
              </a:rPr>
              <a:t> 1 : </a:t>
            </a:r>
            <a:r>
              <a:rPr lang="en-US" sz="2400" dirty="0">
                <a:ea typeface="Arial" charset="0"/>
              </a:rPr>
              <a:t>Assess the availability, quality, and accessibility of data and information</a:t>
            </a:r>
            <a:endParaRPr lang="en-PH" sz="2400" dirty="0">
              <a:ea typeface="Arial" charset="0"/>
            </a:endParaRPr>
          </a:p>
        </p:txBody>
      </p:sp>
      <p:sp>
        <p:nvSpPr>
          <p:cNvPr id="10" name="TextBox 9">
            <a:extLst>
              <a:ext uri="{FF2B5EF4-FFF2-40B4-BE49-F238E27FC236}">
                <a16:creationId xmlns:a16="http://schemas.microsoft.com/office/drawing/2014/main" id="{A71B18BE-3C1F-E7F1-67F4-535E5C3F67F8}"/>
              </a:ext>
            </a:extLst>
          </p:cNvPr>
          <p:cNvSpPr txBox="1"/>
          <p:nvPr/>
        </p:nvSpPr>
        <p:spPr>
          <a:xfrm>
            <a:off x="721658" y="1343473"/>
            <a:ext cx="10748683" cy="1200329"/>
          </a:xfrm>
          <a:prstGeom prst="rect">
            <a:avLst/>
          </a:prstGeom>
          <a:noFill/>
        </p:spPr>
        <p:txBody>
          <a:bodyPr wrap="square">
            <a:spAutoFit/>
          </a:bodyPr>
          <a:lstStyle/>
          <a:p>
            <a:r>
              <a:rPr lang="en-US" sz="2400" dirty="0">
                <a:solidFill>
                  <a:srgbClr val="000000"/>
                </a:solidFill>
              </a:rPr>
              <a:t>When geo-enabling the HIS, this step in the process only look at where the master list for a set of geographic features core to public health find themselves along a predefined continuum</a:t>
            </a:r>
            <a:endParaRPr lang="en-GB" sz="2400" dirty="0"/>
          </a:p>
        </p:txBody>
      </p:sp>
      <p:sp>
        <p:nvSpPr>
          <p:cNvPr id="11" name="TextBox 10">
            <a:extLst>
              <a:ext uri="{FF2B5EF4-FFF2-40B4-BE49-F238E27FC236}">
                <a16:creationId xmlns:a16="http://schemas.microsoft.com/office/drawing/2014/main" id="{8B2157BC-0B31-2EF5-14BB-AEE18DE4187C}"/>
              </a:ext>
            </a:extLst>
          </p:cNvPr>
          <p:cNvSpPr txBox="1"/>
          <p:nvPr/>
        </p:nvSpPr>
        <p:spPr>
          <a:xfrm>
            <a:off x="1925925" y="4025805"/>
            <a:ext cx="9544416" cy="830997"/>
          </a:xfrm>
          <a:prstGeom prst="rect">
            <a:avLst/>
          </a:prstGeom>
          <a:noFill/>
        </p:spPr>
        <p:txBody>
          <a:bodyPr wrap="square">
            <a:spAutoFit/>
          </a:bodyPr>
          <a:lstStyle/>
          <a:p>
            <a:r>
              <a:rPr lang="en-US" sz="2400" dirty="0">
                <a:solidFill>
                  <a:srgbClr val="000000"/>
                </a:solidFill>
              </a:rPr>
              <a:t>Such an assessment is to also take place during Step 1 of the process and meant to identify currently existing gaps and how to fill them</a:t>
            </a:r>
            <a:endParaRPr lang="en-GB" sz="2400" dirty="0"/>
          </a:p>
        </p:txBody>
      </p:sp>
      <p:sp>
        <p:nvSpPr>
          <p:cNvPr id="12" name="Right Arrow 43">
            <a:extLst>
              <a:ext uri="{FF2B5EF4-FFF2-40B4-BE49-F238E27FC236}">
                <a16:creationId xmlns:a16="http://schemas.microsoft.com/office/drawing/2014/main" id="{99BCD0C9-7BCE-9888-3906-0C01DB4074EB}"/>
              </a:ext>
            </a:extLst>
          </p:cNvPr>
          <p:cNvSpPr/>
          <p:nvPr/>
        </p:nvSpPr>
        <p:spPr>
          <a:xfrm>
            <a:off x="1358173" y="4081264"/>
            <a:ext cx="567752" cy="3600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2" name="TextBox 1">
            <a:extLst>
              <a:ext uri="{FF2B5EF4-FFF2-40B4-BE49-F238E27FC236}">
                <a16:creationId xmlns:a16="http://schemas.microsoft.com/office/drawing/2014/main" id="{0E6F6ABD-D1F3-A740-AF19-3D2634E06453}"/>
              </a:ext>
            </a:extLst>
          </p:cNvPr>
          <p:cNvSpPr txBox="1"/>
          <p:nvPr/>
        </p:nvSpPr>
        <p:spPr>
          <a:xfrm>
            <a:off x="1971987" y="4911003"/>
            <a:ext cx="9207641" cy="461665"/>
          </a:xfrm>
          <a:prstGeom prst="rect">
            <a:avLst/>
          </a:prstGeom>
          <a:noFill/>
        </p:spPr>
        <p:txBody>
          <a:bodyPr wrap="square">
            <a:spAutoFit/>
          </a:bodyPr>
          <a:lstStyle/>
          <a:p>
            <a:r>
              <a:rPr lang="en-US" sz="2400" dirty="0">
                <a:solidFill>
                  <a:srgbClr val="000000"/>
                </a:solidFill>
              </a:rPr>
              <a:t>Entry point for the geospatial data management cycle</a:t>
            </a:r>
            <a:endParaRPr lang="en-GB" sz="2400" dirty="0"/>
          </a:p>
        </p:txBody>
      </p:sp>
      <p:sp>
        <p:nvSpPr>
          <p:cNvPr id="9" name="Right Arrow 43">
            <a:extLst>
              <a:ext uri="{FF2B5EF4-FFF2-40B4-BE49-F238E27FC236}">
                <a16:creationId xmlns:a16="http://schemas.microsoft.com/office/drawing/2014/main" id="{2D7373F5-6088-6BEA-A8EB-1CAAE3509265}"/>
              </a:ext>
            </a:extLst>
          </p:cNvPr>
          <p:cNvSpPr/>
          <p:nvPr/>
        </p:nvSpPr>
        <p:spPr>
          <a:xfrm>
            <a:off x="1358173" y="4966462"/>
            <a:ext cx="567752" cy="3600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Tree>
    <p:extLst>
      <p:ext uri="{BB962C8B-B14F-4D97-AF65-F5344CB8AC3E}">
        <p14:creationId xmlns:p14="http://schemas.microsoft.com/office/powerpoint/2010/main" val="167943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B7273F0-B37A-C380-9FA1-7DE1E4B45F60}"/>
              </a:ext>
            </a:extLst>
          </p:cNvPr>
          <p:cNvPicPr>
            <a:picLocks noChangeAspect="1"/>
          </p:cNvPicPr>
          <p:nvPr/>
        </p:nvPicPr>
        <p:blipFill>
          <a:blip r:embed="rId3"/>
          <a:stretch>
            <a:fillRect/>
          </a:stretch>
        </p:blipFill>
        <p:spPr>
          <a:xfrm>
            <a:off x="8564722" y="2191032"/>
            <a:ext cx="3147853" cy="3748654"/>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E26B0B98-720A-9839-285D-F93562EF6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750979" y="426214"/>
            <a:ext cx="1473613" cy="1040130"/>
          </a:xfrm>
          <a:prstGeom prst="rect">
            <a:avLst/>
          </a:prstGeom>
          <a:ln>
            <a:solidFill>
              <a:schemeClr val="tx1"/>
            </a:solidFill>
          </a:ln>
        </p:spPr>
      </p:pic>
      <p:sp>
        <p:nvSpPr>
          <p:cNvPr id="10242" name="Title 1"/>
          <p:cNvSpPr>
            <a:spLocks noGrp="1"/>
          </p:cNvSpPr>
          <p:nvPr>
            <p:ph type="title" idx="4294967295"/>
          </p:nvPr>
        </p:nvSpPr>
        <p:spPr>
          <a:xfrm>
            <a:off x="1524000" y="42820"/>
            <a:ext cx="9144000" cy="663497"/>
          </a:xfrm>
        </p:spPr>
        <p:txBody>
          <a:bodyPr/>
          <a:lstStyle/>
          <a:p>
            <a:pPr algn="ctr" eaLnBrk="1" hangingPunct="1">
              <a:defRPr/>
            </a:pPr>
            <a:r>
              <a:rPr lang="en-US" sz="3200" b="1" dirty="0">
                <a:solidFill>
                  <a:srgbClr val="002147"/>
                </a:solidFill>
                <a:latin typeface="+mn-lt"/>
              </a:rPr>
              <a:t>The geospatial data management cycle</a:t>
            </a:r>
            <a:endParaRPr lang="fr-CH" altLang="en-US" sz="3200" b="1" dirty="0">
              <a:solidFill>
                <a:srgbClr val="002147"/>
              </a:solidFill>
              <a:latin typeface="+mn-lt"/>
            </a:endParaRPr>
          </a:p>
        </p:txBody>
      </p:sp>
      <p:sp>
        <p:nvSpPr>
          <p:cNvPr id="11" name="Rectangle 3"/>
          <p:cNvSpPr>
            <a:spLocks noChangeArrowheads="1"/>
          </p:cNvSpPr>
          <p:nvPr/>
        </p:nvSpPr>
        <p:spPr bwMode="auto">
          <a:xfrm>
            <a:off x="376820" y="755507"/>
            <a:ext cx="9873762" cy="1200329"/>
          </a:xfrm>
          <a:prstGeom prst="rect">
            <a:avLst/>
          </a:prstGeom>
          <a:noFill/>
          <a:ln w="9525">
            <a:noFill/>
            <a:miter lim="800000"/>
            <a:headEnd/>
            <a:tailEnd/>
          </a:ln>
        </p:spPr>
        <p:txBody>
          <a:bodyPr wrap="square">
            <a:spAutoFit/>
          </a:bodyPr>
          <a:lstStyle/>
          <a:p>
            <a:r>
              <a:rPr lang="en-US" sz="2400" dirty="0"/>
              <a:t>Generating and maintaining good quality data (geospatial, statistical) and products require proper data management standards, processes, and protocols to be defined and implemented.</a:t>
            </a:r>
          </a:p>
        </p:txBody>
      </p:sp>
      <p:sp>
        <p:nvSpPr>
          <p:cNvPr id="13" name="Rectangle 3"/>
          <p:cNvSpPr>
            <a:spLocks noChangeArrowheads="1"/>
          </p:cNvSpPr>
          <p:nvPr/>
        </p:nvSpPr>
        <p:spPr bwMode="auto">
          <a:xfrm>
            <a:off x="2015248" y="2089749"/>
            <a:ext cx="6070917" cy="1569660"/>
          </a:xfrm>
          <a:prstGeom prst="rect">
            <a:avLst/>
          </a:prstGeom>
          <a:noFill/>
          <a:ln w="9525">
            <a:noFill/>
            <a:miter lim="800000"/>
            <a:headEnd/>
            <a:tailEnd/>
          </a:ln>
        </p:spPr>
        <p:txBody>
          <a:bodyPr wrap="square">
            <a:spAutoFit/>
          </a:bodyPr>
          <a:lstStyle/>
          <a:p>
            <a:r>
              <a:rPr lang="en-US" sz="2400" dirty="0"/>
              <a:t>The </a:t>
            </a:r>
            <a:r>
              <a:rPr lang="en-US" sz="2400" b="1" dirty="0"/>
              <a:t>geospatial data management cycle</a:t>
            </a:r>
            <a:r>
              <a:rPr lang="en-US" sz="2400" dirty="0"/>
              <a:t> provides the steps needed to ensure that proper data management standards, processes, and protocols are defined and implemented</a:t>
            </a:r>
            <a:r>
              <a:rPr lang="fr-CH" sz="2400" dirty="0"/>
              <a:t>.</a:t>
            </a:r>
            <a:endParaRPr lang="fr-CH" altLang="en-US" sz="2400" dirty="0"/>
          </a:p>
        </p:txBody>
      </p:sp>
      <p:sp>
        <p:nvSpPr>
          <p:cNvPr id="14" name="Right Arrow 13"/>
          <p:cNvSpPr/>
          <p:nvPr/>
        </p:nvSpPr>
        <p:spPr>
          <a:xfrm>
            <a:off x="1330422" y="2088833"/>
            <a:ext cx="687680" cy="427587"/>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rgbClr val="346667"/>
              </a:solidFill>
            </a:endParaRPr>
          </a:p>
        </p:txBody>
      </p:sp>
      <p:sp>
        <p:nvSpPr>
          <p:cNvPr id="4" name="Rectangle 3">
            <a:extLst>
              <a:ext uri="{FF2B5EF4-FFF2-40B4-BE49-F238E27FC236}">
                <a16:creationId xmlns:a16="http://schemas.microsoft.com/office/drawing/2014/main" id="{533DD0A8-49F3-373D-0A6C-997141E97379}"/>
              </a:ext>
            </a:extLst>
          </p:cNvPr>
          <p:cNvSpPr>
            <a:spLocks noChangeArrowheads="1"/>
          </p:cNvSpPr>
          <p:nvPr/>
        </p:nvSpPr>
        <p:spPr bwMode="auto">
          <a:xfrm>
            <a:off x="2018101" y="3673878"/>
            <a:ext cx="6068064" cy="830997"/>
          </a:xfrm>
          <a:prstGeom prst="rect">
            <a:avLst/>
          </a:prstGeom>
          <a:noFill/>
          <a:ln w="9525">
            <a:noFill/>
            <a:miter lim="800000"/>
            <a:headEnd/>
            <a:tailEnd/>
          </a:ln>
        </p:spPr>
        <p:txBody>
          <a:bodyPr wrap="square">
            <a:spAutoFit/>
          </a:bodyPr>
          <a:lstStyle/>
          <a:p>
            <a:r>
              <a:rPr lang="en-US" altLang="en-US" sz="2400" dirty="0"/>
              <a:t>Ensure </a:t>
            </a:r>
            <a:r>
              <a:rPr lang="en-US" altLang="en-US" sz="2400" b="1" dirty="0"/>
              <a:t>data quality </a:t>
            </a:r>
            <a:r>
              <a:rPr lang="en-US" altLang="en-US" sz="2400" dirty="0"/>
              <a:t>and therefore</a:t>
            </a:r>
            <a:r>
              <a:rPr lang="en-US" altLang="en-US" sz="2400" b="1" dirty="0"/>
              <a:t> the quality</a:t>
            </a:r>
            <a:r>
              <a:rPr lang="en-US" altLang="en-US" sz="2400" dirty="0"/>
              <a:t> </a:t>
            </a:r>
            <a:r>
              <a:rPr lang="en-US" altLang="en-US" sz="2400" b="1" dirty="0"/>
              <a:t>of the product </a:t>
            </a:r>
            <a:r>
              <a:rPr lang="en-US" altLang="en-US" sz="2400" dirty="0"/>
              <a:t>to be generated out of it</a:t>
            </a:r>
          </a:p>
        </p:txBody>
      </p:sp>
      <p:sp>
        <p:nvSpPr>
          <p:cNvPr id="5" name="Right Arrow 13">
            <a:extLst>
              <a:ext uri="{FF2B5EF4-FFF2-40B4-BE49-F238E27FC236}">
                <a16:creationId xmlns:a16="http://schemas.microsoft.com/office/drawing/2014/main" id="{8D3DF1B2-F74C-9894-710B-512FEF96D98C}"/>
              </a:ext>
            </a:extLst>
          </p:cNvPr>
          <p:cNvSpPr/>
          <p:nvPr/>
        </p:nvSpPr>
        <p:spPr>
          <a:xfrm>
            <a:off x="1330422" y="3688347"/>
            <a:ext cx="687680" cy="427587"/>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rgbClr val="346667"/>
              </a:solidFill>
            </a:endParaRPr>
          </a:p>
        </p:txBody>
      </p:sp>
      <p:sp>
        <p:nvSpPr>
          <p:cNvPr id="15" name="TextBox 14">
            <a:extLst>
              <a:ext uri="{FF2B5EF4-FFF2-40B4-BE49-F238E27FC236}">
                <a16:creationId xmlns:a16="http://schemas.microsoft.com/office/drawing/2014/main" id="{1AA29DA2-16C8-9A4F-C33B-0E2FB0BC66CB}"/>
              </a:ext>
            </a:extLst>
          </p:cNvPr>
          <p:cNvSpPr txBox="1"/>
          <p:nvPr/>
        </p:nvSpPr>
        <p:spPr>
          <a:xfrm>
            <a:off x="13121" y="6086925"/>
            <a:ext cx="5720420" cy="253916"/>
          </a:xfrm>
          <a:prstGeom prst="rect">
            <a:avLst/>
          </a:prstGeom>
          <a:noFill/>
        </p:spPr>
        <p:txBody>
          <a:bodyPr wrap="square">
            <a:spAutoFit/>
          </a:bodyPr>
          <a:lstStyle/>
          <a:p>
            <a:r>
              <a:rPr lang="en-PH" sz="1000" dirty="0"/>
              <a:t>1 </a:t>
            </a:r>
            <a:r>
              <a:rPr lang="en-PH" sz="1000" dirty="0">
                <a:hlinkClick r:id="rId5"/>
              </a:rPr>
              <a:t>http://www.healthgeolab.net/DOCUMENTS/Guide_HGLC_Part1.pdf</a:t>
            </a:r>
            <a:r>
              <a:rPr lang="en-PH" sz="1000" dirty="0"/>
              <a:t> </a:t>
            </a:r>
          </a:p>
        </p:txBody>
      </p:sp>
      <p:sp>
        <p:nvSpPr>
          <p:cNvPr id="7" name="TextBox 6">
            <a:extLst>
              <a:ext uri="{FF2B5EF4-FFF2-40B4-BE49-F238E27FC236}">
                <a16:creationId xmlns:a16="http://schemas.microsoft.com/office/drawing/2014/main" id="{CD74EA7C-BB4D-6681-D014-F57597FBAF65}"/>
              </a:ext>
            </a:extLst>
          </p:cNvPr>
          <p:cNvSpPr txBox="1"/>
          <p:nvPr/>
        </p:nvSpPr>
        <p:spPr>
          <a:xfrm>
            <a:off x="10608151" y="209472"/>
            <a:ext cx="359569" cy="307777"/>
          </a:xfrm>
          <a:prstGeom prst="rect">
            <a:avLst/>
          </a:prstGeom>
          <a:noFill/>
        </p:spPr>
        <p:txBody>
          <a:bodyPr wrap="square">
            <a:spAutoFit/>
          </a:bodyPr>
          <a:lstStyle/>
          <a:p>
            <a:r>
              <a:rPr lang="en-US" sz="1400" dirty="0"/>
              <a:t>1</a:t>
            </a:r>
            <a:endParaRPr lang="en-GB" sz="1400" dirty="0"/>
          </a:p>
        </p:txBody>
      </p:sp>
      <p:sp>
        <p:nvSpPr>
          <p:cNvPr id="6" name="Rectangle 5">
            <a:extLst>
              <a:ext uri="{FF2B5EF4-FFF2-40B4-BE49-F238E27FC236}">
                <a16:creationId xmlns:a16="http://schemas.microsoft.com/office/drawing/2014/main" id="{DA3833B7-4475-26C5-3D18-E9B71B2E4110}"/>
              </a:ext>
            </a:extLst>
          </p:cNvPr>
          <p:cNvSpPr>
            <a:spLocks noChangeArrowheads="1"/>
          </p:cNvSpPr>
          <p:nvPr/>
        </p:nvSpPr>
        <p:spPr bwMode="auto">
          <a:xfrm>
            <a:off x="2018100" y="4544416"/>
            <a:ext cx="6363899" cy="830997"/>
          </a:xfrm>
          <a:prstGeom prst="rect">
            <a:avLst/>
          </a:prstGeom>
          <a:noFill/>
          <a:ln w="9525">
            <a:noFill/>
            <a:miter lim="800000"/>
            <a:headEnd/>
            <a:tailEnd/>
          </a:ln>
        </p:spPr>
        <p:txBody>
          <a:bodyPr wrap="square">
            <a:spAutoFit/>
          </a:bodyPr>
          <a:lstStyle/>
          <a:p>
            <a:r>
              <a:rPr lang="en-US" altLang="en-US" sz="2400" dirty="0"/>
              <a:t>Applicable to </a:t>
            </a:r>
            <a:r>
              <a:rPr lang="en-US" altLang="en-US" sz="2400" b="1" dirty="0"/>
              <a:t>all the data </a:t>
            </a:r>
            <a:r>
              <a:rPr lang="en-US" altLang="en-US" sz="2400" dirty="0"/>
              <a:t>needed to generate these products</a:t>
            </a:r>
          </a:p>
        </p:txBody>
      </p:sp>
      <p:sp>
        <p:nvSpPr>
          <p:cNvPr id="8" name="Right Arrow 13">
            <a:extLst>
              <a:ext uri="{FF2B5EF4-FFF2-40B4-BE49-F238E27FC236}">
                <a16:creationId xmlns:a16="http://schemas.microsoft.com/office/drawing/2014/main" id="{A0844371-43AC-8E7E-2F06-D3BABB0DD688}"/>
              </a:ext>
            </a:extLst>
          </p:cNvPr>
          <p:cNvSpPr/>
          <p:nvPr/>
        </p:nvSpPr>
        <p:spPr>
          <a:xfrm>
            <a:off x="1330422" y="4558885"/>
            <a:ext cx="687680" cy="427587"/>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rgbClr val="346667"/>
              </a:solidFill>
            </a:endParaRPr>
          </a:p>
        </p:txBody>
      </p:sp>
      <p:sp>
        <p:nvSpPr>
          <p:cNvPr id="9" name="Rectangle 8">
            <a:extLst>
              <a:ext uri="{FF2B5EF4-FFF2-40B4-BE49-F238E27FC236}">
                <a16:creationId xmlns:a16="http://schemas.microsoft.com/office/drawing/2014/main" id="{50B30CC6-50AF-B5A9-44E8-EF5D2B5D1694}"/>
              </a:ext>
            </a:extLst>
          </p:cNvPr>
          <p:cNvSpPr>
            <a:spLocks noChangeArrowheads="1"/>
          </p:cNvSpPr>
          <p:nvPr/>
        </p:nvSpPr>
        <p:spPr bwMode="auto">
          <a:xfrm>
            <a:off x="2823643" y="5402137"/>
            <a:ext cx="6363899" cy="461665"/>
          </a:xfrm>
          <a:prstGeom prst="rect">
            <a:avLst/>
          </a:prstGeom>
          <a:noFill/>
          <a:ln w="9525">
            <a:noFill/>
            <a:miter lim="800000"/>
            <a:headEnd/>
            <a:tailEnd/>
          </a:ln>
        </p:spPr>
        <p:txBody>
          <a:bodyPr wrap="square">
            <a:spAutoFit/>
          </a:bodyPr>
          <a:lstStyle/>
          <a:p>
            <a:r>
              <a:rPr lang="en-US" altLang="en-US" sz="2400" dirty="0"/>
              <a:t>Will be covered in detail in Module 3</a:t>
            </a:r>
          </a:p>
        </p:txBody>
      </p:sp>
      <p:sp>
        <p:nvSpPr>
          <p:cNvPr id="10" name="Right Arrow 13">
            <a:extLst>
              <a:ext uri="{FF2B5EF4-FFF2-40B4-BE49-F238E27FC236}">
                <a16:creationId xmlns:a16="http://schemas.microsoft.com/office/drawing/2014/main" id="{9753AD12-B2B2-DED3-B52B-840C5677DDBB}"/>
              </a:ext>
            </a:extLst>
          </p:cNvPr>
          <p:cNvSpPr/>
          <p:nvPr/>
        </p:nvSpPr>
        <p:spPr>
          <a:xfrm>
            <a:off x="2135965" y="5416606"/>
            <a:ext cx="687680" cy="427587"/>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rgbClr val="346667"/>
              </a:solidFill>
            </a:endParaRPr>
          </a:p>
        </p:txBody>
      </p:sp>
    </p:spTree>
    <p:extLst>
      <p:ext uri="{BB962C8B-B14F-4D97-AF65-F5344CB8AC3E}">
        <p14:creationId xmlns:p14="http://schemas.microsoft.com/office/powerpoint/2010/main" val="709687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8C1CDA-62F3-F531-A2A4-8606E2F6ECA5}"/>
              </a:ext>
            </a:extLst>
          </p:cNvPr>
          <p:cNvPicPr>
            <a:picLocks noChangeAspect="1"/>
          </p:cNvPicPr>
          <p:nvPr/>
        </p:nvPicPr>
        <p:blipFill>
          <a:blip r:embed="rId3"/>
          <a:stretch>
            <a:fillRect/>
          </a:stretch>
        </p:blipFill>
        <p:spPr>
          <a:xfrm>
            <a:off x="2294965" y="1384943"/>
            <a:ext cx="7380488" cy="4701951"/>
          </a:xfrm>
          <a:prstGeom prst="rect">
            <a:avLst/>
          </a:prstGeom>
        </p:spPr>
      </p:pic>
      <p:sp>
        <p:nvSpPr>
          <p:cNvPr id="7" name="Title 1"/>
          <p:cNvSpPr txBox="1">
            <a:spLocks/>
          </p:cNvSpPr>
          <p:nvPr/>
        </p:nvSpPr>
        <p:spPr>
          <a:xfrm>
            <a:off x="695324" y="628091"/>
            <a:ext cx="10791825" cy="86409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2</a:t>
            </a:r>
            <a:r>
              <a:rPr lang="en-PH" sz="2400" dirty="0">
                <a:ea typeface="Arial" charset="0"/>
              </a:rPr>
              <a:t>: </a:t>
            </a:r>
            <a:r>
              <a:rPr lang="en-US" sz="2400" dirty="0">
                <a:ea typeface="Arial" charset="0"/>
              </a:rPr>
              <a:t>Define the strategy(</a:t>
            </a:r>
            <a:r>
              <a:rPr lang="en-US" sz="2400" dirty="0" err="1">
                <a:ea typeface="Arial" charset="0"/>
              </a:rPr>
              <a:t>ies</a:t>
            </a:r>
            <a:r>
              <a:rPr lang="en-US" sz="2400" dirty="0">
                <a:ea typeface="Arial" charset="0"/>
              </a:rPr>
              <a:t>) to be implemented to fill the gaps identified during the assessment</a:t>
            </a:r>
            <a:endParaRPr lang="en-PH" sz="2400" dirty="0">
              <a:ea typeface="Arial" charset="0"/>
            </a:endParaRPr>
          </a:p>
        </p:txBody>
      </p:sp>
      <p:sp>
        <p:nvSpPr>
          <p:cNvPr id="8" name="Rectangle 7"/>
          <p:cNvSpPr/>
          <p:nvPr/>
        </p:nvSpPr>
        <p:spPr>
          <a:xfrm>
            <a:off x="4116388" y="3180320"/>
            <a:ext cx="3312369" cy="7301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66CB5E9-4A14-FD40-5FB1-AFD9BAA7FE50}"/>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2629937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95324" y="1449388"/>
            <a:ext cx="10801349" cy="3840893"/>
          </a:xfrm>
          <a:prstGeom prst="rect">
            <a:avLst/>
          </a:prstGeom>
        </p:spPr>
        <p:txBody>
          <a:bodyPr vert="horz" lIns="91440" tIns="45720" rIns="91440" bIns="45720" rtlCol="0" anchor="t">
            <a:noAutofit/>
          </a:bodyPr>
          <a:lstStyle/>
          <a:p>
            <a:pPr>
              <a:lnSpc>
                <a:spcPct val="90000"/>
              </a:lnSpc>
              <a:spcAft>
                <a:spcPts val="600"/>
              </a:spcAft>
              <a:defRPr/>
            </a:pPr>
            <a:r>
              <a:rPr lang="en-PH" u="sng" dirty="0">
                <a:ea typeface="Arial" charset="0"/>
              </a:rPr>
              <a:t>Objective</a:t>
            </a:r>
            <a:r>
              <a:rPr lang="en-PH" dirty="0">
                <a:ea typeface="Arial" charset="0"/>
              </a:rPr>
              <a:t>: </a:t>
            </a:r>
            <a:r>
              <a:rPr lang="en-US" dirty="0">
                <a:ea typeface="Arial" charset="0"/>
              </a:rPr>
              <a:t>Define the strategy(</a:t>
            </a:r>
            <a:r>
              <a:rPr lang="en-US" dirty="0" err="1">
                <a:ea typeface="Arial" charset="0"/>
              </a:rPr>
              <a:t>ies</a:t>
            </a:r>
            <a:r>
              <a:rPr lang="en-US" dirty="0">
                <a:ea typeface="Arial" charset="0"/>
              </a:rPr>
              <a:t>) to be implemented to fill each of the gaps identified during the assessment</a:t>
            </a:r>
            <a:endParaRPr lang="en-PH" dirty="0">
              <a:ea typeface="Arial" charset="0"/>
            </a:endParaRPr>
          </a:p>
          <a:p>
            <a:pPr>
              <a:lnSpc>
                <a:spcPct val="90000"/>
              </a:lnSpc>
              <a:spcAft>
                <a:spcPts val="600"/>
              </a:spcAft>
              <a:defRPr/>
            </a:pPr>
            <a:r>
              <a:rPr lang="en-PH" u="sng" dirty="0">
                <a:ea typeface="Arial" charset="0"/>
              </a:rPr>
              <a:t>Expected deliverable</a:t>
            </a:r>
            <a:r>
              <a:rPr lang="en-PH" dirty="0">
                <a:ea typeface="Arial" charset="0"/>
              </a:rPr>
              <a:t>: </a:t>
            </a:r>
            <a:r>
              <a:rPr lang="en-US" dirty="0">
                <a:ea typeface="Arial" charset="0"/>
              </a:rPr>
              <a:t>Document documenting the strategy(</a:t>
            </a:r>
            <a:r>
              <a:rPr lang="en-US" dirty="0" err="1">
                <a:ea typeface="Arial" charset="0"/>
              </a:rPr>
              <a:t>ies</a:t>
            </a:r>
            <a:r>
              <a:rPr lang="en-US" dirty="0">
                <a:ea typeface="Arial" charset="0"/>
              </a:rPr>
              <a:t>) to be implemented to address the gaps identified during the assessment.</a:t>
            </a:r>
            <a:endParaRPr lang="en-PH" dirty="0">
              <a:ea typeface="Arial" charset="0"/>
            </a:endParaRPr>
          </a:p>
          <a:p>
            <a:pPr>
              <a:lnSpc>
                <a:spcPct val="90000"/>
              </a:lnSpc>
              <a:spcAft>
                <a:spcPts val="600"/>
              </a:spcAft>
              <a:defRPr/>
            </a:pPr>
            <a:r>
              <a:rPr lang="en-PH" u="sng" dirty="0">
                <a:ea typeface="Arial" charset="0"/>
              </a:rPr>
              <a:t>Estimated duration of implementation</a:t>
            </a:r>
            <a:r>
              <a:rPr lang="en-PH" dirty="0">
                <a:ea typeface="Arial" charset="0"/>
              </a:rPr>
              <a:t>: up to 1 week</a:t>
            </a:r>
          </a:p>
          <a:p>
            <a:pPr>
              <a:lnSpc>
                <a:spcPct val="90000"/>
              </a:lnSpc>
              <a:spcAft>
                <a:spcPts val="600"/>
              </a:spcAft>
              <a:defRPr/>
            </a:pPr>
            <a:r>
              <a:rPr lang="en-PH" u="sng" dirty="0">
                <a:ea typeface="Arial" charset="0"/>
              </a:rPr>
              <a:t>Volume of resources needed</a:t>
            </a:r>
            <a:r>
              <a:rPr lang="en-PH" dirty="0">
                <a:ea typeface="Arial" charset="0"/>
              </a:rPr>
              <a:t>: Limited</a:t>
            </a:r>
          </a:p>
          <a:p>
            <a:pPr>
              <a:lnSpc>
                <a:spcPct val="90000"/>
              </a:lnSpc>
              <a:spcAft>
                <a:spcPts val="600"/>
              </a:spcAft>
              <a:defRPr/>
            </a:pPr>
            <a:r>
              <a:rPr lang="en-PH" u="sng" dirty="0">
                <a:ea typeface="Arial" charset="0"/>
              </a:rPr>
              <a:t>Person to be involved</a:t>
            </a:r>
            <a:r>
              <a:rPr lang="en-PH" dirty="0">
                <a:ea typeface="Arial" charset="0"/>
              </a:rPr>
              <a:t>: </a:t>
            </a:r>
            <a:r>
              <a:rPr lang="en-US" dirty="0">
                <a:ea typeface="Arial" charset="0"/>
              </a:rPr>
              <a:t>Head of the geospatial data management and technology unit if any, representatives from key health programs (health information system, communicable diseases, planning, emergency management, and immunization), development partners, external facilitator.</a:t>
            </a:r>
            <a:endParaRPr lang="en-PH" dirty="0">
              <a:ea typeface="Arial" charset="0"/>
            </a:endParaRPr>
          </a:p>
          <a:p>
            <a:pPr>
              <a:lnSpc>
                <a:spcPct val="90000"/>
              </a:lnSpc>
              <a:spcAft>
                <a:spcPts val="600"/>
              </a:spcAft>
              <a:defRPr/>
            </a:pPr>
            <a:r>
              <a:rPr lang="en-PH" u="sng" dirty="0">
                <a:ea typeface="Arial" charset="0"/>
              </a:rPr>
              <a:t>Supporting tools</a:t>
            </a:r>
            <a:r>
              <a:rPr lang="en-PH" dirty="0">
                <a:ea typeface="Arial" charset="0"/>
              </a:rPr>
              <a:t>:</a:t>
            </a:r>
          </a:p>
          <a:p>
            <a:pPr marL="717550" indent="-269875">
              <a:lnSpc>
                <a:spcPct val="90000"/>
              </a:lnSpc>
              <a:spcAft>
                <a:spcPts val="600"/>
              </a:spcAft>
              <a:defRPr/>
            </a:pPr>
            <a:r>
              <a:rPr lang="en-PH" dirty="0">
                <a:ea typeface="Arial" charset="0"/>
              </a:rPr>
              <a:t>a. </a:t>
            </a:r>
            <a:r>
              <a:rPr lang="en-US" dirty="0">
                <a:ea typeface="Arial" charset="0"/>
              </a:rPr>
              <a:t>Non exhaustive list of strategy(</a:t>
            </a:r>
            <a:r>
              <a:rPr lang="en-US" dirty="0" err="1">
                <a:ea typeface="Arial" charset="0"/>
              </a:rPr>
              <a:t>ies</a:t>
            </a:r>
            <a:r>
              <a:rPr lang="en-US" dirty="0">
                <a:ea typeface="Arial" charset="0"/>
              </a:rPr>
              <a:t>), recommended stakeholders to be involved, and implementation level aiming at filling the identified gaps (Annex 5 in the HIS Geo-enabling Toolkit)</a:t>
            </a:r>
            <a:endParaRPr lang="en-PH" dirty="0">
              <a:ea typeface="Arial" charset="0"/>
            </a:endParaRPr>
          </a:p>
        </p:txBody>
      </p:sp>
      <p:sp>
        <p:nvSpPr>
          <p:cNvPr id="5" name="Title 1">
            <a:extLst>
              <a:ext uri="{FF2B5EF4-FFF2-40B4-BE49-F238E27FC236}">
                <a16:creationId xmlns:a16="http://schemas.microsoft.com/office/drawing/2014/main" id="{EC3B9701-6858-C25C-A7E7-3052BA545406}"/>
              </a:ext>
            </a:extLst>
          </p:cNvPr>
          <p:cNvSpPr txBox="1">
            <a:spLocks/>
          </p:cNvSpPr>
          <p:nvPr/>
        </p:nvSpPr>
        <p:spPr>
          <a:xfrm>
            <a:off x="2054215" y="4931169"/>
            <a:ext cx="8811009" cy="542505"/>
          </a:xfrm>
          <a:prstGeom prst="rect">
            <a:avLst/>
          </a:prstGeom>
        </p:spPr>
        <p:txBody>
          <a:bodyPr vert="horz" lIns="91440" tIns="45720" rIns="91440" bIns="45720" rtlCol="0" anchor="t">
            <a:noAutofit/>
          </a:bodyPr>
          <a:lstStyle/>
          <a:p>
            <a:pPr>
              <a:lnSpc>
                <a:spcPct val="90000"/>
              </a:lnSpc>
              <a:defRPr/>
            </a:pPr>
            <a:r>
              <a:rPr lang="en-US" dirty="0">
                <a:ea typeface="Arial" charset="0"/>
              </a:rPr>
              <a:t>At the end of this second step, the Ministry of Health should have clear strategies to develop an action plan (Step 3).</a:t>
            </a:r>
          </a:p>
          <a:p>
            <a:pPr>
              <a:lnSpc>
                <a:spcPct val="90000"/>
              </a:lnSpc>
              <a:defRPr/>
            </a:pPr>
            <a:endParaRPr lang="en-US" dirty="0">
              <a:ea typeface="Arial" charset="0"/>
            </a:endParaRPr>
          </a:p>
        </p:txBody>
      </p:sp>
      <p:sp>
        <p:nvSpPr>
          <p:cNvPr id="6" name="Right Arrow 10">
            <a:extLst>
              <a:ext uri="{FF2B5EF4-FFF2-40B4-BE49-F238E27FC236}">
                <a16:creationId xmlns:a16="http://schemas.microsoft.com/office/drawing/2014/main" id="{4316499F-49D5-A4B1-021A-DE6E7DCC27B1}"/>
              </a:ext>
            </a:extLst>
          </p:cNvPr>
          <p:cNvSpPr/>
          <p:nvPr/>
        </p:nvSpPr>
        <p:spPr>
          <a:xfrm>
            <a:off x="1665576" y="4889297"/>
            <a:ext cx="388639" cy="400984"/>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3" name="Title 1">
            <a:extLst>
              <a:ext uri="{FF2B5EF4-FFF2-40B4-BE49-F238E27FC236}">
                <a16:creationId xmlns:a16="http://schemas.microsoft.com/office/drawing/2014/main" id="{4C9E254A-BBD8-0410-2046-BD42C2153176}"/>
              </a:ext>
            </a:extLst>
          </p:cNvPr>
          <p:cNvSpPr txBox="1">
            <a:spLocks/>
          </p:cNvSpPr>
          <p:nvPr/>
        </p:nvSpPr>
        <p:spPr>
          <a:xfrm>
            <a:off x="695325" y="628091"/>
            <a:ext cx="10801350" cy="86409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2</a:t>
            </a:r>
            <a:r>
              <a:rPr lang="en-PH" sz="2400" dirty="0">
                <a:ea typeface="Arial" charset="0"/>
              </a:rPr>
              <a:t>: </a:t>
            </a:r>
            <a:r>
              <a:rPr lang="en-US" sz="2400" dirty="0">
                <a:ea typeface="Arial" charset="0"/>
              </a:rPr>
              <a:t>Define the strategy(</a:t>
            </a:r>
            <a:r>
              <a:rPr lang="en-US" sz="2400" dirty="0" err="1">
                <a:ea typeface="Arial" charset="0"/>
              </a:rPr>
              <a:t>ies</a:t>
            </a:r>
            <a:r>
              <a:rPr lang="en-US" sz="2400" dirty="0">
                <a:ea typeface="Arial" charset="0"/>
              </a:rPr>
              <a:t>) to be implemented to fill the gaps identified during the assessment</a:t>
            </a:r>
            <a:endParaRPr lang="en-PH" sz="2400" dirty="0">
              <a:ea typeface="Arial" charset="0"/>
            </a:endParaRPr>
          </a:p>
        </p:txBody>
      </p:sp>
      <p:sp>
        <p:nvSpPr>
          <p:cNvPr id="10" name="Title 1">
            <a:extLst>
              <a:ext uri="{FF2B5EF4-FFF2-40B4-BE49-F238E27FC236}">
                <a16:creationId xmlns:a16="http://schemas.microsoft.com/office/drawing/2014/main" id="{3323F4AF-6BE6-6020-0ABE-948ED63F4D10}"/>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370226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04851" y="1504455"/>
            <a:ext cx="5648324" cy="2916344"/>
          </a:xfrm>
          <a:prstGeom prst="rect">
            <a:avLst/>
          </a:prstGeom>
        </p:spPr>
        <p:txBody>
          <a:bodyPr vert="horz" lIns="91440" tIns="45720" rIns="91440" bIns="45720" rtlCol="0" anchor="t">
            <a:noAutofit/>
          </a:bodyPr>
          <a:lstStyle/>
          <a:p>
            <a:pPr>
              <a:lnSpc>
                <a:spcPct val="90000"/>
              </a:lnSpc>
              <a:spcAft>
                <a:spcPts val="600"/>
              </a:spcAft>
              <a:defRPr/>
            </a:pPr>
            <a:r>
              <a:rPr lang="en-PH" dirty="0">
                <a:ea typeface="Arial" charset="0"/>
              </a:rPr>
              <a:t>Annex 5 of the HIS Geo-enabling Toolkit has been designed to support this exercise and is organized as follows: </a:t>
            </a:r>
          </a:p>
          <a:p>
            <a:pPr marL="542925" indent="-342900">
              <a:lnSpc>
                <a:spcPct val="90000"/>
              </a:lnSpc>
              <a:spcAft>
                <a:spcPts val="600"/>
              </a:spcAft>
              <a:buFont typeface="Arial" pitchFamily="34" charset="0"/>
              <a:buChar char="•"/>
              <a:defRPr/>
            </a:pPr>
            <a:r>
              <a:rPr lang="en-US" dirty="0">
                <a:ea typeface="Arial" charset="0"/>
              </a:rPr>
              <a:t>A list of potential gaps identified during the assessment are provided for each of the framework elements.</a:t>
            </a:r>
          </a:p>
          <a:p>
            <a:pPr marL="542925" indent="-342900">
              <a:lnSpc>
                <a:spcPct val="90000"/>
              </a:lnSpc>
              <a:spcAft>
                <a:spcPts val="600"/>
              </a:spcAft>
              <a:buFont typeface="Arial" pitchFamily="34" charset="0"/>
              <a:buChar char="•"/>
              <a:defRPr/>
            </a:pPr>
            <a:r>
              <a:rPr lang="en-US" dirty="0">
                <a:ea typeface="Arial" charset="0"/>
              </a:rPr>
              <a:t>Possible strategies to fill each of the identified gap.</a:t>
            </a:r>
          </a:p>
          <a:p>
            <a:pPr marL="542925" indent="-342900">
              <a:lnSpc>
                <a:spcPct val="90000"/>
              </a:lnSpc>
              <a:spcAft>
                <a:spcPts val="600"/>
              </a:spcAft>
              <a:buFont typeface="Arial" pitchFamily="34" charset="0"/>
              <a:buChar char="•"/>
              <a:defRPr/>
            </a:pPr>
            <a:r>
              <a:rPr lang="en-US" dirty="0">
                <a:ea typeface="Arial" charset="0"/>
              </a:rPr>
              <a:t>The minimum list of stakeholders to be involved as well as the level of implementation for the strategies to be conducted are then recommended.</a:t>
            </a:r>
            <a:endParaRPr lang="fr-FR" dirty="0">
              <a:ea typeface="Arial" charset="0"/>
            </a:endParaRPr>
          </a:p>
        </p:txBody>
      </p:sp>
      <p:sp>
        <p:nvSpPr>
          <p:cNvPr id="9" name="Title 1"/>
          <p:cNvSpPr txBox="1">
            <a:spLocks/>
          </p:cNvSpPr>
          <p:nvPr/>
        </p:nvSpPr>
        <p:spPr>
          <a:xfrm>
            <a:off x="1210046" y="5658149"/>
            <a:ext cx="8219619" cy="379191"/>
          </a:xfrm>
          <a:prstGeom prst="rect">
            <a:avLst/>
          </a:prstGeom>
        </p:spPr>
        <p:txBody>
          <a:bodyPr vert="horz" lIns="91440" tIns="45720" rIns="91440" bIns="45720" rtlCol="0" anchor="t">
            <a:noAutofit/>
          </a:bodyPr>
          <a:lstStyle/>
          <a:p>
            <a:pPr>
              <a:lnSpc>
                <a:spcPct val="90000"/>
              </a:lnSpc>
              <a:defRPr/>
            </a:pPr>
            <a:r>
              <a:rPr lang="en-US" dirty="0">
                <a:ea typeface="Arial" charset="0"/>
              </a:rPr>
              <a:t>The list is non-exhaustive but should contain the major gaps that could be expected</a:t>
            </a:r>
            <a:r>
              <a:rPr lang="fr-FR" dirty="0">
                <a:ea typeface="Arial" charset="0"/>
              </a:rPr>
              <a:t>.</a:t>
            </a:r>
            <a:endParaRPr lang="en-US" dirty="0">
              <a:ea typeface="Arial" charset="0"/>
            </a:endParaRPr>
          </a:p>
        </p:txBody>
      </p:sp>
      <p:sp>
        <p:nvSpPr>
          <p:cNvPr id="6" name="Right Arrow 10">
            <a:extLst>
              <a:ext uri="{FF2B5EF4-FFF2-40B4-BE49-F238E27FC236}">
                <a16:creationId xmlns:a16="http://schemas.microsoft.com/office/drawing/2014/main" id="{745B787B-88A2-47BA-B501-22EBF8E880FC}"/>
              </a:ext>
            </a:extLst>
          </p:cNvPr>
          <p:cNvSpPr/>
          <p:nvPr/>
        </p:nvSpPr>
        <p:spPr>
          <a:xfrm>
            <a:off x="821407" y="5607481"/>
            <a:ext cx="388639" cy="400984"/>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5" name="Title 1">
            <a:extLst>
              <a:ext uri="{FF2B5EF4-FFF2-40B4-BE49-F238E27FC236}">
                <a16:creationId xmlns:a16="http://schemas.microsoft.com/office/drawing/2014/main" id="{A5BF9B75-5FC6-5609-3070-FBC28CA8276D}"/>
              </a:ext>
            </a:extLst>
          </p:cNvPr>
          <p:cNvSpPr txBox="1">
            <a:spLocks/>
          </p:cNvSpPr>
          <p:nvPr/>
        </p:nvSpPr>
        <p:spPr>
          <a:xfrm>
            <a:off x="695325" y="628091"/>
            <a:ext cx="10801350" cy="86409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2</a:t>
            </a:r>
            <a:r>
              <a:rPr lang="en-PH" sz="2400" dirty="0">
                <a:ea typeface="Arial" charset="0"/>
              </a:rPr>
              <a:t>: </a:t>
            </a:r>
            <a:r>
              <a:rPr lang="en-US" sz="2400" dirty="0">
                <a:ea typeface="Arial" charset="0"/>
              </a:rPr>
              <a:t>Define the strategy(</a:t>
            </a:r>
            <a:r>
              <a:rPr lang="en-US" sz="2400" dirty="0" err="1">
                <a:ea typeface="Arial" charset="0"/>
              </a:rPr>
              <a:t>ies</a:t>
            </a:r>
            <a:r>
              <a:rPr lang="en-US" sz="2400" dirty="0">
                <a:ea typeface="Arial" charset="0"/>
              </a:rPr>
              <a:t>) to be implemented to fill the gaps identified during the assessment</a:t>
            </a:r>
            <a:endParaRPr lang="en-PH" sz="2400" dirty="0">
              <a:ea typeface="Arial" charset="0"/>
            </a:endParaRPr>
          </a:p>
        </p:txBody>
      </p:sp>
      <p:sp>
        <p:nvSpPr>
          <p:cNvPr id="16" name="Title 1">
            <a:extLst>
              <a:ext uri="{FF2B5EF4-FFF2-40B4-BE49-F238E27FC236}">
                <a16:creationId xmlns:a16="http://schemas.microsoft.com/office/drawing/2014/main" id="{DDAB2101-64EF-3C60-49FF-148E537F91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pic>
        <p:nvPicPr>
          <p:cNvPr id="19" name="Picture 18">
            <a:extLst>
              <a:ext uri="{FF2B5EF4-FFF2-40B4-BE49-F238E27FC236}">
                <a16:creationId xmlns:a16="http://schemas.microsoft.com/office/drawing/2014/main" id="{21883FA4-4146-C65D-4403-FCD2512C9DC8}"/>
              </a:ext>
            </a:extLst>
          </p:cNvPr>
          <p:cNvPicPr>
            <a:picLocks noChangeAspect="1"/>
          </p:cNvPicPr>
          <p:nvPr/>
        </p:nvPicPr>
        <p:blipFill>
          <a:blip r:embed="rId3"/>
          <a:stretch>
            <a:fillRect/>
          </a:stretch>
        </p:blipFill>
        <p:spPr>
          <a:xfrm>
            <a:off x="6664342" y="1274632"/>
            <a:ext cx="3530895" cy="2277190"/>
          </a:xfrm>
          <a:prstGeom prst="rect">
            <a:avLst/>
          </a:prstGeom>
        </p:spPr>
      </p:pic>
      <p:pic>
        <p:nvPicPr>
          <p:cNvPr id="10" name="Picture 9">
            <a:extLst>
              <a:ext uri="{FF2B5EF4-FFF2-40B4-BE49-F238E27FC236}">
                <a16:creationId xmlns:a16="http://schemas.microsoft.com/office/drawing/2014/main" id="{D8803EDD-7478-8063-09D9-4256AAEA3642}"/>
              </a:ext>
            </a:extLst>
          </p:cNvPr>
          <p:cNvPicPr>
            <a:picLocks noChangeAspect="1"/>
          </p:cNvPicPr>
          <p:nvPr/>
        </p:nvPicPr>
        <p:blipFill>
          <a:blip r:embed="rId4"/>
          <a:stretch>
            <a:fillRect/>
          </a:stretch>
        </p:blipFill>
        <p:spPr>
          <a:xfrm>
            <a:off x="7493072" y="2025451"/>
            <a:ext cx="3297729" cy="2196000"/>
          </a:xfrm>
          <a:prstGeom prst="rect">
            <a:avLst/>
          </a:prstGeom>
        </p:spPr>
      </p:pic>
      <p:pic>
        <p:nvPicPr>
          <p:cNvPr id="21" name="Picture 20">
            <a:extLst>
              <a:ext uri="{FF2B5EF4-FFF2-40B4-BE49-F238E27FC236}">
                <a16:creationId xmlns:a16="http://schemas.microsoft.com/office/drawing/2014/main" id="{393361A5-5561-F1AB-1284-A36B310BA2EE}"/>
              </a:ext>
            </a:extLst>
          </p:cNvPr>
          <p:cNvPicPr>
            <a:picLocks noChangeAspect="1"/>
          </p:cNvPicPr>
          <p:nvPr/>
        </p:nvPicPr>
        <p:blipFill>
          <a:blip r:embed="rId5"/>
          <a:stretch>
            <a:fillRect/>
          </a:stretch>
        </p:blipFill>
        <p:spPr>
          <a:xfrm>
            <a:off x="8206267" y="2841941"/>
            <a:ext cx="3300203" cy="2196000"/>
          </a:xfrm>
          <a:prstGeom prst="rect">
            <a:avLst/>
          </a:prstGeom>
        </p:spPr>
      </p:pic>
      <p:pic>
        <p:nvPicPr>
          <p:cNvPr id="17" name="Picture 16">
            <a:extLst>
              <a:ext uri="{FF2B5EF4-FFF2-40B4-BE49-F238E27FC236}">
                <a16:creationId xmlns:a16="http://schemas.microsoft.com/office/drawing/2014/main" id="{16F5EAD2-02DB-8A36-BDBC-B00210B3239F}"/>
              </a:ext>
            </a:extLst>
          </p:cNvPr>
          <p:cNvPicPr>
            <a:picLocks noChangeAspect="1"/>
          </p:cNvPicPr>
          <p:nvPr/>
        </p:nvPicPr>
        <p:blipFill>
          <a:blip r:embed="rId6"/>
          <a:stretch>
            <a:fillRect/>
          </a:stretch>
        </p:blipFill>
        <p:spPr>
          <a:xfrm>
            <a:off x="6951187" y="3939941"/>
            <a:ext cx="3301200" cy="1511183"/>
          </a:xfrm>
          <a:prstGeom prst="rect">
            <a:avLst/>
          </a:prstGeom>
        </p:spPr>
      </p:pic>
    </p:spTree>
    <p:extLst>
      <p:ext uri="{BB962C8B-B14F-4D97-AF65-F5344CB8AC3E}">
        <p14:creationId xmlns:p14="http://schemas.microsoft.com/office/powerpoint/2010/main" val="335622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23901" y="1449388"/>
            <a:ext cx="6440580" cy="2335855"/>
          </a:xfrm>
          <a:prstGeom prst="rect">
            <a:avLst/>
          </a:prstGeom>
        </p:spPr>
        <p:txBody>
          <a:bodyPr vert="horz" lIns="91440" tIns="45720" rIns="91440" bIns="45720" rtlCol="0" anchor="t">
            <a:noAutofit/>
          </a:bodyPr>
          <a:lstStyle/>
          <a:p>
            <a:pPr>
              <a:lnSpc>
                <a:spcPct val="90000"/>
              </a:lnSpc>
              <a:spcAft>
                <a:spcPts val="1200"/>
              </a:spcAft>
              <a:defRPr/>
            </a:pPr>
            <a:r>
              <a:rPr lang="en-PH" dirty="0">
                <a:ea typeface="Arial" charset="0"/>
              </a:rPr>
              <a:t>The HIS Geo-enabling Toolkit, and other guidance documents, consider two levels of implementation:</a:t>
            </a:r>
          </a:p>
          <a:p>
            <a:pPr marL="542925" indent="-376238">
              <a:lnSpc>
                <a:spcPct val="90000"/>
              </a:lnSpc>
              <a:spcAft>
                <a:spcPts val="1200"/>
              </a:spcAft>
              <a:buFont typeface="+mj-lt"/>
              <a:buAutoNum type="arabicPeriod"/>
              <a:defRPr/>
            </a:pPr>
            <a:r>
              <a:rPr lang="en-PH" u="sng" dirty="0">
                <a:ea typeface="Arial" charset="0"/>
              </a:rPr>
              <a:t>National</a:t>
            </a:r>
            <a:r>
              <a:rPr lang="en-PH" dirty="0">
                <a:ea typeface="Arial" charset="0"/>
              </a:rPr>
              <a:t>: Implemented nationwide, starting with the central before the sub-national level for the former to serve as trainers for the latter</a:t>
            </a:r>
          </a:p>
          <a:p>
            <a:pPr marL="542925" indent="-376238">
              <a:lnSpc>
                <a:spcPct val="90000"/>
              </a:lnSpc>
              <a:spcAft>
                <a:spcPts val="1200"/>
              </a:spcAft>
              <a:buFont typeface="+mj-lt"/>
              <a:buAutoNum type="arabicPeriod" startAt="2"/>
              <a:defRPr/>
            </a:pPr>
            <a:r>
              <a:rPr lang="en-PH" u="sng" dirty="0">
                <a:ea typeface="Arial" charset="0"/>
              </a:rPr>
              <a:t>Pilot</a:t>
            </a:r>
            <a:r>
              <a:rPr lang="en-PH" dirty="0">
                <a:ea typeface="Arial" charset="0"/>
              </a:rPr>
              <a:t>: Implemented on a limited part of the country's territory</a:t>
            </a:r>
          </a:p>
          <a:p>
            <a:pPr>
              <a:lnSpc>
                <a:spcPct val="90000"/>
              </a:lnSpc>
              <a:defRPr/>
            </a:pPr>
            <a:r>
              <a:rPr lang="en-PH" dirty="0">
                <a:ea typeface="Arial" charset="0"/>
              </a:rPr>
              <a:t> </a:t>
            </a:r>
          </a:p>
        </p:txBody>
      </p:sp>
      <p:sp>
        <p:nvSpPr>
          <p:cNvPr id="6" name="Title 1">
            <a:extLst>
              <a:ext uri="{FF2B5EF4-FFF2-40B4-BE49-F238E27FC236}">
                <a16:creationId xmlns:a16="http://schemas.microsoft.com/office/drawing/2014/main" id="{01117E11-5C91-8BC1-A47E-2A5FA6426F11}"/>
              </a:ext>
            </a:extLst>
          </p:cNvPr>
          <p:cNvSpPr txBox="1">
            <a:spLocks/>
          </p:cNvSpPr>
          <p:nvPr/>
        </p:nvSpPr>
        <p:spPr>
          <a:xfrm>
            <a:off x="1429919" y="3712025"/>
            <a:ext cx="5508764" cy="864096"/>
          </a:xfrm>
          <a:prstGeom prst="rect">
            <a:avLst/>
          </a:prstGeom>
        </p:spPr>
        <p:txBody>
          <a:bodyPr vert="horz" lIns="91440" tIns="45720" rIns="91440" bIns="45720" rtlCol="0" anchor="t">
            <a:noAutofit/>
          </a:bodyPr>
          <a:lstStyle/>
          <a:p>
            <a:pPr>
              <a:lnSpc>
                <a:spcPct val="90000"/>
              </a:lnSpc>
              <a:defRPr/>
            </a:pPr>
            <a:r>
              <a:rPr lang="en-US" dirty="0">
                <a:ea typeface="Arial" charset="0"/>
              </a:rPr>
              <a:t>The level of implementation chosen will greatly depend on country-specific context and on the size of the gap versus the availability of resources (financial, human, and physical) and organizational support to fill such gap.</a:t>
            </a:r>
          </a:p>
        </p:txBody>
      </p:sp>
      <p:sp>
        <p:nvSpPr>
          <p:cNvPr id="8" name="Right Arrow 10">
            <a:extLst>
              <a:ext uri="{FF2B5EF4-FFF2-40B4-BE49-F238E27FC236}">
                <a16:creationId xmlns:a16="http://schemas.microsoft.com/office/drawing/2014/main" id="{4BCB8674-484F-E023-AF86-70A742C79603}"/>
              </a:ext>
            </a:extLst>
          </p:cNvPr>
          <p:cNvSpPr/>
          <p:nvPr/>
        </p:nvSpPr>
        <p:spPr>
          <a:xfrm>
            <a:off x="947738" y="3712025"/>
            <a:ext cx="388639" cy="400984"/>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9" name="Title 1">
            <a:extLst>
              <a:ext uri="{FF2B5EF4-FFF2-40B4-BE49-F238E27FC236}">
                <a16:creationId xmlns:a16="http://schemas.microsoft.com/office/drawing/2014/main" id="{C0C10650-C914-77EC-FCDB-2EAA31BD823D}"/>
              </a:ext>
            </a:extLst>
          </p:cNvPr>
          <p:cNvSpPr txBox="1">
            <a:spLocks/>
          </p:cNvSpPr>
          <p:nvPr/>
        </p:nvSpPr>
        <p:spPr>
          <a:xfrm>
            <a:off x="723900" y="5006898"/>
            <a:ext cx="10801350" cy="879628"/>
          </a:xfrm>
          <a:prstGeom prst="rect">
            <a:avLst/>
          </a:prstGeom>
        </p:spPr>
        <p:txBody>
          <a:bodyPr vert="horz" lIns="91440" tIns="45720" rIns="91440" bIns="45720" rtlCol="0" anchor="t">
            <a:noAutofit/>
          </a:bodyPr>
          <a:lstStyle/>
          <a:p>
            <a:pPr>
              <a:lnSpc>
                <a:spcPct val="90000"/>
              </a:lnSpc>
              <a:defRPr/>
            </a:pPr>
            <a:r>
              <a:rPr lang="en-US" dirty="0">
                <a:ea typeface="Arial" charset="0"/>
              </a:rPr>
              <a:t>The product resulting from this step will be a report or a table providing a strategy together with a list of associated activities, including the list of involved stakeholders and level of implementation, for each of the gaps identified during the assessment (Step 1). </a:t>
            </a:r>
          </a:p>
        </p:txBody>
      </p:sp>
      <p:pic>
        <p:nvPicPr>
          <p:cNvPr id="2" name="Picture 1">
            <a:extLst>
              <a:ext uri="{FF2B5EF4-FFF2-40B4-BE49-F238E27FC236}">
                <a16:creationId xmlns:a16="http://schemas.microsoft.com/office/drawing/2014/main" id="{D22BE66E-FA40-B07A-0FD7-F3FE1B4B7BFC}"/>
              </a:ext>
            </a:extLst>
          </p:cNvPr>
          <p:cNvPicPr>
            <a:picLocks noChangeAspect="1"/>
          </p:cNvPicPr>
          <p:nvPr/>
        </p:nvPicPr>
        <p:blipFill>
          <a:blip r:embed="rId3"/>
          <a:stretch>
            <a:fillRect/>
          </a:stretch>
        </p:blipFill>
        <p:spPr>
          <a:xfrm>
            <a:off x="7608670" y="1261255"/>
            <a:ext cx="3935940" cy="3267241"/>
          </a:xfrm>
          <a:prstGeom prst="rect">
            <a:avLst/>
          </a:prstGeom>
        </p:spPr>
      </p:pic>
      <p:sp>
        <p:nvSpPr>
          <p:cNvPr id="5" name="Title 1">
            <a:extLst>
              <a:ext uri="{FF2B5EF4-FFF2-40B4-BE49-F238E27FC236}">
                <a16:creationId xmlns:a16="http://schemas.microsoft.com/office/drawing/2014/main" id="{7F731AAB-F6F7-8BF3-94BE-0905CB139616}"/>
              </a:ext>
            </a:extLst>
          </p:cNvPr>
          <p:cNvSpPr txBox="1">
            <a:spLocks/>
          </p:cNvSpPr>
          <p:nvPr/>
        </p:nvSpPr>
        <p:spPr>
          <a:xfrm>
            <a:off x="695325" y="628091"/>
            <a:ext cx="10693400" cy="86409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2</a:t>
            </a:r>
            <a:r>
              <a:rPr lang="en-PH" sz="2400" dirty="0">
                <a:ea typeface="Arial" charset="0"/>
              </a:rPr>
              <a:t>: </a:t>
            </a:r>
            <a:r>
              <a:rPr lang="en-US" sz="2400" dirty="0">
                <a:ea typeface="Arial" charset="0"/>
              </a:rPr>
              <a:t>Define the strategy(</a:t>
            </a:r>
            <a:r>
              <a:rPr lang="en-US" sz="2400" dirty="0" err="1">
                <a:ea typeface="Arial" charset="0"/>
              </a:rPr>
              <a:t>ies</a:t>
            </a:r>
            <a:r>
              <a:rPr lang="en-US" sz="2400" dirty="0">
                <a:ea typeface="Arial" charset="0"/>
              </a:rPr>
              <a:t>) to be implemented to fill the gaps identified during the assessment</a:t>
            </a:r>
            <a:endParaRPr lang="en-PH" sz="2400" dirty="0">
              <a:ea typeface="Arial" charset="0"/>
            </a:endParaRPr>
          </a:p>
        </p:txBody>
      </p:sp>
      <p:sp>
        <p:nvSpPr>
          <p:cNvPr id="15" name="Title 1">
            <a:extLst>
              <a:ext uri="{FF2B5EF4-FFF2-40B4-BE49-F238E27FC236}">
                <a16:creationId xmlns:a16="http://schemas.microsoft.com/office/drawing/2014/main" id="{97B6C5E3-3A22-BBAE-A781-E7E53082D9E3}"/>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2315622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A07301-D15C-E3BA-5B5C-7A653DC04814}"/>
              </a:ext>
            </a:extLst>
          </p:cNvPr>
          <p:cNvPicPr>
            <a:picLocks noChangeAspect="1"/>
          </p:cNvPicPr>
          <p:nvPr/>
        </p:nvPicPr>
        <p:blipFill>
          <a:blip r:embed="rId3"/>
          <a:stretch>
            <a:fillRect/>
          </a:stretch>
        </p:blipFill>
        <p:spPr>
          <a:xfrm>
            <a:off x="2294965" y="1384943"/>
            <a:ext cx="7380488" cy="4701951"/>
          </a:xfrm>
          <a:prstGeom prst="rect">
            <a:avLst/>
          </a:prstGeom>
        </p:spPr>
      </p:pic>
      <p:sp>
        <p:nvSpPr>
          <p:cNvPr id="5" name="Rectangle 4"/>
          <p:cNvSpPr/>
          <p:nvPr/>
        </p:nvSpPr>
        <p:spPr>
          <a:xfrm>
            <a:off x="4198528" y="4033701"/>
            <a:ext cx="3240361" cy="7301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B888AB1-5F3F-033E-B527-256595857434}"/>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4" name="Title 1">
            <a:extLst>
              <a:ext uri="{FF2B5EF4-FFF2-40B4-BE49-F238E27FC236}">
                <a16:creationId xmlns:a16="http://schemas.microsoft.com/office/drawing/2014/main" id="{BB6DC7D5-C678-ECC0-43A0-20654289907A}"/>
              </a:ext>
            </a:extLst>
          </p:cNvPr>
          <p:cNvSpPr txBox="1">
            <a:spLocks/>
          </p:cNvSpPr>
          <p:nvPr/>
        </p:nvSpPr>
        <p:spPr>
          <a:xfrm>
            <a:off x="696164" y="793781"/>
            <a:ext cx="10648967" cy="545560"/>
          </a:xfrm>
          <a:prstGeom prst="rect">
            <a:avLst/>
          </a:prstGeom>
        </p:spPr>
        <p:txBody>
          <a:bodyPr vert="horz" lIns="91440" tIns="45720" rIns="91440" bIns="45720" rtlCol="0" anchor="ctr">
            <a:noAutofit/>
          </a:bodyPr>
          <a:lstStyle/>
          <a:p>
            <a:pPr marL="985838" indent="-985838">
              <a:lnSpc>
                <a:spcPct val="90000"/>
              </a:lnSpc>
              <a:defRPr/>
            </a:pPr>
            <a:r>
              <a:rPr lang="en-PH" sz="2400" b="1" dirty="0">
                <a:ea typeface="Arial" charset="0"/>
              </a:rPr>
              <a:t>Step 3</a:t>
            </a:r>
            <a:r>
              <a:rPr lang="en-PH" sz="2400" dirty="0">
                <a:ea typeface="Arial" charset="0"/>
              </a:rPr>
              <a:t>: </a:t>
            </a:r>
            <a:r>
              <a:rPr lang="en-US" sz="2400" dirty="0">
                <a:ea typeface="Arial" charset="0"/>
              </a:rPr>
              <a:t>Develop the action plan aiming at filling the gaps in the HIS geo-enabling framework</a:t>
            </a:r>
            <a:endParaRPr lang="en-PH" sz="2400" dirty="0">
              <a:ea typeface="Arial" charset="0"/>
            </a:endParaRPr>
          </a:p>
        </p:txBody>
      </p:sp>
    </p:spTree>
    <p:extLst>
      <p:ext uri="{BB962C8B-B14F-4D97-AF65-F5344CB8AC3E}">
        <p14:creationId xmlns:p14="http://schemas.microsoft.com/office/powerpoint/2010/main" val="1826709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55D2A-9366-C88E-C9A1-2BC580A5A01B}"/>
              </a:ext>
            </a:extLst>
          </p:cNvPr>
          <p:cNvPicPr>
            <a:picLocks noChangeAspect="1"/>
          </p:cNvPicPr>
          <p:nvPr/>
        </p:nvPicPr>
        <p:blipFill>
          <a:blip r:embed="rId3"/>
          <a:stretch>
            <a:fillRect/>
          </a:stretch>
        </p:blipFill>
        <p:spPr>
          <a:xfrm>
            <a:off x="3332693" y="1169892"/>
            <a:ext cx="4813378" cy="5039358"/>
          </a:xfrm>
          <a:prstGeom prst="rect">
            <a:avLst/>
          </a:prstGeom>
        </p:spPr>
      </p:pic>
      <p:sp>
        <p:nvSpPr>
          <p:cNvPr id="8" name="Title 1"/>
          <p:cNvSpPr txBox="1">
            <a:spLocks/>
          </p:cNvSpPr>
          <p:nvPr/>
        </p:nvSpPr>
        <p:spPr>
          <a:xfrm>
            <a:off x="706580" y="716672"/>
            <a:ext cx="8783399" cy="365125"/>
          </a:xfrm>
          <a:prstGeom prst="rect">
            <a:avLst/>
          </a:prstGeom>
        </p:spPr>
        <p:txBody>
          <a:bodyPr vert="horz" lIns="91440" tIns="45720" rIns="91440" bIns="45720" rtlCol="0" anchor="ctr">
            <a:noAutofit/>
          </a:bodyPr>
          <a:lstStyle/>
          <a:p>
            <a:pPr>
              <a:lnSpc>
                <a:spcPct val="90000"/>
              </a:lnSpc>
              <a:defRPr/>
            </a:pPr>
            <a:r>
              <a:rPr lang="en-US" sz="2400" dirty="0">
                <a:ea typeface="Arial" charset="0"/>
              </a:rPr>
              <a:t>When geo-enabling is specific to a health program or intervention</a:t>
            </a:r>
          </a:p>
        </p:txBody>
      </p:sp>
      <p:sp>
        <p:nvSpPr>
          <p:cNvPr id="16" name="Left Brace 15">
            <a:extLst>
              <a:ext uri="{FF2B5EF4-FFF2-40B4-BE49-F238E27FC236}">
                <a16:creationId xmlns:a16="http://schemas.microsoft.com/office/drawing/2014/main" id="{945B2D73-7FFC-467D-2C90-FAD550D8AB0B}"/>
              </a:ext>
            </a:extLst>
          </p:cNvPr>
          <p:cNvSpPr/>
          <p:nvPr/>
        </p:nvSpPr>
        <p:spPr>
          <a:xfrm>
            <a:off x="3195827" y="1458094"/>
            <a:ext cx="787537" cy="1477848"/>
          </a:xfrm>
          <a:prstGeom prst="leftBrace">
            <a:avLst/>
          </a:prstGeom>
          <a:ln w="28575">
            <a:solidFill>
              <a:srgbClr val="3466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H"/>
          </a:p>
        </p:txBody>
      </p:sp>
      <p:sp>
        <p:nvSpPr>
          <p:cNvPr id="18" name="TextBox 17">
            <a:extLst>
              <a:ext uri="{FF2B5EF4-FFF2-40B4-BE49-F238E27FC236}">
                <a16:creationId xmlns:a16="http://schemas.microsoft.com/office/drawing/2014/main" id="{DD2DB5E1-9C27-C70C-BA52-F5AA11CA9CC4}"/>
              </a:ext>
            </a:extLst>
          </p:cNvPr>
          <p:cNvSpPr txBox="1"/>
          <p:nvPr/>
        </p:nvSpPr>
        <p:spPr>
          <a:xfrm>
            <a:off x="1151467" y="1802574"/>
            <a:ext cx="2225970" cy="830997"/>
          </a:xfrm>
          <a:prstGeom prst="rect">
            <a:avLst/>
          </a:prstGeom>
          <a:noFill/>
        </p:spPr>
        <p:txBody>
          <a:bodyPr wrap="square">
            <a:spAutoFit/>
          </a:bodyPr>
          <a:lstStyle/>
          <a:p>
            <a:r>
              <a:rPr lang="en-US" sz="1600" dirty="0">
                <a:ea typeface="Calibri" pitchFamily="34" charset="0"/>
                <a:cs typeface="Times New Roman" pitchFamily="18" charset="0"/>
              </a:rPr>
              <a:t>Additional preliminary steps specific to the program or intervention</a:t>
            </a:r>
            <a:endParaRPr lang="en-US" sz="1600" dirty="0"/>
          </a:p>
        </p:txBody>
      </p:sp>
      <p:sp>
        <p:nvSpPr>
          <p:cNvPr id="19" name="TextBox 18">
            <a:extLst>
              <a:ext uri="{FF2B5EF4-FFF2-40B4-BE49-F238E27FC236}">
                <a16:creationId xmlns:a16="http://schemas.microsoft.com/office/drawing/2014/main" id="{0AAFD63A-BA8C-97E7-566C-5914CB5A4FA5}"/>
              </a:ext>
            </a:extLst>
          </p:cNvPr>
          <p:cNvSpPr txBox="1"/>
          <p:nvPr/>
        </p:nvSpPr>
        <p:spPr>
          <a:xfrm>
            <a:off x="1351181" y="4185347"/>
            <a:ext cx="1614646" cy="1323439"/>
          </a:xfrm>
          <a:prstGeom prst="rect">
            <a:avLst/>
          </a:prstGeom>
          <a:noFill/>
        </p:spPr>
        <p:txBody>
          <a:bodyPr wrap="square">
            <a:spAutoFit/>
          </a:bodyPr>
          <a:lstStyle/>
          <a:p>
            <a:r>
              <a:rPr lang="en-US" sz="1600" dirty="0">
                <a:ea typeface="Calibri" pitchFamily="34" charset="0"/>
                <a:cs typeface="Times New Roman" pitchFamily="18" charset="0"/>
              </a:rPr>
              <a:t>The loop returns to the stage of determining priorities, needs, and gaps</a:t>
            </a:r>
            <a:endParaRPr lang="en-PH" sz="1600" dirty="0"/>
          </a:p>
        </p:txBody>
      </p:sp>
      <p:sp>
        <p:nvSpPr>
          <p:cNvPr id="20" name="Arrow: Right 19">
            <a:extLst>
              <a:ext uri="{FF2B5EF4-FFF2-40B4-BE49-F238E27FC236}">
                <a16:creationId xmlns:a16="http://schemas.microsoft.com/office/drawing/2014/main" id="{B25A300E-06C2-A695-1D32-DA0C3E85ECF6}"/>
              </a:ext>
            </a:extLst>
          </p:cNvPr>
          <p:cNvSpPr/>
          <p:nvPr/>
        </p:nvSpPr>
        <p:spPr>
          <a:xfrm>
            <a:off x="2760268" y="4589098"/>
            <a:ext cx="617169" cy="325705"/>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rgbClr val="346667"/>
              </a:solidFill>
            </a:endParaRPr>
          </a:p>
        </p:txBody>
      </p:sp>
      <p:sp>
        <p:nvSpPr>
          <p:cNvPr id="10" name="Left Brace 9">
            <a:extLst>
              <a:ext uri="{FF2B5EF4-FFF2-40B4-BE49-F238E27FC236}">
                <a16:creationId xmlns:a16="http://schemas.microsoft.com/office/drawing/2014/main" id="{534E8F60-E25C-B8A1-1454-41237A44508A}"/>
              </a:ext>
            </a:extLst>
          </p:cNvPr>
          <p:cNvSpPr/>
          <p:nvPr/>
        </p:nvSpPr>
        <p:spPr>
          <a:xfrm flipH="1">
            <a:off x="8146071" y="1182158"/>
            <a:ext cx="560074" cy="3174689"/>
          </a:xfrm>
          <a:prstGeom prst="leftBrace">
            <a:avLst/>
          </a:prstGeom>
          <a:ln w="28575">
            <a:solidFill>
              <a:srgbClr val="3466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H"/>
          </a:p>
        </p:txBody>
      </p:sp>
      <p:sp>
        <p:nvSpPr>
          <p:cNvPr id="13" name="TextBox 12">
            <a:extLst>
              <a:ext uri="{FF2B5EF4-FFF2-40B4-BE49-F238E27FC236}">
                <a16:creationId xmlns:a16="http://schemas.microsoft.com/office/drawing/2014/main" id="{2C40D7E6-DF34-1484-0FD8-B281B418F9B8}"/>
              </a:ext>
            </a:extLst>
          </p:cNvPr>
          <p:cNvSpPr txBox="1"/>
          <p:nvPr/>
        </p:nvSpPr>
        <p:spPr>
          <a:xfrm>
            <a:off x="8743240" y="2249849"/>
            <a:ext cx="1553767" cy="1077218"/>
          </a:xfrm>
          <a:prstGeom prst="rect">
            <a:avLst/>
          </a:prstGeom>
          <a:noFill/>
        </p:spPr>
        <p:txBody>
          <a:bodyPr wrap="square">
            <a:spAutoFit/>
          </a:bodyPr>
          <a:lstStyle/>
          <a:p>
            <a:r>
              <a:rPr lang="fr-FR" sz="1600" dirty="0">
                <a:ea typeface="Calibri" pitchFamily="34" charset="0"/>
                <a:cs typeface="Times New Roman" pitchFamily="18" charset="0"/>
              </a:rPr>
              <a:t>Pre-workshop </a:t>
            </a:r>
            <a:r>
              <a:rPr lang="fr-FR" sz="1600" dirty="0" err="1">
                <a:ea typeface="Calibri" pitchFamily="34" charset="0"/>
                <a:cs typeface="Times New Roman" pitchFamily="18" charset="0"/>
              </a:rPr>
              <a:t>survey</a:t>
            </a:r>
            <a:r>
              <a:rPr lang="fr-FR" sz="1600" dirty="0">
                <a:ea typeface="Calibri" pitchFamily="34" charset="0"/>
                <a:cs typeface="Times New Roman" pitchFamily="18" charset="0"/>
              </a:rPr>
              <a:t> + Workshop sessions</a:t>
            </a:r>
            <a:endParaRPr lang="en-PH" sz="1600" dirty="0"/>
          </a:p>
        </p:txBody>
      </p:sp>
      <p:sp>
        <p:nvSpPr>
          <p:cNvPr id="7" name="Title 1">
            <a:extLst>
              <a:ext uri="{FF2B5EF4-FFF2-40B4-BE49-F238E27FC236}">
                <a16:creationId xmlns:a16="http://schemas.microsoft.com/office/drawing/2014/main" id="{E6832B96-347D-720F-50EC-D4A4C413FE34}"/>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3075097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04851" y="1396389"/>
            <a:ext cx="10791824" cy="2453312"/>
          </a:xfrm>
          <a:prstGeom prst="rect">
            <a:avLst/>
          </a:prstGeom>
        </p:spPr>
        <p:txBody>
          <a:bodyPr vert="horz" lIns="91440" tIns="45720" rIns="91440" bIns="45720" rtlCol="0" anchor="t">
            <a:noAutofit/>
          </a:bodyPr>
          <a:lstStyle/>
          <a:p>
            <a:pPr>
              <a:lnSpc>
                <a:spcPct val="90000"/>
              </a:lnSpc>
              <a:spcAft>
                <a:spcPts val="600"/>
              </a:spcAft>
              <a:defRPr/>
            </a:pPr>
            <a:r>
              <a:rPr lang="en-PH" u="sng" dirty="0">
                <a:ea typeface="Arial" charset="0"/>
              </a:rPr>
              <a:t>Objective</a:t>
            </a:r>
            <a:r>
              <a:rPr lang="en-PH" dirty="0">
                <a:ea typeface="Arial" charset="0"/>
              </a:rPr>
              <a:t>: </a:t>
            </a:r>
            <a:r>
              <a:rPr lang="en-US" dirty="0">
                <a:ea typeface="Arial" charset="0"/>
              </a:rPr>
              <a:t>Obtain a budgeted action plan to implement the strategies identified during step 2.</a:t>
            </a:r>
          </a:p>
          <a:p>
            <a:pPr>
              <a:lnSpc>
                <a:spcPct val="90000"/>
              </a:lnSpc>
              <a:spcAft>
                <a:spcPts val="600"/>
              </a:spcAft>
              <a:defRPr/>
            </a:pPr>
            <a:r>
              <a:rPr lang="en-PH" u="sng" dirty="0">
                <a:ea typeface="Arial" charset="0"/>
              </a:rPr>
              <a:t>Expected deliverable</a:t>
            </a:r>
            <a:r>
              <a:rPr lang="en-PH" dirty="0">
                <a:ea typeface="Arial" charset="0"/>
              </a:rPr>
              <a:t>: HIS geo-enabling action plan</a:t>
            </a:r>
          </a:p>
          <a:p>
            <a:pPr>
              <a:lnSpc>
                <a:spcPct val="90000"/>
              </a:lnSpc>
              <a:spcAft>
                <a:spcPts val="600"/>
              </a:spcAft>
              <a:defRPr/>
            </a:pPr>
            <a:r>
              <a:rPr lang="en-PH" u="sng" dirty="0">
                <a:ea typeface="Arial" charset="0"/>
              </a:rPr>
              <a:t>Estimated duration of implementation</a:t>
            </a:r>
            <a:r>
              <a:rPr lang="en-PH" dirty="0">
                <a:ea typeface="Arial" charset="0"/>
              </a:rPr>
              <a:t>: 1 month</a:t>
            </a:r>
          </a:p>
          <a:p>
            <a:pPr>
              <a:lnSpc>
                <a:spcPct val="90000"/>
              </a:lnSpc>
              <a:spcAft>
                <a:spcPts val="600"/>
              </a:spcAft>
              <a:defRPr/>
            </a:pPr>
            <a:r>
              <a:rPr lang="en-PH" u="sng" dirty="0">
                <a:ea typeface="Arial" charset="0"/>
              </a:rPr>
              <a:t>Volume of resources needed</a:t>
            </a:r>
            <a:r>
              <a:rPr lang="en-PH" dirty="0">
                <a:ea typeface="Arial" charset="0"/>
              </a:rPr>
              <a:t>: Limited</a:t>
            </a:r>
          </a:p>
          <a:p>
            <a:pPr>
              <a:lnSpc>
                <a:spcPct val="90000"/>
              </a:lnSpc>
              <a:spcAft>
                <a:spcPts val="600"/>
              </a:spcAft>
              <a:defRPr/>
            </a:pPr>
            <a:r>
              <a:rPr lang="en-PH" u="sng" dirty="0">
                <a:ea typeface="Arial" charset="0"/>
              </a:rPr>
              <a:t>Person to be involved</a:t>
            </a:r>
            <a:r>
              <a:rPr lang="en-PH" dirty="0">
                <a:ea typeface="Arial" charset="0"/>
              </a:rPr>
              <a:t>: </a:t>
            </a:r>
            <a:r>
              <a:rPr lang="en-US" dirty="0">
                <a:ea typeface="Arial" charset="0"/>
              </a:rPr>
              <a:t>Head of the geospatial data management and technology unit if any, representatives from key health programs (health information system, communicable diseases, planning, emergency management, and immunization), development partners, external facilitator.</a:t>
            </a:r>
            <a:endParaRPr lang="en-PH" dirty="0">
              <a:ea typeface="Arial" charset="0"/>
            </a:endParaRPr>
          </a:p>
          <a:p>
            <a:pPr>
              <a:lnSpc>
                <a:spcPct val="90000"/>
              </a:lnSpc>
              <a:spcAft>
                <a:spcPts val="1200"/>
              </a:spcAft>
              <a:defRPr/>
            </a:pPr>
            <a:endParaRPr lang="en-PH" dirty="0">
              <a:ea typeface="Arial" charset="0"/>
            </a:endParaRPr>
          </a:p>
        </p:txBody>
      </p:sp>
      <p:sp>
        <p:nvSpPr>
          <p:cNvPr id="10" name="TextBox 9">
            <a:extLst>
              <a:ext uri="{FF2B5EF4-FFF2-40B4-BE49-F238E27FC236}">
                <a16:creationId xmlns:a16="http://schemas.microsoft.com/office/drawing/2014/main" id="{FB68A61D-AEAE-7E1D-D79D-6CF2D5338F75}"/>
              </a:ext>
            </a:extLst>
          </p:cNvPr>
          <p:cNvSpPr txBox="1"/>
          <p:nvPr/>
        </p:nvSpPr>
        <p:spPr>
          <a:xfrm>
            <a:off x="704850" y="3469821"/>
            <a:ext cx="7629525" cy="2893100"/>
          </a:xfrm>
          <a:prstGeom prst="rect">
            <a:avLst/>
          </a:prstGeom>
          <a:noFill/>
        </p:spPr>
        <p:txBody>
          <a:bodyPr wrap="square">
            <a:spAutoFit/>
          </a:bodyPr>
          <a:lstStyle/>
          <a:p>
            <a:pPr>
              <a:lnSpc>
                <a:spcPct val="90000"/>
              </a:lnSpc>
              <a:spcAft>
                <a:spcPts val="600"/>
              </a:spcAft>
              <a:defRPr/>
            </a:pPr>
            <a:r>
              <a:rPr lang="en-PH" u="sng" dirty="0">
                <a:ea typeface="Arial" charset="0"/>
              </a:rPr>
              <a:t>Supporting tools</a:t>
            </a:r>
            <a:r>
              <a:rPr lang="en-PH" dirty="0">
                <a:ea typeface="Arial" charset="0"/>
              </a:rPr>
              <a:t>:</a:t>
            </a:r>
          </a:p>
          <a:p>
            <a:pPr marL="717550" indent="-342900">
              <a:lnSpc>
                <a:spcPct val="90000"/>
              </a:lnSpc>
              <a:spcAft>
                <a:spcPts val="600"/>
              </a:spcAft>
              <a:buAutoNum type="alphaLcPeriod"/>
              <a:defRPr/>
            </a:pPr>
            <a:r>
              <a:rPr lang="en-US" dirty="0">
                <a:ea typeface="Arial" charset="0"/>
              </a:rPr>
              <a:t>Non-exhaustive list of activities to be considered for implementation across the 9 elements of the HIS geo-enabling framework (URL in the HIS Geo-enabling Toolkit)</a:t>
            </a:r>
          </a:p>
          <a:p>
            <a:pPr marL="717550" indent="-342900">
              <a:lnSpc>
                <a:spcPct val="90000"/>
              </a:lnSpc>
              <a:spcAft>
                <a:spcPts val="600"/>
              </a:spcAft>
              <a:buAutoNum type="alphaLcPeriod"/>
              <a:defRPr/>
            </a:pPr>
            <a:r>
              <a:rPr lang="en-US" dirty="0">
                <a:ea typeface="Arial" charset="0"/>
              </a:rPr>
              <a:t>Action plan template (URL in the HIS Geo-enabling Toolkit)</a:t>
            </a:r>
          </a:p>
          <a:p>
            <a:pPr marL="717550" indent="-342900">
              <a:lnSpc>
                <a:spcPct val="90000"/>
              </a:lnSpc>
              <a:spcAft>
                <a:spcPts val="600"/>
              </a:spcAft>
              <a:buAutoNum type="alphaLcPeriod"/>
              <a:defRPr/>
            </a:pPr>
            <a:r>
              <a:rPr lang="en-US" dirty="0">
                <a:ea typeface="Arial" charset="0"/>
              </a:rPr>
              <a:t>Example of action plan (Annex 6 of the HIS Geo-enabling Toolkit)</a:t>
            </a:r>
          </a:p>
          <a:p>
            <a:pPr marL="717550" indent="-342900">
              <a:lnSpc>
                <a:spcPct val="90000"/>
              </a:lnSpc>
              <a:spcAft>
                <a:spcPts val="600"/>
              </a:spcAft>
              <a:buAutoNum type="alphaLcPeriod"/>
              <a:defRPr/>
            </a:pPr>
            <a:r>
              <a:rPr lang="en-US" dirty="0"/>
              <a:t>Cost and timeline drivers for activities aimed at strengthening the geo-enabling environment (GAVI’s Leveraging Geospatial Technologies and Data to Strengthen Immunization </a:t>
            </a:r>
            <a:r>
              <a:rPr lang="en-US" dirty="0" err="1"/>
              <a:t>Programmes</a:t>
            </a:r>
            <a:r>
              <a:rPr lang="en-US" dirty="0"/>
              <a:t>: Rapid guidance for investment planning)</a:t>
            </a:r>
            <a:endParaRPr lang="en-GB" dirty="0"/>
          </a:p>
        </p:txBody>
      </p:sp>
      <p:pic>
        <p:nvPicPr>
          <p:cNvPr id="13" name="Picture 12">
            <a:extLst>
              <a:ext uri="{FF2B5EF4-FFF2-40B4-BE49-F238E27FC236}">
                <a16:creationId xmlns:a16="http://schemas.microsoft.com/office/drawing/2014/main" id="{888E13C1-AAF1-F65E-7560-0CC64D0D84C3}"/>
              </a:ext>
            </a:extLst>
          </p:cNvPr>
          <p:cNvPicPr>
            <a:picLocks noChangeAspect="1"/>
          </p:cNvPicPr>
          <p:nvPr/>
        </p:nvPicPr>
        <p:blipFill>
          <a:blip r:embed="rId3"/>
          <a:stretch>
            <a:fillRect/>
          </a:stretch>
        </p:blipFill>
        <p:spPr>
          <a:xfrm>
            <a:off x="8470982" y="3728952"/>
            <a:ext cx="3349543" cy="2453313"/>
          </a:xfrm>
          <a:prstGeom prst="rect">
            <a:avLst/>
          </a:prstGeom>
        </p:spPr>
      </p:pic>
      <p:sp>
        <p:nvSpPr>
          <p:cNvPr id="14" name="Title 1">
            <a:extLst>
              <a:ext uri="{FF2B5EF4-FFF2-40B4-BE49-F238E27FC236}">
                <a16:creationId xmlns:a16="http://schemas.microsoft.com/office/drawing/2014/main" id="{13450EFD-4782-CEB2-FE84-06406B0A2D81}"/>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HIS Geo-enabling framework implementation process</a:t>
            </a:r>
          </a:p>
        </p:txBody>
      </p:sp>
      <p:sp>
        <p:nvSpPr>
          <p:cNvPr id="4" name="Title 1">
            <a:extLst>
              <a:ext uri="{FF2B5EF4-FFF2-40B4-BE49-F238E27FC236}">
                <a16:creationId xmlns:a16="http://schemas.microsoft.com/office/drawing/2014/main" id="{E3F93722-BB6B-12A6-2F12-4F89EC2B436A}"/>
              </a:ext>
            </a:extLst>
          </p:cNvPr>
          <p:cNvSpPr txBox="1">
            <a:spLocks/>
          </p:cNvSpPr>
          <p:nvPr/>
        </p:nvSpPr>
        <p:spPr>
          <a:xfrm>
            <a:off x="696164" y="793781"/>
            <a:ext cx="10648967" cy="545560"/>
          </a:xfrm>
          <a:prstGeom prst="rect">
            <a:avLst/>
          </a:prstGeom>
        </p:spPr>
        <p:txBody>
          <a:bodyPr vert="horz" lIns="91440" tIns="45720" rIns="91440" bIns="45720" rtlCol="0" anchor="ctr">
            <a:noAutofit/>
          </a:bodyPr>
          <a:lstStyle/>
          <a:p>
            <a:pPr marL="985838" indent="-985838">
              <a:lnSpc>
                <a:spcPct val="90000"/>
              </a:lnSpc>
              <a:defRPr/>
            </a:pPr>
            <a:r>
              <a:rPr lang="en-PH" sz="2400" b="1" dirty="0">
                <a:ea typeface="Arial" charset="0"/>
              </a:rPr>
              <a:t>Step 3</a:t>
            </a:r>
            <a:r>
              <a:rPr lang="en-PH" sz="2400" dirty="0">
                <a:ea typeface="Arial" charset="0"/>
              </a:rPr>
              <a:t>: </a:t>
            </a:r>
            <a:r>
              <a:rPr lang="en-US" sz="2400" dirty="0">
                <a:ea typeface="Arial" charset="0"/>
              </a:rPr>
              <a:t>Develop the action plan aiming at filling the gaps in the HIS geo-enabling framework</a:t>
            </a:r>
            <a:endParaRPr lang="en-PH" sz="2400" dirty="0">
              <a:ea typeface="Arial" charset="0"/>
            </a:endParaRPr>
          </a:p>
        </p:txBody>
      </p:sp>
    </p:spTree>
    <p:extLst>
      <p:ext uri="{BB962C8B-B14F-4D97-AF65-F5344CB8AC3E}">
        <p14:creationId xmlns:p14="http://schemas.microsoft.com/office/powerpoint/2010/main" val="290237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892D96B-26D9-DF4E-F0BD-2A455FF12885}"/>
              </a:ext>
            </a:extLst>
          </p:cNvPr>
          <p:cNvPicPr>
            <a:picLocks noChangeAspect="1"/>
          </p:cNvPicPr>
          <p:nvPr/>
        </p:nvPicPr>
        <p:blipFill>
          <a:blip r:embed="rId3"/>
          <a:stretch>
            <a:fillRect/>
          </a:stretch>
        </p:blipFill>
        <p:spPr>
          <a:xfrm>
            <a:off x="5945378" y="3394475"/>
            <a:ext cx="1711016" cy="691513"/>
          </a:xfrm>
          <a:prstGeom prst="rect">
            <a:avLst/>
          </a:prstGeom>
        </p:spPr>
      </p:pic>
      <p:pic>
        <p:nvPicPr>
          <p:cNvPr id="4" name="Picture 3">
            <a:extLst>
              <a:ext uri="{FF2B5EF4-FFF2-40B4-BE49-F238E27FC236}">
                <a16:creationId xmlns:a16="http://schemas.microsoft.com/office/drawing/2014/main" id="{C6F2E6F3-0D60-9427-F4BE-56B7E3CE81E1}"/>
              </a:ext>
            </a:extLst>
          </p:cNvPr>
          <p:cNvPicPr>
            <a:picLocks noChangeAspect="1"/>
          </p:cNvPicPr>
          <p:nvPr/>
        </p:nvPicPr>
        <p:blipFill>
          <a:blip r:embed="rId4"/>
          <a:stretch>
            <a:fillRect/>
          </a:stretch>
        </p:blipFill>
        <p:spPr>
          <a:xfrm>
            <a:off x="1165475" y="1503281"/>
            <a:ext cx="2362434" cy="1346400"/>
          </a:xfrm>
          <a:prstGeom prst="rect">
            <a:avLst/>
          </a:prstGeom>
        </p:spPr>
      </p:pic>
      <p:pic>
        <p:nvPicPr>
          <p:cNvPr id="6" name="Picture 5">
            <a:extLst>
              <a:ext uri="{FF2B5EF4-FFF2-40B4-BE49-F238E27FC236}">
                <a16:creationId xmlns:a16="http://schemas.microsoft.com/office/drawing/2014/main" id="{5C4F8D58-34CA-9829-0DF8-27DCF9CF9BDD}"/>
              </a:ext>
            </a:extLst>
          </p:cNvPr>
          <p:cNvPicPr>
            <a:picLocks noChangeAspect="1"/>
          </p:cNvPicPr>
          <p:nvPr/>
        </p:nvPicPr>
        <p:blipFill>
          <a:blip r:embed="rId5"/>
          <a:stretch>
            <a:fillRect/>
          </a:stretch>
        </p:blipFill>
        <p:spPr>
          <a:xfrm>
            <a:off x="1386504" y="3602407"/>
            <a:ext cx="1740194" cy="1346400"/>
          </a:xfrm>
          <a:prstGeom prst="rect">
            <a:avLst/>
          </a:prstGeom>
        </p:spPr>
      </p:pic>
      <p:pic>
        <p:nvPicPr>
          <p:cNvPr id="7" name="Picture 2">
            <a:extLst>
              <a:ext uri="{FF2B5EF4-FFF2-40B4-BE49-F238E27FC236}">
                <a16:creationId xmlns:a16="http://schemas.microsoft.com/office/drawing/2014/main" id="{892C2696-FBF9-EAF9-29CD-3358BF6E680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463" t="9410" r="13773" b="9601"/>
          <a:stretch/>
        </p:blipFill>
        <p:spPr bwMode="auto">
          <a:xfrm>
            <a:off x="8663765" y="1500719"/>
            <a:ext cx="2151013" cy="13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3B576057-48B6-7B2D-ED8C-AF14B9B46363}"/>
              </a:ext>
            </a:extLst>
          </p:cNvPr>
          <p:cNvSpPr txBox="1"/>
          <p:nvPr/>
        </p:nvSpPr>
        <p:spPr>
          <a:xfrm>
            <a:off x="1292034" y="2849681"/>
            <a:ext cx="2153780" cy="276999"/>
          </a:xfrm>
          <a:prstGeom prst="rect">
            <a:avLst/>
          </a:prstGeom>
          <a:noFill/>
        </p:spPr>
        <p:txBody>
          <a:bodyPr wrap="square">
            <a:spAutoFit/>
          </a:bodyPr>
          <a:lstStyle/>
          <a:p>
            <a:r>
              <a:rPr lang="en-US" sz="1200" dirty="0">
                <a:ea typeface="Arial" charset="0"/>
              </a:rPr>
              <a:t>Priorities, challenges, needs</a:t>
            </a:r>
            <a:endParaRPr lang="en-GB" sz="1200" dirty="0"/>
          </a:p>
        </p:txBody>
      </p:sp>
      <p:sp>
        <p:nvSpPr>
          <p:cNvPr id="12" name="TextBox 11">
            <a:extLst>
              <a:ext uri="{FF2B5EF4-FFF2-40B4-BE49-F238E27FC236}">
                <a16:creationId xmlns:a16="http://schemas.microsoft.com/office/drawing/2014/main" id="{B2B7F797-6BEA-875C-20E6-F6EDE513760F}"/>
              </a:ext>
            </a:extLst>
          </p:cNvPr>
          <p:cNvSpPr txBox="1"/>
          <p:nvPr/>
        </p:nvSpPr>
        <p:spPr>
          <a:xfrm>
            <a:off x="1114625" y="4885520"/>
            <a:ext cx="2464134" cy="276999"/>
          </a:xfrm>
          <a:prstGeom prst="rect">
            <a:avLst/>
          </a:prstGeom>
          <a:noFill/>
        </p:spPr>
        <p:txBody>
          <a:bodyPr wrap="square">
            <a:spAutoFit/>
          </a:bodyPr>
          <a:lstStyle/>
          <a:p>
            <a:r>
              <a:rPr lang="en-US" sz="1200" dirty="0">
                <a:ea typeface="Arial" charset="0"/>
              </a:rPr>
              <a:t>Program/intervention geography</a:t>
            </a:r>
            <a:endParaRPr lang="en-GB" sz="1200" dirty="0"/>
          </a:p>
        </p:txBody>
      </p:sp>
      <p:sp>
        <p:nvSpPr>
          <p:cNvPr id="13" name="TextBox 12">
            <a:extLst>
              <a:ext uri="{FF2B5EF4-FFF2-40B4-BE49-F238E27FC236}">
                <a16:creationId xmlns:a16="http://schemas.microsoft.com/office/drawing/2014/main" id="{A9AC334E-5727-0C0C-18A8-12DEAB8834B4}"/>
              </a:ext>
            </a:extLst>
          </p:cNvPr>
          <p:cNvSpPr txBox="1"/>
          <p:nvPr/>
        </p:nvSpPr>
        <p:spPr>
          <a:xfrm>
            <a:off x="8663764" y="2906899"/>
            <a:ext cx="2243697" cy="276999"/>
          </a:xfrm>
          <a:prstGeom prst="rect">
            <a:avLst/>
          </a:prstGeom>
          <a:noFill/>
        </p:spPr>
        <p:txBody>
          <a:bodyPr wrap="square">
            <a:spAutoFit/>
          </a:bodyPr>
          <a:lstStyle/>
          <a:p>
            <a:pPr algn="ctr"/>
            <a:r>
              <a:rPr lang="en-US" sz="1200" dirty="0">
                <a:ea typeface="Arial" charset="0"/>
              </a:rPr>
              <a:t>Equipment and expertise needs</a:t>
            </a:r>
            <a:endParaRPr lang="en-GB" sz="1200" dirty="0"/>
          </a:p>
        </p:txBody>
      </p:sp>
      <p:sp>
        <p:nvSpPr>
          <p:cNvPr id="14" name="TextBox 13">
            <a:extLst>
              <a:ext uri="{FF2B5EF4-FFF2-40B4-BE49-F238E27FC236}">
                <a16:creationId xmlns:a16="http://schemas.microsoft.com/office/drawing/2014/main" id="{A573A558-35D0-B298-0C23-C01D2A985603}"/>
              </a:ext>
            </a:extLst>
          </p:cNvPr>
          <p:cNvSpPr txBox="1"/>
          <p:nvPr/>
        </p:nvSpPr>
        <p:spPr>
          <a:xfrm>
            <a:off x="4441722" y="2837543"/>
            <a:ext cx="3226134" cy="276999"/>
          </a:xfrm>
          <a:prstGeom prst="rect">
            <a:avLst/>
          </a:prstGeom>
          <a:noFill/>
        </p:spPr>
        <p:txBody>
          <a:bodyPr wrap="square">
            <a:spAutoFit/>
          </a:bodyPr>
          <a:lstStyle/>
          <a:p>
            <a:r>
              <a:rPr lang="en-US" sz="1200" dirty="0">
                <a:ea typeface="Arial" charset="0"/>
              </a:rPr>
              <a:t>Products purpose, audience, content and format</a:t>
            </a:r>
            <a:endParaRPr lang="en-GB" sz="1200" dirty="0"/>
          </a:p>
        </p:txBody>
      </p:sp>
      <p:pic>
        <p:nvPicPr>
          <p:cNvPr id="15" name="Picture 14">
            <a:extLst>
              <a:ext uri="{FF2B5EF4-FFF2-40B4-BE49-F238E27FC236}">
                <a16:creationId xmlns:a16="http://schemas.microsoft.com/office/drawing/2014/main" id="{13018D88-189F-1BE0-69B6-2436BF9F21D1}"/>
              </a:ext>
            </a:extLst>
          </p:cNvPr>
          <p:cNvPicPr>
            <a:picLocks noChangeAspect="1"/>
          </p:cNvPicPr>
          <p:nvPr/>
        </p:nvPicPr>
        <p:blipFill>
          <a:blip r:embed="rId7"/>
          <a:stretch>
            <a:fillRect/>
          </a:stretch>
        </p:blipFill>
        <p:spPr>
          <a:xfrm>
            <a:off x="5044915" y="1505204"/>
            <a:ext cx="2019748" cy="1344477"/>
          </a:xfrm>
          <a:prstGeom prst="rect">
            <a:avLst/>
          </a:prstGeom>
        </p:spPr>
      </p:pic>
      <p:pic>
        <p:nvPicPr>
          <p:cNvPr id="16" name="Picture 15" descr="A diagram of a diagram of a diagram&#10;&#10;Description automatically generated with medium confidence">
            <a:extLst>
              <a:ext uri="{FF2B5EF4-FFF2-40B4-BE49-F238E27FC236}">
                <a16:creationId xmlns:a16="http://schemas.microsoft.com/office/drawing/2014/main" id="{40329AE7-5402-308F-3265-E8EEBC03B6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125" t="16185" r="9983" b="12890"/>
          <a:stretch/>
        </p:blipFill>
        <p:spPr>
          <a:xfrm>
            <a:off x="8766725" y="3484959"/>
            <a:ext cx="2379373" cy="1356502"/>
          </a:xfrm>
          <a:prstGeom prst="rect">
            <a:avLst/>
          </a:prstGeom>
        </p:spPr>
      </p:pic>
      <p:sp>
        <p:nvSpPr>
          <p:cNvPr id="17" name="TextBox 16">
            <a:extLst>
              <a:ext uri="{FF2B5EF4-FFF2-40B4-BE49-F238E27FC236}">
                <a16:creationId xmlns:a16="http://schemas.microsoft.com/office/drawing/2014/main" id="{AA495261-462B-F526-CE09-85E6C904D644}"/>
              </a:ext>
            </a:extLst>
          </p:cNvPr>
          <p:cNvSpPr txBox="1"/>
          <p:nvPr/>
        </p:nvSpPr>
        <p:spPr>
          <a:xfrm>
            <a:off x="5348274" y="4878478"/>
            <a:ext cx="1559170" cy="276999"/>
          </a:xfrm>
          <a:prstGeom prst="rect">
            <a:avLst/>
          </a:prstGeom>
          <a:noFill/>
        </p:spPr>
        <p:txBody>
          <a:bodyPr wrap="square">
            <a:spAutoFit/>
          </a:bodyPr>
          <a:lstStyle/>
          <a:p>
            <a:pPr algn="ctr"/>
            <a:r>
              <a:rPr lang="en-US" sz="1200" dirty="0">
                <a:ea typeface="Arial" charset="0"/>
              </a:rPr>
              <a:t>Data needs and gaps</a:t>
            </a:r>
            <a:endParaRPr lang="en-GB" sz="1200" dirty="0"/>
          </a:p>
        </p:txBody>
      </p:sp>
      <p:sp>
        <p:nvSpPr>
          <p:cNvPr id="18" name="TextBox 17">
            <a:extLst>
              <a:ext uri="{FF2B5EF4-FFF2-40B4-BE49-F238E27FC236}">
                <a16:creationId xmlns:a16="http://schemas.microsoft.com/office/drawing/2014/main" id="{CEA37CD0-1391-27E3-CEDF-51DE03559E15}"/>
              </a:ext>
            </a:extLst>
          </p:cNvPr>
          <p:cNvSpPr txBox="1"/>
          <p:nvPr/>
        </p:nvSpPr>
        <p:spPr>
          <a:xfrm>
            <a:off x="8464062" y="4888116"/>
            <a:ext cx="2937945" cy="276999"/>
          </a:xfrm>
          <a:prstGeom prst="rect">
            <a:avLst/>
          </a:prstGeom>
          <a:noFill/>
        </p:spPr>
        <p:txBody>
          <a:bodyPr wrap="square">
            <a:spAutoFit/>
          </a:bodyPr>
          <a:lstStyle/>
          <a:p>
            <a:r>
              <a:rPr lang="en-US" sz="1200" dirty="0">
                <a:ea typeface="Arial" charset="0"/>
              </a:rPr>
              <a:t>Current HIS geo-enablement level and gaps</a:t>
            </a:r>
            <a:endParaRPr lang="en-GB" sz="1200" dirty="0"/>
          </a:p>
        </p:txBody>
      </p:sp>
      <p:sp>
        <p:nvSpPr>
          <p:cNvPr id="20" name="Right Arrow 26">
            <a:extLst>
              <a:ext uri="{FF2B5EF4-FFF2-40B4-BE49-F238E27FC236}">
                <a16:creationId xmlns:a16="http://schemas.microsoft.com/office/drawing/2014/main" id="{9AC3432F-D3DD-02A3-4469-B4A0A706D5D8}"/>
              </a:ext>
            </a:extLst>
          </p:cNvPr>
          <p:cNvSpPr/>
          <p:nvPr/>
        </p:nvSpPr>
        <p:spPr>
          <a:xfrm>
            <a:off x="3842475" y="1909637"/>
            <a:ext cx="798142" cy="453374"/>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21" name="Right Arrow 26">
            <a:extLst>
              <a:ext uri="{FF2B5EF4-FFF2-40B4-BE49-F238E27FC236}">
                <a16:creationId xmlns:a16="http://schemas.microsoft.com/office/drawing/2014/main" id="{341C9DD8-6E1A-A55A-CE15-716790EB2C8A}"/>
              </a:ext>
            </a:extLst>
          </p:cNvPr>
          <p:cNvSpPr/>
          <p:nvPr/>
        </p:nvSpPr>
        <p:spPr>
          <a:xfrm>
            <a:off x="7367669" y="1909637"/>
            <a:ext cx="798142" cy="453374"/>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22" name="Right Arrow 26">
            <a:extLst>
              <a:ext uri="{FF2B5EF4-FFF2-40B4-BE49-F238E27FC236}">
                <a16:creationId xmlns:a16="http://schemas.microsoft.com/office/drawing/2014/main" id="{2B07914B-B1A5-82D8-4C9C-60B914BB388B}"/>
              </a:ext>
            </a:extLst>
          </p:cNvPr>
          <p:cNvSpPr/>
          <p:nvPr/>
        </p:nvSpPr>
        <p:spPr>
          <a:xfrm rot="5400000">
            <a:off x="1962229" y="3184834"/>
            <a:ext cx="388031" cy="453374"/>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pic>
        <p:nvPicPr>
          <p:cNvPr id="23" name="Picture 22">
            <a:extLst>
              <a:ext uri="{FF2B5EF4-FFF2-40B4-BE49-F238E27FC236}">
                <a16:creationId xmlns:a16="http://schemas.microsoft.com/office/drawing/2014/main" id="{8AD500FE-97F9-5F3D-B9FB-BBE0D621EEFB}"/>
              </a:ext>
            </a:extLst>
          </p:cNvPr>
          <p:cNvPicPr>
            <a:picLocks noChangeAspect="1"/>
          </p:cNvPicPr>
          <p:nvPr/>
        </p:nvPicPr>
        <p:blipFill>
          <a:blip r:embed="rId9"/>
          <a:stretch>
            <a:fillRect/>
          </a:stretch>
        </p:blipFill>
        <p:spPr>
          <a:xfrm>
            <a:off x="4657540" y="3394475"/>
            <a:ext cx="1199423" cy="787546"/>
          </a:xfrm>
          <a:prstGeom prst="rect">
            <a:avLst/>
          </a:prstGeom>
        </p:spPr>
      </p:pic>
      <p:pic>
        <p:nvPicPr>
          <p:cNvPr id="25" name="Picture 24">
            <a:extLst>
              <a:ext uri="{FF2B5EF4-FFF2-40B4-BE49-F238E27FC236}">
                <a16:creationId xmlns:a16="http://schemas.microsoft.com/office/drawing/2014/main" id="{BCFE38A9-BD43-0F55-E403-95A434EF52B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066887" y="3841877"/>
            <a:ext cx="1184178" cy="977865"/>
          </a:xfrm>
          <a:prstGeom prst="rect">
            <a:avLst/>
          </a:prstGeom>
        </p:spPr>
      </p:pic>
      <p:pic>
        <p:nvPicPr>
          <p:cNvPr id="29" name="Picture 28">
            <a:extLst>
              <a:ext uri="{FF2B5EF4-FFF2-40B4-BE49-F238E27FC236}">
                <a16:creationId xmlns:a16="http://schemas.microsoft.com/office/drawing/2014/main" id="{9B2F2A99-E3BA-7BD8-02F2-C57349563ED4}"/>
              </a:ext>
            </a:extLst>
          </p:cNvPr>
          <p:cNvPicPr>
            <a:picLocks noChangeAspect="1"/>
          </p:cNvPicPr>
          <p:nvPr/>
        </p:nvPicPr>
        <p:blipFill>
          <a:blip r:embed="rId11"/>
          <a:stretch>
            <a:fillRect/>
          </a:stretch>
        </p:blipFill>
        <p:spPr>
          <a:xfrm>
            <a:off x="6418371" y="3938517"/>
            <a:ext cx="1313018" cy="674179"/>
          </a:xfrm>
          <a:prstGeom prst="rect">
            <a:avLst/>
          </a:prstGeom>
        </p:spPr>
      </p:pic>
      <p:sp>
        <p:nvSpPr>
          <p:cNvPr id="30" name="Right Arrow 26">
            <a:extLst>
              <a:ext uri="{FF2B5EF4-FFF2-40B4-BE49-F238E27FC236}">
                <a16:creationId xmlns:a16="http://schemas.microsoft.com/office/drawing/2014/main" id="{D6833DD8-E5FE-9B11-8751-6A0EC473F87B}"/>
              </a:ext>
            </a:extLst>
          </p:cNvPr>
          <p:cNvSpPr/>
          <p:nvPr/>
        </p:nvSpPr>
        <p:spPr>
          <a:xfrm>
            <a:off x="3635393" y="3955334"/>
            <a:ext cx="798142" cy="453374"/>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31" name="Right Arrow 26">
            <a:extLst>
              <a:ext uri="{FF2B5EF4-FFF2-40B4-BE49-F238E27FC236}">
                <a16:creationId xmlns:a16="http://schemas.microsoft.com/office/drawing/2014/main" id="{623CAA25-D007-9B37-3FF6-F6497D8804CA}"/>
              </a:ext>
            </a:extLst>
          </p:cNvPr>
          <p:cNvSpPr/>
          <p:nvPr/>
        </p:nvSpPr>
        <p:spPr>
          <a:xfrm rot="5400000">
            <a:off x="5707156" y="3103589"/>
            <a:ext cx="388031" cy="453374"/>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32" name="Right Arrow 26">
            <a:extLst>
              <a:ext uri="{FF2B5EF4-FFF2-40B4-BE49-F238E27FC236}">
                <a16:creationId xmlns:a16="http://schemas.microsoft.com/office/drawing/2014/main" id="{DA64670D-C50D-835E-7F51-759FE6E278A8}"/>
              </a:ext>
            </a:extLst>
          </p:cNvPr>
          <p:cNvSpPr/>
          <p:nvPr/>
        </p:nvSpPr>
        <p:spPr>
          <a:xfrm rot="5400000">
            <a:off x="9634499" y="3115900"/>
            <a:ext cx="363416" cy="453374"/>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33" name="Right Brace 32">
            <a:extLst>
              <a:ext uri="{FF2B5EF4-FFF2-40B4-BE49-F238E27FC236}">
                <a16:creationId xmlns:a16="http://schemas.microsoft.com/office/drawing/2014/main" id="{41C91889-DE24-DB29-899D-88F76AEFFD50}"/>
              </a:ext>
            </a:extLst>
          </p:cNvPr>
          <p:cNvSpPr/>
          <p:nvPr/>
        </p:nvSpPr>
        <p:spPr>
          <a:xfrm rot="5400000">
            <a:off x="6023145" y="322324"/>
            <a:ext cx="453374" cy="10304347"/>
          </a:xfrm>
          <a:prstGeom prst="rightBrace">
            <a:avLst/>
          </a:prstGeom>
          <a:ln w="57150">
            <a:solidFill>
              <a:srgbClr val="3466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Right Arrow 26">
            <a:extLst>
              <a:ext uri="{FF2B5EF4-FFF2-40B4-BE49-F238E27FC236}">
                <a16:creationId xmlns:a16="http://schemas.microsoft.com/office/drawing/2014/main" id="{2E3A173C-D978-360B-24A8-EE3F2C5A1702}"/>
              </a:ext>
            </a:extLst>
          </p:cNvPr>
          <p:cNvSpPr/>
          <p:nvPr/>
        </p:nvSpPr>
        <p:spPr>
          <a:xfrm rot="5400000">
            <a:off x="6055816" y="5417030"/>
            <a:ext cx="388031" cy="453374"/>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6667"/>
              </a:solidFill>
            </a:endParaRPr>
          </a:p>
        </p:txBody>
      </p:sp>
      <p:sp>
        <p:nvSpPr>
          <p:cNvPr id="35" name="TextBox 34">
            <a:extLst>
              <a:ext uri="{FF2B5EF4-FFF2-40B4-BE49-F238E27FC236}">
                <a16:creationId xmlns:a16="http://schemas.microsoft.com/office/drawing/2014/main" id="{E1E440E1-6449-53B9-1D8F-354C5DFC0EE6}"/>
              </a:ext>
            </a:extLst>
          </p:cNvPr>
          <p:cNvSpPr txBox="1"/>
          <p:nvPr/>
        </p:nvSpPr>
        <p:spPr>
          <a:xfrm>
            <a:off x="4417633" y="5903076"/>
            <a:ext cx="4005442" cy="369332"/>
          </a:xfrm>
          <a:prstGeom prst="rect">
            <a:avLst/>
          </a:prstGeom>
          <a:noFill/>
        </p:spPr>
        <p:txBody>
          <a:bodyPr wrap="square">
            <a:spAutoFit/>
          </a:bodyPr>
          <a:lstStyle/>
          <a:p>
            <a:r>
              <a:rPr lang="en-US" dirty="0">
                <a:ea typeface="Arial" charset="0"/>
              </a:rPr>
              <a:t>Action plan to fill the identified gaps</a:t>
            </a:r>
            <a:endParaRPr lang="en-GB" dirty="0"/>
          </a:p>
        </p:txBody>
      </p:sp>
      <p:sp>
        <p:nvSpPr>
          <p:cNvPr id="2" name="Title 1">
            <a:extLst>
              <a:ext uri="{FF2B5EF4-FFF2-40B4-BE49-F238E27FC236}">
                <a16:creationId xmlns:a16="http://schemas.microsoft.com/office/drawing/2014/main" id="{F1C78B13-707A-7CAA-9DB4-36B7C3B50F05}"/>
              </a:ext>
            </a:extLst>
          </p:cNvPr>
          <p:cNvSpPr txBox="1">
            <a:spLocks/>
          </p:cNvSpPr>
          <p:nvPr/>
        </p:nvSpPr>
        <p:spPr>
          <a:xfrm>
            <a:off x="696164" y="793781"/>
            <a:ext cx="10648967" cy="545560"/>
          </a:xfrm>
          <a:prstGeom prst="rect">
            <a:avLst/>
          </a:prstGeom>
        </p:spPr>
        <p:txBody>
          <a:bodyPr vert="horz" lIns="91440" tIns="45720" rIns="91440" bIns="45720" rtlCol="0" anchor="ctr">
            <a:noAutofit/>
          </a:bodyPr>
          <a:lstStyle/>
          <a:p>
            <a:pPr marL="985838" indent="-985838">
              <a:lnSpc>
                <a:spcPct val="90000"/>
              </a:lnSpc>
              <a:defRPr/>
            </a:pPr>
            <a:r>
              <a:rPr lang="en-PH" sz="2400" b="1" dirty="0">
                <a:ea typeface="Arial" charset="0"/>
              </a:rPr>
              <a:t>Step 3</a:t>
            </a:r>
            <a:r>
              <a:rPr lang="en-PH" sz="2400" dirty="0">
                <a:ea typeface="Arial" charset="0"/>
              </a:rPr>
              <a:t>: </a:t>
            </a:r>
            <a:r>
              <a:rPr lang="en-US" sz="2400" dirty="0">
                <a:ea typeface="Arial" charset="0"/>
              </a:rPr>
              <a:t>Develop the action plan aiming at filling the gaps in the HIS geo-enabling framework – Origin of its content</a:t>
            </a:r>
            <a:endParaRPr lang="en-PH" sz="2400" dirty="0">
              <a:ea typeface="Arial" charset="0"/>
            </a:endParaRPr>
          </a:p>
        </p:txBody>
      </p:sp>
      <p:sp>
        <p:nvSpPr>
          <p:cNvPr id="3" name="Title 1">
            <a:extLst>
              <a:ext uri="{FF2B5EF4-FFF2-40B4-BE49-F238E27FC236}">
                <a16:creationId xmlns:a16="http://schemas.microsoft.com/office/drawing/2014/main" id="{98032E00-34AE-F0D6-F86A-7093048007A0}"/>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n-US" sz="3200" b="1" dirty="0">
                <a:solidFill>
                  <a:srgbClr val="002147"/>
                </a:solidFill>
                <a:latin typeface="+mn-lt"/>
              </a:rPr>
              <a:t>HIS Geo-enabling framework implementation process</a:t>
            </a:r>
          </a:p>
        </p:txBody>
      </p:sp>
    </p:spTree>
    <p:extLst>
      <p:ext uri="{BB962C8B-B14F-4D97-AF65-F5344CB8AC3E}">
        <p14:creationId xmlns:p14="http://schemas.microsoft.com/office/powerpoint/2010/main" val="38426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4375" y="1448703"/>
            <a:ext cx="10791825" cy="4320272"/>
          </a:xfrm>
          <a:prstGeom prst="rect">
            <a:avLst/>
          </a:prstGeom>
        </p:spPr>
        <p:txBody>
          <a:bodyPr vert="horz" lIns="91440" tIns="45720" rIns="91440" bIns="45720" rtlCol="0" anchor="t">
            <a:noAutofit/>
          </a:bodyPr>
          <a:lstStyle/>
          <a:p>
            <a:pPr>
              <a:lnSpc>
                <a:spcPct val="90000"/>
              </a:lnSpc>
              <a:defRPr/>
            </a:pPr>
            <a:r>
              <a:rPr lang="en-US" dirty="0">
                <a:ea typeface="Arial" charset="0"/>
              </a:rPr>
              <a:t>Such action plan should at least contain</a:t>
            </a:r>
            <a:r>
              <a:rPr lang="fr-CH" dirty="0">
                <a:ea typeface="Arial" charset="0"/>
              </a:rPr>
              <a:t>: </a:t>
            </a:r>
          </a:p>
          <a:p>
            <a:pPr marL="542925" lvl="1" indent="-342900">
              <a:buFont typeface="Symbol" panose="05050102010706020507" pitchFamily="18" charset="2"/>
              <a:buChar char=""/>
            </a:pPr>
            <a:r>
              <a:rPr lang="fr-FR" dirty="0">
                <a:solidFill>
                  <a:srgbClr val="000000"/>
                </a:solidFill>
              </a:rPr>
              <a:t>The vision (short and/or long-</a:t>
            </a:r>
            <a:r>
              <a:rPr lang="fr-FR" dirty="0" err="1">
                <a:solidFill>
                  <a:srgbClr val="000000"/>
                </a:solidFill>
              </a:rPr>
              <a:t>term</a:t>
            </a:r>
            <a:r>
              <a:rPr lang="fr-FR" dirty="0">
                <a:solidFill>
                  <a:srgbClr val="000000"/>
                </a:solidFill>
              </a:rPr>
              <a:t>)</a:t>
            </a:r>
          </a:p>
          <a:p>
            <a:pPr marL="542925" lvl="1" indent="-342900">
              <a:buFont typeface="Symbol" panose="05050102010706020507" pitchFamily="18" charset="2"/>
              <a:buChar char=""/>
            </a:pPr>
            <a:r>
              <a:rPr lang="en-US" dirty="0">
                <a:solidFill>
                  <a:srgbClr val="000000"/>
                </a:solidFill>
              </a:rPr>
              <a:t>The objectives to be achieved</a:t>
            </a:r>
          </a:p>
          <a:p>
            <a:pPr marL="542925" lvl="1" indent="-342900">
              <a:buFont typeface="Symbol" panose="05050102010706020507" pitchFamily="18" charset="2"/>
              <a:buChar char=""/>
            </a:pPr>
            <a:r>
              <a:rPr lang="en-US" dirty="0">
                <a:solidFill>
                  <a:srgbClr val="000000"/>
                </a:solidFill>
              </a:rPr>
              <a:t>The timeline (start and end date) and full name of the implementation manager</a:t>
            </a:r>
          </a:p>
          <a:p>
            <a:pPr marL="542925" lvl="1" indent="-342900">
              <a:buFont typeface="Symbol" panose="05050102010706020507" pitchFamily="18" charset="2"/>
              <a:buChar char=""/>
            </a:pPr>
            <a:r>
              <a:rPr lang="en-US" dirty="0">
                <a:solidFill>
                  <a:srgbClr val="000000"/>
                </a:solidFill>
              </a:rPr>
              <a:t>The date of last update of the plan</a:t>
            </a:r>
          </a:p>
          <a:p>
            <a:pPr marL="542925" lvl="1" indent="-342900">
              <a:buFont typeface="Symbol" panose="05050102010706020507" pitchFamily="18" charset="2"/>
              <a:buChar char=""/>
            </a:pPr>
            <a:r>
              <a:rPr lang="en-US" dirty="0">
                <a:solidFill>
                  <a:srgbClr val="000000"/>
                </a:solidFill>
              </a:rPr>
              <a:t>For each element of the HIS geo-enabling framework:</a:t>
            </a:r>
          </a:p>
          <a:p>
            <a:pPr marL="1000125" lvl="1" indent="-342900">
              <a:buFont typeface="Courier New" panose="02070309020205020404" pitchFamily="49" charset="0"/>
              <a:buChar char="o"/>
            </a:pPr>
            <a:r>
              <a:rPr lang="en-US" dirty="0">
                <a:solidFill>
                  <a:srgbClr val="000000"/>
                </a:solidFill>
                <a:ea typeface="Arial" panose="020B0604020202020204" pitchFamily="34" charset="0"/>
              </a:rPr>
              <a:t>The current situation/gaps as identified during the assessment (a comments field to provide additional information can also added)</a:t>
            </a:r>
          </a:p>
          <a:p>
            <a:pPr marL="1000125" lvl="1" indent="-342900">
              <a:buFont typeface="Courier New" panose="02070309020205020404" pitchFamily="49" charset="0"/>
              <a:buChar char="o"/>
            </a:pPr>
            <a:r>
              <a:rPr lang="en-US" dirty="0">
                <a:solidFill>
                  <a:srgbClr val="000000"/>
                </a:solidFill>
                <a:ea typeface="Arial" panose="020B0604020202020204" pitchFamily="34" charset="0"/>
              </a:rPr>
              <a:t>The strategy(</a:t>
            </a:r>
            <a:r>
              <a:rPr lang="en-US" dirty="0" err="1">
                <a:solidFill>
                  <a:srgbClr val="000000"/>
                </a:solidFill>
                <a:ea typeface="Arial" panose="020B0604020202020204" pitchFamily="34" charset="0"/>
              </a:rPr>
              <a:t>ies</a:t>
            </a:r>
            <a:r>
              <a:rPr lang="en-US" dirty="0">
                <a:solidFill>
                  <a:srgbClr val="000000"/>
                </a:solidFill>
                <a:ea typeface="Arial" panose="020B0604020202020204" pitchFamily="34" charset="0"/>
              </a:rPr>
              <a:t>) to fill the identified gaps</a:t>
            </a:r>
          </a:p>
          <a:p>
            <a:pPr marL="1000125" lvl="1" indent="-342900">
              <a:buFont typeface="Courier New" panose="02070309020205020404" pitchFamily="49" charset="0"/>
              <a:buChar char="o"/>
            </a:pPr>
            <a:r>
              <a:rPr lang="en-US" dirty="0">
                <a:solidFill>
                  <a:srgbClr val="000000"/>
                </a:solidFill>
                <a:ea typeface="Arial" panose="020B0604020202020204" pitchFamily="34" charset="0"/>
              </a:rPr>
              <a:t>The level of implementation of the strategy(</a:t>
            </a:r>
            <a:r>
              <a:rPr lang="en-US" dirty="0" err="1">
                <a:solidFill>
                  <a:srgbClr val="000000"/>
                </a:solidFill>
                <a:ea typeface="Arial" panose="020B0604020202020204" pitchFamily="34" charset="0"/>
              </a:rPr>
              <a:t>ies</a:t>
            </a:r>
            <a:r>
              <a:rPr lang="en-US" dirty="0">
                <a:solidFill>
                  <a:srgbClr val="000000"/>
                </a:solidFill>
                <a:ea typeface="Arial" panose="020B0604020202020204" pitchFamily="34" charset="0"/>
              </a:rPr>
              <a:t>)</a:t>
            </a:r>
          </a:p>
          <a:p>
            <a:pPr marL="1000125" lvl="1" indent="-342900">
              <a:buFont typeface="Courier New" panose="02070309020205020404" pitchFamily="49" charset="0"/>
              <a:buChar char="o"/>
            </a:pPr>
            <a:r>
              <a:rPr lang="en-US" dirty="0">
                <a:solidFill>
                  <a:srgbClr val="000000"/>
                </a:solidFill>
                <a:ea typeface="Arial" panose="020B0604020202020204" pitchFamily="34" charset="0"/>
              </a:rPr>
              <a:t>The activities associated to each strategy with the mention of the following for each of them:</a:t>
            </a:r>
          </a:p>
          <a:p>
            <a:pPr marL="1162050" lvl="2" defTabSz="990600"/>
            <a:endParaRPr lang="en-PH" dirty="0">
              <a:solidFill>
                <a:srgbClr val="000000"/>
              </a:solidFill>
              <a:ea typeface="Arial" panose="020B0604020202020204" pitchFamily="34" charset="0"/>
            </a:endParaRPr>
          </a:p>
        </p:txBody>
      </p:sp>
      <p:sp>
        <p:nvSpPr>
          <p:cNvPr id="9" name="Title 1"/>
          <p:cNvSpPr txBox="1">
            <a:spLocks/>
          </p:cNvSpPr>
          <p:nvPr/>
        </p:nvSpPr>
        <p:spPr>
          <a:xfrm>
            <a:off x="1254111" y="5762943"/>
            <a:ext cx="10252089" cy="633094"/>
          </a:xfrm>
          <a:prstGeom prst="rect">
            <a:avLst/>
          </a:prstGeom>
        </p:spPr>
        <p:txBody>
          <a:bodyPr vert="horz" lIns="91440" tIns="45720" rIns="91440" bIns="45720" rtlCol="0" anchor="t">
            <a:noAutofit/>
          </a:bodyPr>
          <a:lstStyle/>
          <a:p>
            <a:pPr>
              <a:lnSpc>
                <a:spcPct val="90000"/>
              </a:lnSpc>
              <a:defRPr/>
            </a:pPr>
            <a:r>
              <a:rPr lang="en-US" dirty="0">
                <a:ea typeface="Arial" charset="0"/>
              </a:rPr>
              <a:t>At the end of this third step, the Ministry of Health should have a clear action plan containing all the information needed for successful implementation</a:t>
            </a:r>
            <a:r>
              <a:rPr lang="fr-CH" dirty="0">
                <a:ea typeface="Arial" charset="0"/>
              </a:rPr>
              <a:t>.</a:t>
            </a:r>
          </a:p>
        </p:txBody>
      </p:sp>
      <p:sp>
        <p:nvSpPr>
          <p:cNvPr id="8" name="Title 1">
            <a:extLst>
              <a:ext uri="{FF2B5EF4-FFF2-40B4-BE49-F238E27FC236}">
                <a16:creationId xmlns:a16="http://schemas.microsoft.com/office/drawing/2014/main" id="{386290B7-D2CB-E4DF-F603-C16464552546}"/>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4" name="Title 1">
            <a:extLst>
              <a:ext uri="{FF2B5EF4-FFF2-40B4-BE49-F238E27FC236}">
                <a16:creationId xmlns:a16="http://schemas.microsoft.com/office/drawing/2014/main" id="{2E86A79A-1C40-39F2-2AD9-BAF9E180516D}"/>
              </a:ext>
            </a:extLst>
          </p:cNvPr>
          <p:cNvSpPr txBox="1">
            <a:spLocks/>
          </p:cNvSpPr>
          <p:nvPr/>
        </p:nvSpPr>
        <p:spPr>
          <a:xfrm>
            <a:off x="704851" y="4506229"/>
            <a:ext cx="10782300" cy="1353010"/>
          </a:xfrm>
          <a:prstGeom prst="rect">
            <a:avLst/>
          </a:prstGeom>
        </p:spPr>
        <p:txBody>
          <a:bodyPr vert="horz" lIns="91440" tIns="45720" rIns="91440" bIns="45720" numCol="2" rtlCol="0" anchor="t">
            <a:noAutofit/>
          </a:bodyPr>
          <a:lstStyle/>
          <a:p>
            <a:pPr marL="1447800" lvl="2" indent="-285750" defTabSz="990600">
              <a:buFont typeface="Wingdings" panose="05000000000000000000" pitchFamily="2" charset="2"/>
              <a:buChar char="§"/>
            </a:pPr>
            <a:r>
              <a:rPr lang="en-US" dirty="0">
                <a:solidFill>
                  <a:srgbClr val="000000"/>
                </a:solidFill>
                <a:ea typeface="Arial" panose="020B0604020202020204" pitchFamily="34" charset="0"/>
              </a:rPr>
              <a:t>The entity, individuals to involved in the activity (target group)</a:t>
            </a:r>
          </a:p>
          <a:p>
            <a:pPr marL="1447800" lvl="2" indent="-285750" defTabSz="990600">
              <a:buFont typeface="Wingdings" panose="05000000000000000000" pitchFamily="2" charset="2"/>
              <a:buChar char="§"/>
            </a:pPr>
            <a:r>
              <a:rPr lang="en-US" dirty="0">
                <a:solidFill>
                  <a:srgbClr val="000000"/>
                </a:solidFill>
                <a:ea typeface="Arial" panose="020B0604020202020204" pitchFamily="34" charset="0"/>
              </a:rPr>
              <a:t>Person/entity in charge of the activity (responsible)</a:t>
            </a:r>
          </a:p>
          <a:p>
            <a:pPr marL="1076325" lvl="2" indent="-285750" defTabSz="990600">
              <a:buFont typeface="Wingdings" panose="05000000000000000000" pitchFamily="2" charset="2"/>
              <a:buChar char="§"/>
            </a:pPr>
            <a:r>
              <a:rPr lang="en-US" dirty="0">
                <a:solidFill>
                  <a:srgbClr val="000000"/>
                </a:solidFill>
                <a:ea typeface="Arial" panose="020B0604020202020204" pitchFamily="34" charset="0"/>
              </a:rPr>
              <a:t>Timeline (start and end date)</a:t>
            </a:r>
          </a:p>
          <a:p>
            <a:pPr marL="1076325" lvl="2" indent="-285750" defTabSz="990600">
              <a:buFont typeface="Wingdings" panose="05000000000000000000" pitchFamily="2" charset="2"/>
              <a:buChar char="§"/>
            </a:pPr>
            <a:r>
              <a:rPr lang="en-US" dirty="0">
                <a:solidFill>
                  <a:srgbClr val="000000"/>
                </a:solidFill>
                <a:ea typeface="Arial" panose="020B0604020202020204" pitchFamily="34" charset="0"/>
              </a:rPr>
              <a:t>Budget</a:t>
            </a:r>
          </a:p>
          <a:p>
            <a:pPr marL="1076325" lvl="2" indent="-285750" defTabSz="990600">
              <a:buFont typeface="Wingdings" panose="05000000000000000000" pitchFamily="2" charset="2"/>
              <a:buChar char="§"/>
            </a:pPr>
            <a:r>
              <a:rPr lang="en-US" dirty="0">
                <a:solidFill>
                  <a:srgbClr val="000000"/>
                </a:solidFill>
                <a:ea typeface="Arial" panose="020B0604020202020204" pitchFamily="34" charset="0"/>
              </a:rPr>
              <a:t>Anticipated deliverable(s)</a:t>
            </a:r>
          </a:p>
          <a:p>
            <a:pPr marL="1076325" lvl="2" indent="-285750" defTabSz="990600">
              <a:buFont typeface="Wingdings" panose="05000000000000000000" pitchFamily="2" charset="2"/>
              <a:buChar char="§"/>
            </a:pPr>
            <a:r>
              <a:rPr lang="en-US" dirty="0">
                <a:solidFill>
                  <a:srgbClr val="000000"/>
                </a:solidFill>
                <a:ea typeface="Arial" panose="020B0604020202020204" pitchFamily="34" charset="0"/>
              </a:rPr>
              <a:t>Monitoring and evaluation indicators</a:t>
            </a:r>
            <a:endParaRPr lang="en-PH" dirty="0">
              <a:solidFill>
                <a:srgbClr val="000000"/>
              </a:solidFill>
              <a:ea typeface="Arial" panose="020B0604020202020204" pitchFamily="34" charset="0"/>
            </a:endParaRPr>
          </a:p>
        </p:txBody>
      </p:sp>
      <p:sp>
        <p:nvSpPr>
          <p:cNvPr id="5" name="Right Arrow 10">
            <a:extLst>
              <a:ext uri="{FF2B5EF4-FFF2-40B4-BE49-F238E27FC236}">
                <a16:creationId xmlns:a16="http://schemas.microsoft.com/office/drawing/2014/main" id="{55321844-79C7-4198-E85E-2F21381849B0}"/>
              </a:ext>
            </a:extLst>
          </p:cNvPr>
          <p:cNvSpPr/>
          <p:nvPr/>
        </p:nvSpPr>
        <p:spPr>
          <a:xfrm>
            <a:off x="806436" y="5716385"/>
            <a:ext cx="388639" cy="400984"/>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6" name="Title 1">
            <a:extLst>
              <a:ext uri="{FF2B5EF4-FFF2-40B4-BE49-F238E27FC236}">
                <a16:creationId xmlns:a16="http://schemas.microsoft.com/office/drawing/2014/main" id="{9F25EEEF-3904-7B75-6BC6-B9B2E6BFBC78}"/>
              </a:ext>
            </a:extLst>
          </p:cNvPr>
          <p:cNvSpPr txBox="1">
            <a:spLocks/>
          </p:cNvSpPr>
          <p:nvPr/>
        </p:nvSpPr>
        <p:spPr>
          <a:xfrm>
            <a:off x="696164" y="793781"/>
            <a:ext cx="10648967" cy="545560"/>
          </a:xfrm>
          <a:prstGeom prst="rect">
            <a:avLst/>
          </a:prstGeom>
        </p:spPr>
        <p:txBody>
          <a:bodyPr vert="horz" lIns="91440" tIns="45720" rIns="91440" bIns="45720" rtlCol="0" anchor="ctr">
            <a:noAutofit/>
          </a:bodyPr>
          <a:lstStyle/>
          <a:p>
            <a:pPr marL="985838" indent="-985838">
              <a:lnSpc>
                <a:spcPct val="90000"/>
              </a:lnSpc>
              <a:defRPr/>
            </a:pPr>
            <a:r>
              <a:rPr lang="en-PH" sz="2400" b="1" dirty="0">
                <a:ea typeface="Arial" charset="0"/>
              </a:rPr>
              <a:t>Step 3</a:t>
            </a:r>
            <a:r>
              <a:rPr lang="en-PH" sz="2400" dirty="0">
                <a:ea typeface="Arial" charset="0"/>
              </a:rPr>
              <a:t>: </a:t>
            </a:r>
            <a:r>
              <a:rPr lang="en-US" sz="2400" dirty="0">
                <a:ea typeface="Arial" charset="0"/>
              </a:rPr>
              <a:t>Develop the action plan aiming at filling the gaps in the HIS geo-enabling framework – Content</a:t>
            </a:r>
            <a:endParaRPr lang="en-PH" sz="2400" dirty="0">
              <a:ea typeface="Arial" charset="0"/>
            </a:endParaRPr>
          </a:p>
        </p:txBody>
      </p:sp>
    </p:spTree>
    <p:extLst>
      <p:ext uri="{BB962C8B-B14F-4D97-AF65-F5344CB8AC3E}">
        <p14:creationId xmlns:p14="http://schemas.microsoft.com/office/powerpoint/2010/main" val="2578848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2EDAF5B-CE06-0233-08D0-2312535793EC}"/>
              </a:ext>
            </a:extLst>
          </p:cNvPr>
          <p:cNvPicPr>
            <a:picLocks noChangeAspect="1"/>
          </p:cNvPicPr>
          <p:nvPr/>
        </p:nvPicPr>
        <p:blipFill>
          <a:blip r:embed="rId3"/>
          <a:stretch>
            <a:fillRect/>
          </a:stretch>
        </p:blipFill>
        <p:spPr>
          <a:xfrm>
            <a:off x="1152925" y="2145759"/>
            <a:ext cx="10270823" cy="3239426"/>
          </a:xfrm>
          <a:prstGeom prst="rect">
            <a:avLst/>
          </a:prstGeom>
          <a:ln>
            <a:solidFill>
              <a:schemeClr val="tx1"/>
            </a:solidFill>
          </a:ln>
        </p:spPr>
      </p:pic>
      <p:sp>
        <p:nvSpPr>
          <p:cNvPr id="5" name="TextBox 4">
            <a:extLst>
              <a:ext uri="{FF2B5EF4-FFF2-40B4-BE49-F238E27FC236}">
                <a16:creationId xmlns:a16="http://schemas.microsoft.com/office/drawing/2014/main" id="{165826D8-F7C6-6609-0A01-4C2728016CB0}"/>
              </a:ext>
            </a:extLst>
          </p:cNvPr>
          <p:cNvSpPr txBox="1"/>
          <p:nvPr/>
        </p:nvSpPr>
        <p:spPr>
          <a:xfrm>
            <a:off x="725227" y="1434972"/>
            <a:ext cx="9847523" cy="646331"/>
          </a:xfrm>
          <a:prstGeom prst="rect">
            <a:avLst/>
          </a:prstGeom>
          <a:noFill/>
        </p:spPr>
        <p:txBody>
          <a:bodyPr wrap="square">
            <a:spAutoFit/>
          </a:bodyPr>
          <a:lstStyle/>
          <a:p>
            <a:r>
              <a:rPr lang="en-US" dirty="0">
                <a:ea typeface="Arial" charset="0"/>
              </a:rPr>
              <a:t>To help this process, the Health GeoLab has developed an MS Excel template accessible from the HIS Geo-enabling Toolkit. </a:t>
            </a:r>
            <a:endParaRPr lang="en-GB" dirty="0"/>
          </a:p>
        </p:txBody>
      </p:sp>
      <p:sp>
        <p:nvSpPr>
          <p:cNvPr id="21" name="Rectangle 20">
            <a:extLst>
              <a:ext uri="{FF2B5EF4-FFF2-40B4-BE49-F238E27FC236}">
                <a16:creationId xmlns:a16="http://schemas.microsoft.com/office/drawing/2014/main" id="{AC45169B-EA1E-8BBD-6B7F-AD900793C06B}"/>
              </a:ext>
            </a:extLst>
          </p:cNvPr>
          <p:cNvSpPr/>
          <p:nvPr/>
        </p:nvSpPr>
        <p:spPr>
          <a:xfrm>
            <a:off x="1267745" y="2258270"/>
            <a:ext cx="6075447" cy="186329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55507B3-C445-0801-A842-3F7070938C2E}"/>
              </a:ext>
            </a:extLst>
          </p:cNvPr>
          <p:cNvSpPr/>
          <p:nvPr/>
        </p:nvSpPr>
        <p:spPr>
          <a:xfrm>
            <a:off x="1267745" y="4871249"/>
            <a:ext cx="8174835" cy="51393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D60F40D-54A2-1940-F8CF-A7134F29C665}"/>
              </a:ext>
            </a:extLst>
          </p:cNvPr>
          <p:cNvSpPr txBox="1"/>
          <p:nvPr/>
        </p:nvSpPr>
        <p:spPr>
          <a:xfrm>
            <a:off x="1558924" y="5543417"/>
            <a:ext cx="7995623" cy="369332"/>
          </a:xfrm>
          <a:prstGeom prst="rect">
            <a:avLst/>
          </a:prstGeom>
          <a:noFill/>
        </p:spPr>
        <p:txBody>
          <a:bodyPr wrap="square">
            <a:spAutoFit/>
          </a:bodyPr>
          <a:lstStyle/>
          <a:p>
            <a:r>
              <a:rPr lang="en-US" sz="1800" dirty="0">
                <a:ea typeface="Arial" charset="0"/>
              </a:rPr>
              <a:t>To be defined through a consultative process involving the concerned stakeholders </a:t>
            </a:r>
            <a:endParaRPr lang="en-GB" dirty="0"/>
          </a:p>
        </p:txBody>
      </p:sp>
      <p:cxnSp>
        <p:nvCxnSpPr>
          <p:cNvPr id="26" name="Connector: Elbow 25">
            <a:extLst>
              <a:ext uri="{FF2B5EF4-FFF2-40B4-BE49-F238E27FC236}">
                <a16:creationId xmlns:a16="http://schemas.microsoft.com/office/drawing/2014/main" id="{6D06FAE4-8F29-C66E-F3F0-891B6FE8E5E1}"/>
              </a:ext>
            </a:extLst>
          </p:cNvPr>
          <p:cNvCxnSpPr>
            <a:cxnSpLocks/>
            <a:stCxn id="21" idx="3"/>
            <a:endCxn id="24" idx="3"/>
          </p:cNvCxnSpPr>
          <p:nvPr/>
        </p:nvCxnSpPr>
        <p:spPr>
          <a:xfrm>
            <a:off x="7343192" y="3189916"/>
            <a:ext cx="2211355" cy="2538167"/>
          </a:xfrm>
          <a:prstGeom prst="bentConnector3">
            <a:avLst>
              <a:gd name="adj1" fmla="val 110338"/>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9FDE6584-80F1-C470-F9BF-E8D619242AE1}"/>
              </a:ext>
            </a:extLst>
          </p:cNvPr>
          <p:cNvCxnSpPr>
            <a:cxnSpLocks/>
            <a:stCxn id="22" idx="3"/>
            <a:endCxn id="24" idx="3"/>
          </p:cNvCxnSpPr>
          <p:nvPr/>
        </p:nvCxnSpPr>
        <p:spPr>
          <a:xfrm>
            <a:off x="9442580" y="5128217"/>
            <a:ext cx="111967" cy="599866"/>
          </a:xfrm>
          <a:prstGeom prst="bentConnector3">
            <a:avLst>
              <a:gd name="adj1" fmla="val 304167"/>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D8F96CD-E861-9F5C-F435-D2724481ECEF}"/>
              </a:ext>
            </a:extLst>
          </p:cNvPr>
          <p:cNvSpPr/>
          <p:nvPr/>
        </p:nvSpPr>
        <p:spPr>
          <a:xfrm>
            <a:off x="1267745" y="4183227"/>
            <a:ext cx="2548475" cy="688021"/>
          </a:xfrm>
          <a:prstGeom prst="rect">
            <a:avLst/>
          </a:prstGeom>
          <a:no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C477AAB-68D8-F2B3-3A3F-B98B066EFD52}"/>
              </a:ext>
            </a:extLst>
          </p:cNvPr>
          <p:cNvSpPr txBox="1"/>
          <p:nvPr/>
        </p:nvSpPr>
        <p:spPr>
          <a:xfrm>
            <a:off x="1558925" y="5974415"/>
            <a:ext cx="10270823" cy="369332"/>
          </a:xfrm>
          <a:prstGeom prst="rect">
            <a:avLst/>
          </a:prstGeom>
          <a:noFill/>
        </p:spPr>
        <p:txBody>
          <a:bodyPr wrap="square">
            <a:spAutoFit/>
          </a:bodyPr>
          <a:lstStyle/>
          <a:p>
            <a:r>
              <a:rPr lang="en-US" sz="1800" dirty="0">
                <a:ea typeface="Arial" charset="0"/>
              </a:rPr>
              <a:t>Information coming from the HIS geo-enablement level and the identification of strategy(</a:t>
            </a:r>
            <a:r>
              <a:rPr lang="en-US" sz="1800" dirty="0" err="1">
                <a:ea typeface="Arial" charset="0"/>
              </a:rPr>
              <a:t>ies</a:t>
            </a:r>
            <a:r>
              <a:rPr lang="en-US" sz="1800" dirty="0">
                <a:ea typeface="Arial" charset="0"/>
              </a:rPr>
              <a:t>) to fill gaps</a:t>
            </a:r>
            <a:endParaRPr lang="en-GB" dirty="0"/>
          </a:p>
        </p:txBody>
      </p:sp>
      <p:cxnSp>
        <p:nvCxnSpPr>
          <p:cNvPr id="38" name="Connector: Elbow 37">
            <a:extLst>
              <a:ext uri="{FF2B5EF4-FFF2-40B4-BE49-F238E27FC236}">
                <a16:creationId xmlns:a16="http://schemas.microsoft.com/office/drawing/2014/main" id="{1E952A28-4CF6-E893-FEC8-69B85F74E8ED}"/>
              </a:ext>
            </a:extLst>
          </p:cNvPr>
          <p:cNvCxnSpPr>
            <a:cxnSpLocks/>
            <a:stCxn id="32" idx="1"/>
            <a:endCxn id="33" idx="1"/>
          </p:cNvCxnSpPr>
          <p:nvPr/>
        </p:nvCxnSpPr>
        <p:spPr>
          <a:xfrm rot="10800000" flipH="1" flipV="1">
            <a:off x="1267745" y="4527237"/>
            <a:ext cx="291180" cy="1631843"/>
          </a:xfrm>
          <a:prstGeom prst="bentConnector3">
            <a:avLst>
              <a:gd name="adj1" fmla="val -78508"/>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522750C-5038-99B3-D341-12E4A20F411C}"/>
              </a:ext>
            </a:extLst>
          </p:cNvPr>
          <p:cNvPicPr>
            <a:picLocks noChangeAspect="1"/>
          </p:cNvPicPr>
          <p:nvPr/>
        </p:nvPicPr>
        <p:blipFill>
          <a:blip r:embed="rId4"/>
          <a:stretch>
            <a:fillRect/>
          </a:stretch>
        </p:blipFill>
        <p:spPr>
          <a:xfrm>
            <a:off x="11111054" y="192040"/>
            <a:ext cx="789135" cy="1109683"/>
          </a:xfrm>
          <a:prstGeom prst="rect">
            <a:avLst/>
          </a:prstGeom>
          <a:ln>
            <a:solidFill>
              <a:schemeClr val="tx1"/>
            </a:solidFill>
          </a:ln>
        </p:spPr>
      </p:pic>
      <p:sp>
        <p:nvSpPr>
          <p:cNvPr id="7" name="TextBox 6">
            <a:extLst>
              <a:ext uri="{FF2B5EF4-FFF2-40B4-BE49-F238E27FC236}">
                <a16:creationId xmlns:a16="http://schemas.microsoft.com/office/drawing/2014/main" id="{D47D63EB-2434-8738-516B-E5F108A991E9}"/>
              </a:ext>
            </a:extLst>
          </p:cNvPr>
          <p:cNvSpPr txBox="1"/>
          <p:nvPr/>
        </p:nvSpPr>
        <p:spPr>
          <a:xfrm>
            <a:off x="9140890" y="2360956"/>
            <a:ext cx="2282858" cy="369332"/>
          </a:xfrm>
          <a:prstGeom prst="rect">
            <a:avLst/>
          </a:prstGeom>
          <a:noFill/>
        </p:spPr>
        <p:txBody>
          <a:bodyPr wrap="square">
            <a:spAutoFit/>
          </a:bodyPr>
          <a:lstStyle/>
          <a:p>
            <a:r>
              <a:rPr lang="en-US" sz="1800" u="sng" dirty="0">
                <a:solidFill>
                  <a:srgbClr val="0000FF"/>
                </a:solidFill>
                <a:effectLst/>
                <a:latin typeface="Calibri" panose="020F0502020204030204" pitchFamily="34" charset="0"/>
                <a:ea typeface="Arial" panose="020B0604020202020204" pitchFamily="34" charset="0"/>
                <a:hlinkClick r:id="rId5"/>
              </a:rPr>
              <a:t>https://bit.ly/3vHhOIA</a:t>
            </a:r>
            <a:endParaRPr lang="en-GB" dirty="0"/>
          </a:p>
        </p:txBody>
      </p:sp>
      <p:sp>
        <p:nvSpPr>
          <p:cNvPr id="3" name="Title 1">
            <a:extLst>
              <a:ext uri="{FF2B5EF4-FFF2-40B4-BE49-F238E27FC236}">
                <a16:creationId xmlns:a16="http://schemas.microsoft.com/office/drawing/2014/main" id="{E03DF92E-1752-82E1-C85A-2C778636EE64}"/>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6" name="Title 1">
            <a:extLst>
              <a:ext uri="{FF2B5EF4-FFF2-40B4-BE49-F238E27FC236}">
                <a16:creationId xmlns:a16="http://schemas.microsoft.com/office/drawing/2014/main" id="{E312D0C5-2D06-1F22-05BC-326F3DBBFE8C}"/>
              </a:ext>
            </a:extLst>
          </p:cNvPr>
          <p:cNvSpPr txBox="1">
            <a:spLocks/>
          </p:cNvSpPr>
          <p:nvPr/>
        </p:nvSpPr>
        <p:spPr>
          <a:xfrm>
            <a:off x="696164" y="793781"/>
            <a:ext cx="10648967" cy="545560"/>
          </a:xfrm>
          <a:prstGeom prst="rect">
            <a:avLst/>
          </a:prstGeom>
        </p:spPr>
        <p:txBody>
          <a:bodyPr vert="horz" lIns="91440" tIns="45720" rIns="91440" bIns="45720" rtlCol="0" anchor="ctr">
            <a:noAutofit/>
          </a:bodyPr>
          <a:lstStyle/>
          <a:p>
            <a:pPr marL="985838" indent="-985838">
              <a:lnSpc>
                <a:spcPct val="90000"/>
              </a:lnSpc>
              <a:defRPr/>
            </a:pPr>
            <a:r>
              <a:rPr lang="en-PH" sz="2400" b="1" dirty="0">
                <a:ea typeface="Arial" charset="0"/>
              </a:rPr>
              <a:t>Step 3</a:t>
            </a:r>
            <a:r>
              <a:rPr lang="en-PH" sz="2400" dirty="0">
                <a:ea typeface="Arial" charset="0"/>
              </a:rPr>
              <a:t>: </a:t>
            </a:r>
            <a:r>
              <a:rPr lang="en-US" sz="2400" dirty="0">
                <a:ea typeface="Arial" charset="0"/>
              </a:rPr>
              <a:t>Develop the action plan aiming at filling the gaps in the HIS geo-enabling framework – Template</a:t>
            </a:r>
            <a:endParaRPr lang="en-PH" sz="2400" dirty="0">
              <a:ea typeface="Arial" charset="0"/>
            </a:endParaRPr>
          </a:p>
        </p:txBody>
      </p:sp>
    </p:spTree>
    <p:extLst>
      <p:ext uri="{BB962C8B-B14F-4D97-AF65-F5344CB8AC3E}">
        <p14:creationId xmlns:p14="http://schemas.microsoft.com/office/powerpoint/2010/main" val="1156987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E13C7D-2547-2449-5132-0015C38F3E25}"/>
              </a:ext>
            </a:extLst>
          </p:cNvPr>
          <p:cNvSpPr txBox="1">
            <a:spLocks/>
          </p:cNvSpPr>
          <p:nvPr/>
        </p:nvSpPr>
        <p:spPr>
          <a:xfrm>
            <a:off x="961198" y="1489075"/>
            <a:ext cx="10687878" cy="4721225"/>
          </a:xfrm>
          <a:prstGeom prst="rect">
            <a:avLst/>
          </a:prstGeom>
        </p:spPr>
        <p:txBody>
          <a:bodyPr vert="horz" lIns="91440" tIns="45720" rIns="91440" bIns="45720" rtlCol="0" anchor="t">
            <a:noAutofit/>
          </a:bodyPr>
          <a:lstStyle/>
          <a:p>
            <a:pPr marL="514350" lvl="0" indent="-432000" eaLnBrk="1" fontAlgn="auto" hangingPunct="1">
              <a:lnSpc>
                <a:spcPct val="90000"/>
              </a:lnSpc>
              <a:spcAft>
                <a:spcPts val="300"/>
              </a:spcAft>
              <a:buFont typeface="+mj-lt"/>
              <a:buAutoNum type="arabicPeriod"/>
              <a:defRPr/>
            </a:pPr>
            <a:r>
              <a:rPr lang="en" dirty="0">
                <a:latin typeface="+mn-lt"/>
                <a:ea typeface="Arial" charset="0"/>
              </a:rPr>
              <a:t>Decide on the approach that will be used to fill the template and on the stakeholders to be involved. For example:</a:t>
            </a:r>
          </a:p>
          <a:p>
            <a:pPr marL="1080000" lvl="1" indent="-360000">
              <a:lnSpc>
                <a:spcPct val="90000"/>
              </a:lnSpc>
              <a:spcAft>
                <a:spcPts val="300"/>
              </a:spcAft>
              <a:buAutoNum type="alphaLcPeriod"/>
              <a:defRPr/>
            </a:pPr>
            <a:r>
              <a:rPr lang="en" dirty="0">
                <a:ea typeface="Arial" charset="0"/>
              </a:rPr>
              <a:t>In-person or remote workshop involving all relevant stakeholders</a:t>
            </a:r>
          </a:p>
          <a:p>
            <a:pPr marL="1080000" lvl="1" indent="-360000">
              <a:lnSpc>
                <a:spcPct val="90000"/>
              </a:lnSpc>
              <a:spcAft>
                <a:spcPts val="300"/>
              </a:spcAft>
              <a:buAutoNum type="alphaLcPeriod"/>
              <a:defRPr/>
            </a:pPr>
            <a:r>
              <a:rPr lang="en" dirty="0">
                <a:latin typeface="+mn-lt"/>
                <a:ea typeface="Arial" charset="0"/>
              </a:rPr>
              <a:t>Small group developing a draft action plan to be reviewed and approved by all relevant stakeholders</a:t>
            </a:r>
          </a:p>
          <a:p>
            <a:pPr marL="514350" indent="-432000">
              <a:lnSpc>
                <a:spcPct val="90000"/>
              </a:lnSpc>
              <a:spcAft>
                <a:spcPts val="300"/>
              </a:spcAft>
              <a:buFont typeface="+mj-lt"/>
              <a:buAutoNum type="arabicPeriod"/>
              <a:defRPr/>
            </a:pPr>
            <a:r>
              <a:rPr lang="en" dirty="0"/>
              <a:t>Implement the selected approach:</a:t>
            </a:r>
          </a:p>
          <a:p>
            <a:pPr marL="1080000" lvl="1" indent="-360000">
              <a:lnSpc>
                <a:spcPct val="90000"/>
              </a:lnSpc>
              <a:spcAft>
                <a:spcPts val="300"/>
              </a:spcAft>
              <a:buFont typeface="+mj-lt"/>
              <a:buAutoNum type="alphaLcPeriod"/>
              <a:defRPr/>
            </a:pPr>
            <a:r>
              <a:rPr lang="en" dirty="0"/>
              <a:t>Define the short and/or long term vision</a:t>
            </a:r>
          </a:p>
          <a:p>
            <a:pPr marL="1080000" lvl="1" indent="-360000">
              <a:lnSpc>
                <a:spcPct val="90000"/>
              </a:lnSpc>
              <a:spcAft>
                <a:spcPts val="300"/>
              </a:spcAft>
              <a:buFont typeface="+mj-lt"/>
              <a:buAutoNum type="alphaLcPeriod"/>
              <a:defRPr/>
            </a:pPr>
            <a:r>
              <a:rPr lang="en" dirty="0"/>
              <a:t>Define the objectives of the action plan</a:t>
            </a:r>
          </a:p>
          <a:p>
            <a:pPr marL="1080000" lvl="1" indent="-360000">
              <a:lnSpc>
                <a:spcPct val="90000"/>
              </a:lnSpc>
              <a:spcAft>
                <a:spcPts val="300"/>
              </a:spcAft>
              <a:buFont typeface="+mj-lt"/>
              <a:buAutoNum type="alphaLcPeriod"/>
              <a:defRPr/>
            </a:pPr>
            <a:r>
              <a:rPr lang="en" dirty="0"/>
              <a:t>Transfer the information from HIS geo-enabling level assessment matrix to the action plan template</a:t>
            </a:r>
          </a:p>
          <a:p>
            <a:pPr marL="1080000" lvl="1" indent="-360000">
              <a:lnSpc>
                <a:spcPct val="90000"/>
              </a:lnSpc>
              <a:spcAft>
                <a:spcPts val="300"/>
              </a:spcAft>
              <a:buFont typeface="+mj-lt"/>
              <a:buAutoNum type="alphaLcPeriod"/>
              <a:defRPr/>
            </a:pPr>
            <a:r>
              <a:rPr lang="en" dirty="0"/>
              <a:t>Transfer the strategy(ies) and corresponding implementation level that have been defined during the previous step to the action plan</a:t>
            </a:r>
          </a:p>
          <a:p>
            <a:pPr marL="1080000" lvl="1" indent="-360000">
              <a:lnSpc>
                <a:spcPct val="90000"/>
              </a:lnSpc>
              <a:spcAft>
                <a:spcPts val="300"/>
              </a:spcAft>
              <a:buFont typeface="+mj-lt"/>
              <a:buAutoNum type="alphaLcPeriod"/>
              <a:defRPr/>
            </a:pPr>
            <a:r>
              <a:rPr lang="en" dirty="0"/>
              <a:t>Define the activities that must be implemented for each element of the geo-activation framework together with the indication of the target group, responsible, timeline, deliverable(s), M&amp;E indicator and possible notes</a:t>
            </a:r>
          </a:p>
          <a:p>
            <a:pPr marL="1080000" lvl="1" indent="-360000">
              <a:lnSpc>
                <a:spcPct val="90000"/>
              </a:lnSpc>
              <a:spcAft>
                <a:spcPts val="300"/>
              </a:spcAft>
              <a:buFont typeface="+mj-lt"/>
              <a:buAutoNum type="alphaLcPeriod"/>
              <a:defRPr/>
            </a:pPr>
            <a:r>
              <a:rPr lang="en" dirty="0"/>
              <a:t>Cost the action plan and nominate an implementation manager if not already done</a:t>
            </a:r>
          </a:p>
        </p:txBody>
      </p:sp>
      <p:sp>
        <p:nvSpPr>
          <p:cNvPr id="5" name="Title 1">
            <a:extLst>
              <a:ext uri="{FF2B5EF4-FFF2-40B4-BE49-F238E27FC236}">
                <a16:creationId xmlns:a16="http://schemas.microsoft.com/office/drawing/2014/main" id="{24097ED8-31DB-0F08-1F09-629F27BF252C}"/>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6" name="Title 1">
            <a:extLst>
              <a:ext uri="{FF2B5EF4-FFF2-40B4-BE49-F238E27FC236}">
                <a16:creationId xmlns:a16="http://schemas.microsoft.com/office/drawing/2014/main" id="{F2A917CD-B82F-9C8A-52C1-4C569A82268A}"/>
              </a:ext>
            </a:extLst>
          </p:cNvPr>
          <p:cNvSpPr txBox="1">
            <a:spLocks/>
          </p:cNvSpPr>
          <p:nvPr/>
        </p:nvSpPr>
        <p:spPr>
          <a:xfrm>
            <a:off x="696164" y="793781"/>
            <a:ext cx="10648967" cy="545560"/>
          </a:xfrm>
          <a:prstGeom prst="rect">
            <a:avLst/>
          </a:prstGeom>
        </p:spPr>
        <p:txBody>
          <a:bodyPr vert="horz" lIns="91440" tIns="45720" rIns="91440" bIns="45720" rtlCol="0" anchor="ctr">
            <a:noAutofit/>
          </a:bodyPr>
          <a:lstStyle/>
          <a:p>
            <a:pPr marL="985838" indent="-985838">
              <a:lnSpc>
                <a:spcPct val="90000"/>
              </a:lnSpc>
              <a:defRPr/>
            </a:pPr>
            <a:r>
              <a:rPr lang="en-PH" sz="2400" b="1" dirty="0">
                <a:ea typeface="Arial" charset="0"/>
              </a:rPr>
              <a:t>Step 3</a:t>
            </a:r>
            <a:r>
              <a:rPr lang="en-PH" sz="2400" dirty="0">
                <a:ea typeface="Arial" charset="0"/>
              </a:rPr>
              <a:t>: </a:t>
            </a:r>
            <a:r>
              <a:rPr lang="en-US" sz="2400" dirty="0">
                <a:ea typeface="Arial" charset="0"/>
              </a:rPr>
              <a:t>Develop the action plan aiming at filling the gaps in the HIS geo-enabling framework – Process to fill the template</a:t>
            </a:r>
            <a:endParaRPr lang="en-PH" sz="2400" dirty="0">
              <a:ea typeface="Arial" charset="0"/>
            </a:endParaRPr>
          </a:p>
        </p:txBody>
      </p:sp>
      <p:pic>
        <p:nvPicPr>
          <p:cNvPr id="7" name="Picture 6">
            <a:extLst>
              <a:ext uri="{FF2B5EF4-FFF2-40B4-BE49-F238E27FC236}">
                <a16:creationId xmlns:a16="http://schemas.microsoft.com/office/drawing/2014/main" id="{C0E6EFDF-6B43-B50B-654E-E16A79E744FC}"/>
              </a:ext>
            </a:extLst>
          </p:cNvPr>
          <p:cNvPicPr>
            <a:picLocks noChangeAspect="1"/>
          </p:cNvPicPr>
          <p:nvPr/>
        </p:nvPicPr>
        <p:blipFill>
          <a:blip r:embed="rId3"/>
          <a:stretch>
            <a:fillRect/>
          </a:stretch>
        </p:blipFill>
        <p:spPr>
          <a:xfrm>
            <a:off x="11111054" y="192040"/>
            <a:ext cx="789135" cy="1109683"/>
          </a:xfrm>
          <a:prstGeom prst="rect">
            <a:avLst/>
          </a:prstGeom>
          <a:ln>
            <a:solidFill>
              <a:schemeClr val="tx1"/>
            </a:solidFill>
          </a:ln>
        </p:spPr>
      </p:pic>
    </p:spTree>
    <p:extLst>
      <p:ext uri="{BB962C8B-B14F-4D97-AF65-F5344CB8AC3E}">
        <p14:creationId xmlns:p14="http://schemas.microsoft.com/office/powerpoint/2010/main" val="3875915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4375" y="1472224"/>
            <a:ext cx="10801350" cy="663604"/>
          </a:xfrm>
          <a:prstGeom prst="rect">
            <a:avLst/>
          </a:prstGeom>
        </p:spPr>
        <p:txBody>
          <a:bodyPr vert="horz" lIns="91440" tIns="45720" rIns="91440" bIns="45720" rtlCol="0" anchor="t">
            <a:noAutofit/>
          </a:bodyPr>
          <a:lstStyle/>
          <a:p>
            <a:pPr>
              <a:lnSpc>
                <a:spcPct val="90000"/>
              </a:lnSpc>
              <a:defRPr/>
            </a:pPr>
            <a:r>
              <a:rPr lang="en-US" dirty="0">
                <a:ea typeface="Arial" charset="0"/>
              </a:rPr>
              <a:t>Experience shows that it is important to take the following into account when developing the action plan to ensure not only a successful implementation but also long-term sustainability:</a:t>
            </a:r>
            <a:endParaRPr lang="en-PH" dirty="0">
              <a:ea typeface="Arial" charset="0"/>
            </a:endParaRPr>
          </a:p>
        </p:txBody>
      </p:sp>
      <p:sp>
        <p:nvSpPr>
          <p:cNvPr id="8" name="Title 1"/>
          <p:cNvSpPr txBox="1">
            <a:spLocks/>
          </p:cNvSpPr>
          <p:nvPr/>
        </p:nvSpPr>
        <p:spPr>
          <a:xfrm>
            <a:off x="714375" y="2095438"/>
            <a:ext cx="10801350" cy="4025931"/>
          </a:xfrm>
          <a:prstGeom prst="rect">
            <a:avLst/>
          </a:prstGeom>
        </p:spPr>
        <p:txBody>
          <a:bodyPr vert="horz" lIns="91440" tIns="45720" rIns="91440" bIns="45720" rtlCol="0" anchor="t">
            <a:noAutofit/>
          </a:bodyPr>
          <a:lstStyle/>
          <a:p>
            <a:pPr marL="542925" lvl="0" indent="-285750">
              <a:lnSpc>
                <a:spcPct val="90000"/>
              </a:lnSpc>
              <a:spcAft>
                <a:spcPts val="300"/>
              </a:spcAft>
              <a:buFont typeface="Arial" panose="020B0604020202020204" pitchFamily="34" charset="0"/>
              <a:buChar char="•"/>
              <a:defRPr/>
            </a:pPr>
            <a:r>
              <a:rPr lang="en-US" dirty="0"/>
              <a:t>Be as </a:t>
            </a:r>
            <a:r>
              <a:rPr lang="en-US" b="1" dirty="0"/>
              <a:t>inclusive</a:t>
            </a:r>
            <a:r>
              <a:rPr lang="en-US" dirty="0"/>
              <a:t> as possible from the start of the process by engaging in the process not only the key health programs identified during the assessment but also development partners who might currently be supporting projects with a geo-enabling component or interested in doing so.</a:t>
            </a:r>
            <a:endParaRPr lang="en-PH" dirty="0"/>
          </a:p>
          <a:p>
            <a:pPr marL="542925" lvl="0" indent="-285750">
              <a:lnSpc>
                <a:spcPct val="90000"/>
              </a:lnSpc>
              <a:spcAft>
                <a:spcPts val="300"/>
              </a:spcAft>
              <a:buFont typeface="Arial" panose="020B0604020202020204" pitchFamily="34" charset="0"/>
              <a:buChar char="•"/>
              <a:defRPr/>
            </a:pPr>
            <a:r>
              <a:rPr lang="en-US" dirty="0"/>
              <a:t>Have at least one </a:t>
            </a:r>
            <a:r>
              <a:rPr lang="en-US" b="1" dirty="0"/>
              <a:t>focal point </a:t>
            </a:r>
            <a:r>
              <a:rPr lang="en-US" dirty="0"/>
              <a:t>officially nominated for each MOH entity and the partners involved in the implementation of the action plan.</a:t>
            </a:r>
            <a:endParaRPr lang="en-PH" dirty="0"/>
          </a:p>
          <a:p>
            <a:pPr marL="542925" lvl="0" indent="-285750">
              <a:lnSpc>
                <a:spcPct val="90000"/>
              </a:lnSpc>
              <a:spcAft>
                <a:spcPts val="300"/>
              </a:spcAft>
              <a:buFont typeface="Arial" panose="020B0604020202020204" pitchFamily="34" charset="0"/>
              <a:buChar char="•"/>
              <a:defRPr/>
            </a:pPr>
            <a:r>
              <a:rPr lang="en-US" dirty="0"/>
              <a:t>Make sure that the action plan in general and the use cases (applications) in particular </a:t>
            </a:r>
            <a:r>
              <a:rPr lang="en-US" b="1" dirty="0"/>
              <a:t>address public health priorities </a:t>
            </a:r>
            <a:r>
              <a:rPr lang="en-US" dirty="0"/>
              <a:t>included in the National Health Plan. </a:t>
            </a:r>
            <a:endParaRPr lang="en-PH" dirty="0"/>
          </a:p>
          <a:p>
            <a:pPr marL="542925" lvl="0" indent="-285750">
              <a:lnSpc>
                <a:spcPct val="90000"/>
              </a:lnSpc>
              <a:spcAft>
                <a:spcPts val="300"/>
              </a:spcAft>
              <a:buFont typeface="Arial" panose="020B0604020202020204" pitchFamily="34" charset="0"/>
              <a:buChar char="•"/>
              <a:defRPr/>
            </a:pPr>
            <a:r>
              <a:rPr lang="en-US" b="1" dirty="0"/>
              <a:t>Build on already existing</a:t>
            </a:r>
            <a:r>
              <a:rPr lang="en-US" dirty="0"/>
              <a:t> action plan(s), taking the results of the HIS geo-enabling assessment into account.</a:t>
            </a:r>
            <a:endParaRPr lang="en-PH" dirty="0"/>
          </a:p>
          <a:p>
            <a:pPr marL="542925" lvl="0" indent="-285750">
              <a:lnSpc>
                <a:spcPct val="90000"/>
              </a:lnSpc>
              <a:spcAft>
                <a:spcPts val="300"/>
              </a:spcAft>
              <a:buFont typeface="Arial" panose="020B0604020202020204" pitchFamily="34" charset="0"/>
              <a:buChar char="•"/>
              <a:defRPr/>
            </a:pPr>
            <a:r>
              <a:rPr lang="en-US" b="1" dirty="0"/>
              <a:t>Leverage local MOH champions</a:t>
            </a:r>
            <a:r>
              <a:rPr lang="en-US" dirty="0"/>
              <a:t> who have understood the value of the geo-enablement and have a clear view on their needs for geospatial data and technologies.</a:t>
            </a:r>
            <a:endParaRPr lang="en-PH" dirty="0"/>
          </a:p>
          <a:p>
            <a:pPr marL="542925" lvl="0" indent="-285750">
              <a:lnSpc>
                <a:spcPct val="90000"/>
              </a:lnSpc>
              <a:spcAft>
                <a:spcPts val="300"/>
              </a:spcAft>
              <a:buFont typeface="Arial" panose="020B0604020202020204" pitchFamily="34" charset="0"/>
              <a:buChar char="•"/>
              <a:defRPr/>
            </a:pPr>
            <a:r>
              <a:rPr lang="en-US" b="1" dirty="0"/>
              <a:t>Use local capacities</a:t>
            </a:r>
            <a:r>
              <a:rPr lang="en-US" dirty="0"/>
              <a:t> (national consultant, universities, private companies, etc.) as much as possible, not only because this reduces costs but also allows a closer follow-up on the implementation as well as helps in addressing potential language issues.</a:t>
            </a:r>
            <a:endParaRPr lang="en-PH" dirty="0"/>
          </a:p>
          <a:p>
            <a:pPr marL="542925" lvl="0" indent="-285750">
              <a:lnSpc>
                <a:spcPct val="90000"/>
              </a:lnSpc>
              <a:spcAft>
                <a:spcPts val="300"/>
              </a:spcAft>
              <a:buFont typeface="Arial" panose="020B0604020202020204" pitchFamily="34" charset="0"/>
              <a:buChar char="•"/>
              <a:defRPr/>
            </a:pPr>
            <a:r>
              <a:rPr lang="en-US" dirty="0"/>
              <a:t>Prefer </a:t>
            </a:r>
            <a:r>
              <a:rPr lang="en-US" b="1" dirty="0"/>
              <a:t>long term coaching </a:t>
            </a:r>
            <a:r>
              <a:rPr lang="en-US" dirty="0"/>
              <a:t>to one-off training sessions.</a:t>
            </a:r>
          </a:p>
        </p:txBody>
      </p:sp>
      <p:sp>
        <p:nvSpPr>
          <p:cNvPr id="9" name="Title 1">
            <a:extLst>
              <a:ext uri="{FF2B5EF4-FFF2-40B4-BE49-F238E27FC236}">
                <a16:creationId xmlns:a16="http://schemas.microsoft.com/office/drawing/2014/main" id="{43788312-66A7-F72B-CB63-4C54584960B5}"/>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2" name="Title 1">
            <a:extLst>
              <a:ext uri="{FF2B5EF4-FFF2-40B4-BE49-F238E27FC236}">
                <a16:creationId xmlns:a16="http://schemas.microsoft.com/office/drawing/2014/main" id="{39D204CA-BF37-35F1-AE48-9F6BA68B79A7}"/>
              </a:ext>
            </a:extLst>
          </p:cNvPr>
          <p:cNvSpPr txBox="1">
            <a:spLocks/>
          </p:cNvSpPr>
          <p:nvPr/>
        </p:nvSpPr>
        <p:spPr>
          <a:xfrm>
            <a:off x="696164" y="793781"/>
            <a:ext cx="10648967" cy="545560"/>
          </a:xfrm>
          <a:prstGeom prst="rect">
            <a:avLst/>
          </a:prstGeom>
        </p:spPr>
        <p:txBody>
          <a:bodyPr vert="horz" lIns="91440" tIns="45720" rIns="91440" bIns="45720" rtlCol="0" anchor="ctr">
            <a:noAutofit/>
          </a:bodyPr>
          <a:lstStyle/>
          <a:p>
            <a:pPr marL="985838" indent="-985838">
              <a:lnSpc>
                <a:spcPct val="90000"/>
              </a:lnSpc>
              <a:defRPr/>
            </a:pPr>
            <a:r>
              <a:rPr lang="en-PH" sz="2400" b="1" dirty="0">
                <a:ea typeface="Arial" charset="0"/>
              </a:rPr>
              <a:t>Step 3</a:t>
            </a:r>
            <a:r>
              <a:rPr lang="en-PH" sz="2400" dirty="0">
                <a:ea typeface="Arial" charset="0"/>
              </a:rPr>
              <a:t>: </a:t>
            </a:r>
            <a:r>
              <a:rPr lang="en-US" sz="2400" dirty="0">
                <a:ea typeface="Arial" charset="0"/>
              </a:rPr>
              <a:t>Develop the action plan aiming at filling the gaps in the HIS geo-enabling framework</a:t>
            </a:r>
            <a:endParaRPr lang="en-PH" sz="2400" dirty="0">
              <a:ea typeface="Arial" charset="0"/>
            </a:endParaRPr>
          </a:p>
        </p:txBody>
      </p:sp>
    </p:spTree>
    <p:extLst>
      <p:ext uri="{BB962C8B-B14F-4D97-AF65-F5344CB8AC3E}">
        <p14:creationId xmlns:p14="http://schemas.microsoft.com/office/powerpoint/2010/main" val="1254745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95325" y="1514556"/>
            <a:ext cx="10801350" cy="4497221"/>
          </a:xfrm>
          <a:prstGeom prst="rect">
            <a:avLst/>
          </a:prstGeom>
        </p:spPr>
        <p:txBody>
          <a:bodyPr vert="horz" lIns="91440" tIns="45720" rIns="91440" bIns="45720" rtlCol="0" anchor="t">
            <a:noAutofit/>
          </a:bodyPr>
          <a:lstStyle/>
          <a:p>
            <a:pPr marL="542925" indent="-285750">
              <a:lnSpc>
                <a:spcPct val="90000"/>
              </a:lnSpc>
              <a:spcAft>
                <a:spcPts val="300"/>
              </a:spcAft>
              <a:buFont typeface="Arial" panose="020B0604020202020204" pitchFamily="34" charset="0"/>
              <a:buChar char="•"/>
              <a:defRPr/>
            </a:pPr>
            <a:r>
              <a:rPr lang="en-US" sz="1800" dirty="0">
                <a:solidFill>
                  <a:srgbClr val="000000"/>
                </a:solidFill>
                <a:effectLst/>
                <a:latin typeface="Calibri" panose="020F0502020204030204" pitchFamily="34" charset="0"/>
                <a:ea typeface="Arial" panose="020B0604020202020204" pitchFamily="34" charset="0"/>
              </a:rPr>
              <a:t>Start by </a:t>
            </a:r>
            <a:r>
              <a:rPr lang="en-US" sz="1800" b="1" dirty="0">
                <a:solidFill>
                  <a:srgbClr val="000000"/>
                </a:solidFill>
                <a:effectLst/>
                <a:latin typeface="Calibri" panose="020F0502020204030204" pitchFamily="34" charset="0"/>
                <a:ea typeface="Arial" panose="020B0604020202020204" pitchFamily="34" charset="0"/>
              </a:rPr>
              <a:t>strengthening the central level before the subnational level </a:t>
            </a:r>
            <a:r>
              <a:rPr lang="en-US" sz="1800" dirty="0">
                <a:solidFill>
                  <a:srgbClr val="000000"/>
                </a:solidFill>
                <a:effectLst/>
                <a:latin typeface="Calibri" panose="020F0502020204030204" pitchFamily="34" charset="0"/>
                <a:ea typeface="Arial" panose="020B0604020202020204" pitchFamily="34" charset="0"/>
              </a:rPr>
              <a:t>for the central level to then serve as trainers and point of contact for the sub-national level.</a:t>
            </a:r>
            <a:endParaRPr lang="en-PH" sz="1800" dirty="0">
              <a:solidFill>
                <a:srgbClr val="000000"/>
              </a:solidFill>
              <a:effectLst/>
              <a:latin typeface="Arial" panose="020B0604020202020204" pitchFamily="34" charset="0"/>
              <a:ea typeface="Arial" panose="020B0604020202020204" pitchFamily="34" charset="0"/>
            </a:endParaRPr>
          </a:p>
          <a:p>
            <a:pPr marL="542925" indent="-285750">
              <a:lnSpc>
                <a:spcPct val="90000"/>
              </a:lnSpc>
              <a:spcAft>
                <a:spcPts val="300"/>
              </a:spcAft>
              <a:buFont typeface="Arial" panose="020B0604020202020204" pitchFamily="34" charset="0"/>
              <a:buChar char="•"/>
              <a:defRPr/>
            </a:pPr>
            <a:r>
              <a:rPr lang="en-US" dirty="0"/>
              <a:t>Use the implementation of the </a:t>
            </a:r>
            <a:r>
              <a:rPr lang="en-US" b="1" dirty="0"/>
              <a:t>use cases (applications) as the driver </a:t>
            </a:r>
            <a:r>
              <a:rPr lang="en-US" dirty="0"/>
              <a:t>to strengthen the technical capacity of the MOH.</a:t>
            </a:r>
            <a:endParaRPr lang="en-PH" dirty="0"/>
          </a:p>
          <a:p>
            <a:pPr marL="542925" indent="-285750">
              <a:lnSpc>
                <a:spcPct val="90000"/>
              </a:lnSpc>
              <a:spcAft>
                <a:spcPts val="300"/>
              </a:spcAft>
              <a:buFont typeface="Arial" panose="020B0604020202020204" pitchFamily="34" charset="0"/>
              <a:buChar char="•"/>
              <a:defRPr/>
            </a:pPr>
            <a:r>
              <a:rPr lang="en-US" dirty="0"/>
              <a:t>Get the </a:t>
            </a:r>
            <a:r>
              <a:rPr lang="en-US" b="1" dirty="0"/>
              <a:t>MOH staff to do as much of the work as possible </a:t>
            </a:r>
            <a:r>
              <a:rPr lang="en-US" dirty="0"/>
              <a:t>with the support of the national and international consultants. This will contribute to the strengthening of their technical capacity and to experience firsthand potential data and process related issues.</a:t>
            </a:r>
          </a:p>
          <a:p>
            <a:pPr marL="542925" indent="-285750">
              <a:lnSpc>
                <a:spcPct val="90000"/>
              </a:lnSpc>
              <a:spcAft>
                <a:spcPts val="300"/>
              </a:spcAft>
              <a:buFont typeface="Arial" panose="020B0604020202020204" pitchFamily="34" charset="0"/>
              <a:buChar char="•"/>
              <a:defRPr/>
            </a:pPr>
            <a:r>
              <a:rPr lang="en-US" dirty="0"/>
              <a:t>Even if the resources are available for a full-scale implementation, it might be better to </a:t>
            </a:r>
            <a:r>
              <a:rPr lang="en-US" b="1" dirty="0"/>
              <a:t>implement the action plan in phases </a:t>
            </a:r>
            <a:r>
              <a:rPr lang="en-US" dirty="0"/>
              <a:t>and to only go for a full-scale implementation only once sufficient capacity has been established at the central level. The implementation of a pilot project also presents the advantage of giving a clearer picture of the activities, resources, time, etc. needed to expand the implementation to the whole country.</a:t>
            </a:r>
            <a:endParaRPr lang="en-PH" dirty="0"/>
          </a:p>
          <a:p>
            <a:pPr marL="542925" indent="-285750">
              <a:lnSpc>
                <a:spcPct val="90000"/>
              </a:lnSpc>
              <a:spcAft>
                <a:spcPts val="300"/>
              </a:spcAft>
              <a:buFont typeface="Arial" panose="020B0604020202020204" pitchFamily="34" charset="0"/>
              <a:buChar char="•"/>
              <a:defRPr/>
            </a:pPr>
            <a:r>
              <a:rPr lang="en-US" b="1" dirty="0"/>
              <a:t>Do not implement an action plan spanning further than 12 months </a:t>
            </a:r>
            <a:r>
              <a:rPr lang="en-US" dirty="0"/>
              <a:t>(8 to 9 for a pilot project) to have the opportunity to regularly assess and adjust the plan if needed.</a:t>
            </a:r>
            <a:endParaRPr lang="en-PH" dirty="0"/>
          </a:p>
          <a:p>
            <a:pPr marL="542925" indent="-285750">
              <a:lnSpc>
                <a:spcPct val="90000"/>
              </a:lnSpc>
              <a:spcAft>
                <a:spcPts val="300"/>
              </a:spcAft>
              <a:buFont typeface="Arial" panose="020B0604020202020204" pitchFamily="34" charset="0"/>
              <a:buChar char="•"/>
              <a:defRPr/>
            </a:pPr>
            <a:r>
              <a:rPr lang="en-US" dirty="0"/>
              <a:t>Anticipate </a:t>
            </a:r>
            <a:r>
              <a:rPr lang="en-US" b="1" dirty="0"/>
              <a:t>unexpected delays </a:t>
            </a:r>
            <a:r>
              <a:rPr lang="en-US" dirty="0"/>
              <a:t>in the implementation of the activities and try to come up with a timeline that would be flexible enough to absorb these delays as much as possible.</a:t>
            </a:r>
            <a:endParaRPr lang="en-PH" dirty="0"/>
          </a:p>
          <a:p>
            <a:pPr marL="542925" indent="-285750">
              <a:lnSpc>
                <a:spcPct val="90000"/>
              </a:lnSpc>
              <a:spcAft>
                <a:spcPts val="300"/>
              </a:spcAft>
              <a:buFont typeface="Arial" panose="020B0604020202020204" pitchFamily="34" charset="0"/>
              <a:buChar char="•"/>
              <a:defRPr/>
            </a:pPr>
            <a:r>
              <a:rPr lang="en-US" dirty="0"/>
              <a:t>Anticipate the need to </a:t>
            </a:r>
            <a:r>
              <a:rPr lang="en-US" b="1" dirty="0"/>
              <a:t>sustain the technical capacity </a:t>
            </a:r>
            <a:r>
              <a:rPr lang="en-US" dirty="0"/>
              <a:t>and other common assets established during the implementation of the action plan.</a:t>
            </a:r>
            <a:endParaRPr lang="en-PH" dirty="0"/>
          </a:p>
          <a:p>
            <a:pPr marL="342900" lvl="0" indent="-342900" algn="just">
              <a:lnSpc>
                <a:spcPct val="115000"/>
              </a:lnSpc>
              <a:buFont typeface="Symbol" panose="05050102010706020507" pitchFamily="18" charset="2"/>
              <a:buChar char=""/>
            </a:pPr>
            <a:endParaRPr lang="en-PH" sz="1800" dirty="0">
              <a:solidFill>
                <a:srgbClr val="000000"/>
              </a:solidFill>
              <a:effectLst/>
              <a:latin typeface="Arial" panose="020B0604020202020204" pitchFamily="34" charset="0"/>
              <a:ea typeface="Arial" panose="020B0604020202020204" pitchFamily="34" charset="0"/>
            </a:endParaRPr>
          </a:p>
          <a:p>
            <a:pPr marL="542925" lvl="0" indent="-285750">
              <a:lnSpc>
                <a:spcPct val="90000"/>
              </a:lnSpc>
              <a:spcAft>
                <a:spcPts val="600"/>
              </a:spcAft>
              <a:buFont typeface="Arial" panose="020B0604020202020204" pitchFamily="34" charset="0"/>
              <a:buChar char="•"/>
              <a:defRPr/>
            </a:pPr>
            <a:endParaRPr lang="en-PH" dirty="0"/>
          </a:p>
        </p:txBody>
      </p:sp>
      <p:sp>
        <p:nvSpPr>
          <p:cNvPr id="9" name="Title 1">
            <a:extLst>
              <a:ext uri="{FF2B5EF4-FFF2-40B4-BE49-F238E27FC236}">
                <a16:creationId xmlns:a16="http://schemas.microsoft.com/office/drawing/2014/main" id="{43788312-66A7-F72B-CB63-4C54584960B5}"/>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2" name="Title 1">
            <a:extLst>
              <a:ext uri="{FF2B5EF4-FFF2-40B4-BE49-F238E27FC236}">
                <a16:creationId xmlns:a16="http://schemas.microsoft.com/office/drawing/2014/main" id="{8EACA19B-122E-8DF0-0E1A-0FF5AF1809D2}"/>
              </a:ext>
            </a:extLst>
          </p:cNvPr>
          <p:cNvSpPr txBox="1">
            <a:spLocks/>
          </p:cNvSpPr>
          <p:nvPr/>
        </p:nvSpPr>
        <p:spPr>
          <a:xfrm>
            <a:off x="696164" y="793781"/>
            <a:ext cx="10648967" cy="545560"/>
          </a:xfrm>
          <a:prstGeom prst="rect">
            <a:avLst/>
          </a:prstGeom>
        </p:spPr>
        <p:txBody>
          <a:bodyPr vert="horz" lIns="91440" tIns="45720" rIns="91440" bIns="45720" rtlCol="0" anchor="ctr">
            <a:noAutofit/>
          </a:bodyPr>
          <a:lstStyle/>
          <a:p>
            <a:pPr marL="985838" indent="-985838">
              <a:lnSpc>
                <a:spcPct val="90000"/>
              </a:lnSpc>
              <a:defRPr/>
            </a:pPr>
            <a:r>
              <a:rPr lang="en-PH" sz="2400" b="1" dirty="0">
                <a:ea typeface="Arial" charset="0"/>
              </a:rPr>
              <a:t>Step 3</a:t>
            </a:r>
            <a:r>
              <a:rPr lang="en-PH" sz="2400" dirty="0">
                <a:ea typeface="Arial" charset="0"/>
              </a:rPr>
              <a:t>: </a:t>
            </a:r>
            <a:r>
              <a:rPr lang="en-US" sz="2400" dirty="0">
                <a:ea typeface="Arial" charset="0"/>
              </a:rPr>
              <a:t>Develop the action plan aiming at filling the gaps in the HIS geo-enabling framework</a:t>
            </a:r>
            <a:endParaRPr lang="en-PH" sz="2400" dirty="0">
              <a:ea typeface="Arial" charset="0"/>
            </a:endParaRPr>
          </a:p>
        </p:txBody>
      </p:sp>
    </p:spTree>
    <p:extLst>
      <p:ext uri="{BB962C8B-B14F-4D97-AF65-F5344CB8AC3E}">
        <p14:creationId xmlns:p14="http://schemas.microsoft.com/office/powerpoint/2010/main" val="3307869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5C3551-8DD6-F0AD-3498-EFC84F18E8AD}"/>
              </a:ext>
            </a:extLst>
          </p:cNvPr>
          <p:cNvPicPr>
            <a:picLocks noChangeAspect="1"/>
          </p:cNvPicPr>
          <p:nvPr/>
        </p:nvPicPr>
        <p:blipFill>
          <a:blip r:embed="rId3"/>
          <a:stretch>
            <a:fillRect/>
          </a:stretch>
        </p:blipFill>
        <p:spPr>
          <a:xfrm rot="5400000">
            <a:off x="1516408" y="4296944"/>
            <a:ext cx="1621847" cy="1140808"/>
          </a:xfrm>
          <a:prstGeom prst="rect">
            <a:avLst/>
          </a:prstGeom>
          <a:ln>
            <a:solidFill>
              <a:schemeClr val="tx1"/>
            </a:solidFill>
          </a:ln>
        </p:spPr>
      </p:pic>
      <p:sp>
        <p:nvSpPr>
          <p:cNvPr id="7" name="Title 1"/>
          <p:cNvSpPr txBox="1">
            <a:spLocks/>
          </p:cNvSpPr>
          <p:nvPr/>
        </p:nvSpPr>
        <p:spPr>
          <a:xfrm>
            <a:off x="733425" y="1441329"/>
            <a:ext cx="10791825" cy="735612"/>
          </a:xfrm>
          <a:prstGeom prst="rect">
            <a:avLst/>
          </a:prstGeom>
        </p:spPr>
        <p:txBody>
          <a:bodyPr vert="horz" lIns="91440" tIns="45720" rIns="91440" bIns="45720" rtlCol="0" anchor="t">
            <a:noAutofit/>
          </a:bodyPr>
          <a:lstStyle/>
          <a:p>
            <a:pPr>
              <a:lnSpc>
                <a:spcPct val="90000"/>
              </a:lnSpc>
              <a:defRPr/>
            </a:pPr>
            <a:r>
              <a:rPr lang="en-PH" dirty="0">
                <a:ea typeface="Arial" charset="0"/>
              </a:rPr>
              <a:t>The budget should cover the cost of activities reported in the action plan and other items such as </a:t>
            </a:r>
            <a:r>
              <a:rPr lang="fr-FR" dirty="0">
                <a:ea typeface="Arial" charset="0"/>
              </a:rPr>
              <a:t>:</a:t>
            </a:r>
            <a:endParaRPr lang="en-PH" dirty="0">
              <a:ea typeface="Arial" charset="0"/>
            </a:endParaRPr>
          </a:p>
        </p:txBody>
      </p:sp>
      <p:sp>
        <p:nvSpPr>
          <p:cNvPr id="13" name="Title 1"/>
          <p:cNvSpPr txBox="1">
            <a:spLocks/>
          </p:cNvSpPr>
          <p:nvPr/>
        </p:nvSpPr>
        <p:spPr>
          <a:xfrm>
            <a:off x="729949" y="1775660"/>
            <a:ext cx="10795301" cy="2177108"/>
          </a:xfrm>
          <a:prstGeom prst="rect">
            <a:avLst/>
          </a:prstGeom>
        </p:spPr>
        <p:txBody>
          <a:bodyPr vert="horz" lIns="91440" tIns="45720" rIns="91440" bIns="45720" rtlCol="0" anchor="t">
            <a:noAutofit/>
          </a:bodyPr>
          <a:lstStyle/>
          <a:p>
            <a:pPr marL="542925" indent="-285750">
              <a:lnSpc>
                <a:spcPct val="90000"/>
              </a:lnSpc>
              <a:spcAft>
                <a:spcPts val="300"/>
              </a:spcAft>
              <a:buFont typeface="Arial" panose="020B0604020202020204" pitchFamily="34" charset="0"/>
              <a:buChar char="•"/>
              <a:defRPr/>
            </a:pPr>
            <a:r>
              <a:rPr lang="en-US" dirty="0"/>
              <a:t>Salary for the national and/or international consultant(s) as well as field data collectors when it applies.</a:t>
            </a:r>
          </a:p>
          <a:p>
            <a:pPr marL="542925" indent="-285750">
              <a:lnSpc>
                <a:spcPct val="90000"/>
              </a:lnSpc>
              <a:spcAft>
                <a:spcPts val="300"/>
              </a:spcAft>
              <a:buFont typeface="Arial" panose="020B0604020202020204" pitchFamily="34" charset="0"/>
              <a:buChar char="•"/>
              <a:defRPr/>
            </a:pPr>
            <a:r>
              <a:rPr lang="en-US" dirty="0"/>
              <a:t>Travel for the international, and in some cases, national consultant(s).</a:t>
            </a:r>
          </a:p>
          <a:p>
            <a:pPr marL="542925" indent="-285750">
              <a:lnSpc>
                <a:spcPct val="90000"/>
              </a:lnSpc>
              <a:spcAft>
                <a:spcPts val="300"/>
              </a:spcAft>
              <a:buFont typeface="Arial" panose="020B0604020202020204" pitchFamily="34" charset="0"/>
              <a:buChar char="•"/>
              <a:defRPr/>
            </a:pPr>
            <a:r>
              <a:rPr lang="en-US" dirty="0"/>
              <a:t>Allowance for the MOH staff attending the meeting, workshops, and training if not located in the same city as well as for field data collectors when it applies.</a:t>
            </a:r>
          </a:p>
          <a:p>
            <a:pPr marL="542925" indent="-285750">
              <a:lnSpc>
                <a:spcPct val="90000"/>
              </a:lnSpc>
              <a:spcAft>
                <a:spcPts val="300"/>
              </a:spcAft>
              <a:buFont typeface="Arial" panose="020B0604020202020204" pitchFamily="34" charset="0"/>
              <a:buChar char="•"/>
              <a:defRPr/>
            </a:pPr>
            <a:r>
              <a:rPr lang="en-US" dirty="0"/>
              <a:t>A good internet bandwidth at the MOH.</a:t>
            </a:r>
          </a:p>
          <a:p>
            <a:pPr marL="542925" indent="-285750">
              <a:lnSpc>
                <a:spcPct val="90000"/>
              </a:lnSpc>
              <a:spcAft>
                <a:spcPts val="300"/>
              </a:spcAft>
              <a:buFont typeface="Arial" panose="020B0604020202020204" pitchFamily="34" charset="0"/>
              <a:buChar char="•"/>
              <a:defRPr/>
            </a:pPr>
            <a:r>
              <a:rPr lang="en-US" dirty="0"/>
              <a:t>Online common drive (Dropbox for example) for the sharing of data among the members of the technical working group.</a:t>
            </a:r>
          </a:p>
        </p:txBody>
      </p:sp>
      <p:sp>
        <p:nvSpPr>
          <p:cNvPr id="9" name="Title 1">
            <a:extLst>
              <a:ext uri="{FF2B5EF4-FFF2-40B4-BE49-F238E27FC236}">
                <a16:creationId xmlns:a16="http://schemas.microsoft.com/office/drawing/2014/main" id="{A2D0941B-6D5B-06C5-992B-163F1BA6486C}"/>
              </a:ext>
            </a:extLst>
          </p:cNvPr>
          <p:cNvSpPr txBox="1">
            <a:spLocks/>
          </p:cNvSpPr>
          <p:nvPr/>
        </p:nvSpPr>
        <p:spPr>
          <a:xfrm>
            <a:off x="3449633" y="4258846"/>
            <a:ext cx="2274892" cy="15955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1800" dirty="0">
                <a:latin typeface="+mn-lt"/>
              </a:rPr>
              <a:t>Costs and deadlines for activities to strengthen the geo-enabling environment</a:t>
            </a:r>
            <a:endParaRPr lang="en-PH" altLang="en-US" sz="1800" dirty="0">
              <a:latin typeface="+mn-lt"/>
            </a:endParaRPr>
          </a:p>
        </p:txBody>
      </p:sp>
      <p:sp>
        <p:nvSpPr>
          <p:cNvPr id="10" name="Right Arrow 10">
            <a:extLst>
              <a:ext uri="{FF2B5EF4-FFF2-40B4-BE49-F238E27FC236}">
                <a16:creationId xmlns:a16="http://schemas.microsoft.com/office/drawing/2014/main" id="{01F815DC-7700-99D4-8546-6EAA0AAF70C6}"/>
              </a:ext>
            </a:extLst>
          </p:cNvPr>
          <p:cNvSpPr/>
          <p:nvPr/>
        </p:nvSpPr>
        <p:spPr>
          <a:xfrm>
            <a:off x="3067206" y="4304142"/>
            <a:ext cx="388639" cy="304426"/>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pic>
        <p:nvPicPr>
          <p:cNvPr id="14" name="Picture 13">
            <a:extLst>
              <a:ext uri="{FF2B5EF4-FFF2-40B4-BE49-F238E27FC236}">
                <a16:creationId xmlns:a16="http://schemas.microsoft.com/office/drawing/2014/main" id="{9B394FF9-8270-56C9-901D-D1094D2ED28C}"/>
              </a:ext>
            </a:extLst>
          </p:cNvPr>
          <p:cNvPicPr>
            <a:picLocks noChangeAspect="1"/>
          </p:cNvPicPr>
          <p:nvPr/>
        </p:nvPicPr>
        <p:blipFill>
          <a:blip r:embed="rId4"/>
          <a:stretch>
            <a:fillRect/>
          </a:stretch>
        </p:blipFill>
        <p:spPr>
          <a:xfrm>
            <a:off x="5943285" y="4157556"/>
            <a:ext cx="4598860" cy="1744231"/>
          </a:xfrm>
          <a:prstGeom prst="rect">
            <a:avLst/>
          </a:prstGeom>
        </p:spPr>
      </p:pic>
      <p:sp>
        <p:nvSpPr>
          <p:cNvPr id="5" name="TextBox 4">
            <a:extLst>
              <a:ext uri="{FF2B5EF4-FFF2-40B4-BE49-F238E27FC236}">
                <a16:creationId xmlns:a16="http://schemas.microsoft.com/office/drawing/2014/main" id="{E65D3D27-EAD0-B804-B986-FE2F8A5ABC99}"/>
              </a:ext>
            </a:extLst>
          </p:cNvPr>
          <p:cNvSpPr txBox="1"/>
          <p:nvPr/>
        </p:nvSpPr>
        <p:spPr>
          <a:xfrm>
            <a:off x="8849" y="6085596"/>
            <a:ext cx="6662460" cy="258917"/>
          </a:xfrm>
          <a:prstGeom prst="rect">
            <a:avLst/>
          </a:prstGeom>
          <a:noFill/>
        </p:spPr>
        <p:txBody>
          <a:bodyPr wrap="square">
            <a:spAutoFit/>
          </a:bodyPr>
          <a:lstStyle/>
          <a:p>
            <a:pPr lvl="0">
              <a:lnSpc>
                <a:spcPct val="115000"/>
              </a:lnSpc>
              <a:tabLst>
                <a:tab pos="457200" algn="l"/>
              </a:tabLst>
            </a:pPr>
            <a:r>
              <a:rPr lang="en-PH" sz="10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https://www.gavi.org/news/document-library/leveraging-geospatial-technologies-and-data-strengthen-immunisation</a:t>
            </a:r>
            <a:r>
              <a:rPr lang="en-PH" sz="1000" dirty="0">
                <a:effectLst/>
                <a:latin typeface="Calibri" panose="020F0502020204030204" pitchFamily="34" charset="0"/>
                <a:ea typeface="Calibri" panose="020F0502020204030204" pitchFamily="34" charset="0"/>
                <a:cs typeface="Calibri" panose="020F0502020204030204" pitchFamily="34" charset="0"/>
              </a:rPr>
              <a:t> </a:t>
            </a:r>
          </a:p>
        </p:txBody>
      </p:sp>
      <p:sp>
        <p:nvSpPr>
          <p:cNvPr id="15" name="Title 1">
            <a:extLst>
              <a:ext uri="{FF2B5EF4-FFF2-40B4-BE49-F238E27FC236}">
                <a16:creationId xmlns:a16="http://schemas.microsoft.com/office/drawing/2014/main" id="{561F44AD-367D-F3DA-1241-119156902A73}"/>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3" name="Title 1">
            <a:extLst>
              <a:ext uri="{FF2B5EF4-FFF2-40B4-BE49-F238E27FC236}">
                <a16:creationId xmlns:a16="http://schemas.microsoft.com/office/drawing/2014/main" id="{9F344367-1A5D-F90E-86BD-5A68D4CD5F83}"/>
              </a:ext>
            </a:extLst>
          </p:cNvPr>
          <p:cNvSpPr txBox="1">
            <a:spLocks/>
          </p:cNvSpPr>
          <p:nvPr/>
        </p:nvSpPr>
        <p:spPr>
          <a:xfrm>
            <a:off x="696164" y="793781"/>
            <a:ext cx="10648967" cy="545560"/>
          </a:xfrm>
          <a:prstGeom prst="rect">
            <a:avLst/>
          </a:prstGeom>
        </p:spPr>
        <p:txBody>
          <a:bodyPr vert="horz" lIns="91440" tIns="45720" rIns="91440" bIns="45720" rtlCol="0" anchor="ctr">
            <a:noAutofit/>
          </a:bodyPr>
          <a:lstStyle/>
          <a:p>
            <a:pPr marL="985838" indent="-985838">
              <a:lnSpc>
                <a:spcPct val="90000"/>
              </a:lnSpc>
              <a:defRPr/>
            </a:pPr>
            <a:r>
              <a:rPr lang="en-PH" sz="2400" b="1" dirty="0">
                <a:ea typeface="Arial" charset="0"/>
              </a:rPr>
              <a:t>Step 3</a:t>
            </a:r>
            <a:r>
              <a:rPr lang="en-PH" sz="2400" dirty="0">
                <a:ea typeface="Arial" charset="0"/>
              </a:rPr>
              <a:t>: </a:t>
            </a:r>
            <a:r>
              <a:rPr lang="en-US" sz="2400" dirty="0">
                <a:ea typeface="Arial" charset="0"/>
              </a:rPr>
              <a:t>Develop the action plan aiming at filling the gaps in the HIS geo-enabling framework</a:t>
            </a:r>
            <a:endParaRPr lang="en-PH" sz="2400" dirty="0">
              <a:ea typeface="Arial" charset="0"/>
            </a:endParaRPr>
          </a:p>
        </p:txBody>
      </p:sp>
    </p:spTree>
    <p:extLst>
      <p:ext uri="{BB962C8B-B14F-4D97-AF65-F5344CB8AC3E}">
        <p14:creationId xmlns:p14="http://schemas.microsoft.com/office/powerpoint/2010/main" val="347265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C76895-7B34-E7B1-5CD4-A90A518758C8}"/>
              </a:ext>
            </a:extLst>
          </p:cNvPr>
          <p:cNvPicPr>
            <a:picLocks noChangeAspect="1"/>
          </p:cNvPicPr>
          <p:nvPr/>
        </p:nvPicPr>
        <p:blipFill>
          <a:blip r:embed="rId3"/>
          <a:stretch>
            <a:fillRect/>
          </a:stretch>
        </p:blipFill>
        <p:spPr>
          <a:xfrm>
            <a:off x="2294965" y="1384943"/>
            <a:ext cx="7380488" cy="4701951"/>
          </a:xfrm>
          <a:prstGeom prst="rect">
            <a:avLst/>
          </a:prstGeom>
        </p:spPr>
      </p:pic>
      <p:sp>
        <p:nvSpPr>
          <p:cNvPr id="5" name="Rectangle 4"/>
          <p:cNvSpPr/>
          <p:nvPr/>
        </p:nvSpPr>
        <p:spPr>
          <a:xfrm>
            <a:off x="4180711" y="4824917"/>
            <a:ext cx="3240360" cy="5861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695325" y="666888"/>
            <a:ext cx="8801352" cy="46977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4</a:t>
            </a:r>
            <a:r>
              <a:rPr lang="en-PH" sz="2400" dirty="0">
                <a:ea typeface="Arial" charset="0"/>
              </a:rPr>
              <a:t>: </a:t>
            </a:r>
            <a:r>
              <a:rPr lang="fr-FR" sz="2400" dirty="0" err="1">
                <a:ea typeface="Arial" charset="0"/>
              </a:rPr>
              <a:t>Implement</a:t>
            </a:r>
            <a:r>
              <a:rPr lang="fr-FR" sz="2400" dirty="0">
                <a:ea typeface="Arial" charset="0"/>
              </a:rPr>
              <a:t> the action plan</a:t>
            </a:r>
            <a:endParaRPr lang="en-PH" sz="2400" dirty="0">
              <a:ea typeface="Arial" charset="0"/>
            </a:endParaRPr>
          </a:p>
        </p:txBody>
      </p:sp>
      <p:sp>
        <p:nvSpPr>
          <p:cNvPr id="9" name="Title 1">
            <a:extLst>
              <a:ext uri="{FF2B5EF4-FFF2-40B4-BE49-F238E27FC236}">
                <a16:creationId xmlns:a16="http://schemas.microsoft.com/office/drawing/2014/main" id="{10E694B7-0213-8761-3BD1-37850B16D408}"/>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1888763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4376" y="1180036"/>
            <a:ext cx="10791824" cy="2635568"/>
          </a:xfrm>
          <a:prstGeom prst="rect">
            <a:avLst/>
          </a:prstGeom>
        </p:spPr>
        <p:txBody>
          <a:bodyPr vert="horz" lIns="91440" tIns="45720" rIns="91440" bIns="45720" rtlCol="0" anchor="t">
            <a:noAutofit/>
          </a:bodyPr>
          <a:lstStyle/>
          <a:p>
            <a:pPr>
              <a:lnSpc>
                <a:spcPct val="90000"/>
              </a:lnSpc>
              <a:spcAft>
                <a:spcPts val="1200"/>
              </a:spcAft>
              <a:defRPr/>
            </a:pPr>
            <a:r>
              <a:rPr lang="en-PH" u="sng" dirty="0">
                <a:ea typeface="Arial" charset="0"/>
              </a:rPr>
              <a:t>Objective</a:t>
            </a:r>
            <a:r>
              <a:rPr lang="en-PH" dirty="0">
                <a:ea typeface="Arial" charset="0"/>
              </a:rPr>
              <a:t>: Complete the activities defined in the action plan</a:t>
            </a:r>
          </a:p>
          <a:p>
            <a:pPr>
              <a:lnSpc>
                <a:spcPct val="90000"/>
              </a:lnSpc>
              <a:spcAft>
                <a:spcPts val="1200"/>
              </a:spcAft>
              <a:defRPr/>
            </a:pPr>
            <a:r>
              <a:rPr lang="en-PH" u="sng" dirty="0">
                <a:ea typeface="Arial" charset="0"/>
              </a:rPr>
              <a:t>Expected deliverable</a:t>
            </a:r>
            <a:r>
              <a:rPr lang="en-PH" dirty="0">
                <a:ea typeface="Arial" charset="0"/>
              </a:rPr>
              <a:t>: Those listed in the action plan</a:t>
            </a:r>
          </a:p>
          <a:p>
            <a:pPr>
              <a:lnSpc>
                <a:spcPct val="90000"/>
              </a:lnSpc>
              <a:spcAft>
                <a:spcPts val="1200"/>
              </a:spcAft>
              <a:defRPr/>
            </a:pPr>
            <a:r>
              <a:rPr lang="en-PH" u="sng" dirty="0">
                <a:ea typeface="Arial" charset="0"/>
              </a:rPr>
              <a:t>Estimated duration of implementation</a:t>
            </a:r>
            <a:r>
              <a:rPr lang="en-PH" dirty="0">
                <a:ea typeface="Arial" charset="0"/>
              </a:rPr>
              <a:t>: 9-12 months</a:t>
            </a:r>
          </a:p>
          <a:p>
            <a:pPr>
              <a:lnSpc>
                <a:spcPct val="90000"/>
              </a:lnSpc>
              <a:spcAft>
                <a:spcPts val="1200"/>
              </a:spcAft>
              <a:defRPr/>
            </a:pPr>
            <a:r>
              <a:rPr lang="en-PH" u="sng" dirty="0">
                <a:ea typeface="Arial" charset="0"/>
              </a:rPr>
              <a:t>Volume of resources needed</a:t>
            </a:r>
            <a:r>
              <a:rPr lang="en-PH" dirty="0">
                <a:ea typeface="Arial" charset="0"/>
              </a:rPr>
              <a:t>: Limited to significant depending on the activities included in the action plan</a:t>
            </a:r>
          </a:p>
          <a:p>
            <a:pPr>
              <a:lnSpc>
                <a:spcPct val="90000"/>
              </a:lnSpc>
              <a:spcAft>
                <a:spcPts val="1200"/>
              </a:spcAft>
              <a:defRPr/>
            </a:pPr>
            <a:r>
              <a:rPr lang="en-PH" u="sng" dirty="0">
                <a:ea typeface="Arial" charset="0"/>
              </a:rPr>
              <a:t>Person to be involved</a:t>
            </a:r>
            <a:r>
              <a:rPr lang="en-PH" dirty="0">
                <a:ea typeface="Arial" charset="0"/>
              </a:rPr>
              <a:t>: All the parties involved in the implementation of the action plan</a:t>
            </a:r>
          </a:p>
          <a:p>
            <a:pPr>
              <a:lnSpc>
                <a:spcPct val="90000"/>
              </a:lnSpc>
              <a:spcAft>
                <a:spcPts val="1200"/>
              </a:spcAft>
              <a:defRPr/>
            </a:pPr>
            <a:r>
              <a:rPr lang="en-PH" u="sng" dirty="0">
                <a:ea typeface="Arial" charset="0"/>
              </a:rPr>
              <a:t>Supporting tools</a:t>
            </a:r>
            <a:r>
              <a:rPr lang="en-PH" dirty="0">
                <a:ea typeface="Arial" charset="0"/>
              </a:rPr>
              <a:t>: </a:t>
            </a:r>
            <a:r>
              <a:rPr lang="en-US" dirty="0">
                <a:ea typeface="Arial" charset="0"/>
              </a:rPr>
              <a:t>None for this step</a:t>
            </a:r>
            <a:endParaRPr lang="en-PH" dirty="0">
              <a:ea typeface="Arial" charset="0"/>
            </a:endParaRPr>
          </a:p>
        </p:txBody>
      </p:sp>
      <p:sp>
        <p:nvSpPr>
          <p:cNvPr id="3" name="Title 1">
            <a:extLst>
              <a:ext uri="{FF2B5EF4-FFF2-40B4-BE49-F238E27FC236}">
                <a16:creationId xmlns:a16="http://schemas.microsoft.com/office/drawing/2014/main" id="{D7B4E5D6-AD8F-ED69-2A5D-0D9625A5DD3E}"/>
              </a:ext>
            </a:extLst>
          </p:cNvPr>
          <p:cNvSpPr txBox="1">
            <a:spLocks/>
          </p:cNvSpPr>
          <p:nvPr/>
        </p:nvSpPr>
        <p:spPr>
          <a:xfrm>
            <a:off x="703317" y="3929648"/>
            <a:ext cx="10793357" cy="561726"/>
          </a:xfrm>
          <a:prstGeom prst="rect">
            <a:avLst/>
          </a:prstGeom>
        </p:spPr>
        <p:txBody>
          <a:bodyPr vert="horz" lIns="91440" tIns="45720" rIns="91440" bIns="45720" rtlCol="0" anchor="t">
            <a:noAutofit/>
          </a:bodyPr>
          <a:lstStyle/>
          <a:p>
            <a:pPr>
              <a:lnSpc>
                <a:spcPct val="90000"/>
              </a:lnSpc>
              <a:defRPr/>
            </a:pPr>
            <a:r>
              <a:rPr lang="en-US" dirty="0">
                <a:ea typeface="Arial" charset="0"/>
              </a:rPr>
              <a:t>This step consists of implementing the activities included in the action plan as long as the necessary resources are available.</a:t>
            </a:r>
          </a:p>
        </p:txBody>
      </p:sp>
      <p:sp>
        <p:nvSpPr>
          <p:cNvPr id="5" name="Right Arrow 5">
            <a:extLst>
              <a:ext uri="{FF2B5EF4-FFF2-40B4-BE49-F238E27FC236}">
                <a16:creationId xmlns:a16="http://schemas.microsoft.com/office/drawing/2014/main" id="{EFD67935-F884-9DF4-41D7-5F71FF97011B}"/>
              </a:ext>
            </a:extLst>
          </p:cNvPr>
          <p:cNvSpPr/>
          <p:nvPr/>
        </p:nvSpPr>
        <p:spPr>
          <a:xfrm>
            <a:off x="1558925" y="4720496"/>
            <a:ext cx="388639" cy="344508"/>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6" name="Title 1">
            <a:extLst>
              <a:ext uri="{FF2B5EF4-FFF2-40B4-BE49-F238E27FC236}">
                <a16:creationId xmlns:a16="http://schemas.microsoft.com/office/drawing/2014/main" id="{5F24DE61-D017-1BB7-E5C6-E862C506CAB3}"/>
              </a:ext>
            </a:extLst>
          </p:cNvPr>
          <p:cNvSpPr txBox="1">
            <a:spLocks/>
          </p:cNvSpPr>
          <p:nvPr/>
        </p:nvSpPr>
        <p:spPr>
          <a:xfrm>
            <a:off x="1966309" y="4732842"/>
            <a:ext cx="7812868" cy="561725"/>
          </a:xfrm>
          <a:prstGeom prst="rect">
            <a:avLst/>
          </a:prstGeom>
        </p:spPr>
        <p:txBody>
          <a:bodyPr vert="horz" lIns="91440" tIns="45720" rIns="91440" bIns="45720" rtlCol="0" anchor="t">
            <a:noAutofit/>
          </a:bodyPr>
          <a:lstStyle/>
          <a:p>
            <a:pPr>
              <a:lnSpc>
                <a:spcPct val="90000"/>
              </a:lnSpc>
              <a:defRPr/>
            </a:pPr>
            <a:r>
              <a:rPr lang="en-US" dirty="0">
                <a:ea typeface="Arial" charset="0"/>
              </a:rPr>
              <a:t>If this is not the case, this step will first have to leverage the resources in question</a:t>
            </a:r>
            <a:r>
              <a:rPr lang="en-PH" dirty="0">
                <a:ea typeface="Arial" charset="0"/>
              </a:rPr>
              <a:t>.</a:t>
            </a:r>
          </a:p>
        </p:txBody>
      </p:sp>
      <p:sp>
        <p:nvSpPr>
          <p:cNvPr id="9" name="Title 1">
            <a:extLst>
              <a:ext uri="{FF2B5EF4-FFF2-40B4-BE49-F238E27FC236}">
                <a16:creationId xmlns:a16="http://schemas.microsoft.com/office/drawing/2014/main" id="{871EFA03-B82F-87D3-2DEE-B25CA3CD17BF}"/>
              </a:ext>
            </a:extLst>
          </p:cNvPr>
          <p:cNvSpPr txBox="1">
            <a:spLocks/>
          </p:cNvSpPr>
          <p:nvPr/>
        </p:nvSpPr>
        <p:spPr>
          <a:xfrm>
            <a:off x="693792" y="666888"/>
            <a:ext cx="8640960" cy="46977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4</a:t>
            </a:r>
            <a:r>
              <a:rPr lang="en-PH" sz="2400" dirty="0">
                <a:ea typeface="Arial" charset="0"/>
              </a:rPr>
              <a:t>: </a:t>
            </a:r>
            <a:r>
              <a:rPr lang="fr-FR" sz="2400" dirty="0" err="1">
                <a:ea typeface="Arial" charset="0"/>
              </a:rPr>
              <a:t>Implement</a:t>
            </a:r>
            <a:r>
              <a:rPr lang="fr-FR" sz="2400" dirty="0">
                <a:ea typeface="Arial" charset="0"/>
              </a:rPr>
              <a:t> the action plan</a:t>
            </a:r>
            <a:endParaRPr lang="en-PH" sz="2400" dirty="0">
              <a:ea typeface="Arial" charset="0"/>
            </a:endParaRPr>
          </a:p>
        </p:txBody>
      </p:sp>
      <p:sp>
        <p:nvSpPr>
          <p:cNvPr id="11" name="Title 1">
            <a:extLst>
              <a:ext uri="{FF2B5EF4-FFF2-40B4-BE49-F238E27FC236}">
                <a16:creationId xmlns:a16="http://schemas.microsoft.com/office/drawing/2014/main" id="{D80CB0D8-71EB-3A82-B8C5-1CEC83F65126}"/>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83247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AC94D4-2B08-6DA7-0F4B-C12674F5AFEA}"/>
              </a:ext>
            </a:extLst>
          </p:cNvPr>
          <p:cNvPicPr>
            <a:picLocks noChangeAspect="1"/>
          </p:cNvPicPr>
          <p:nvPr/>
        </p:nvPicPr>
        <p:blipFill>
          <a:blip r:embed="rId3"/>
          <a:stretch>
            <a:fillRect/>
          </a:stretch>
        </p:blipFill>
        <p:spPr>
          <a:xfrm>
            <a:off x="3332693" y="1169892"/>
            <a:ext cx="4813378" cy="5039358"/>
          </a:xfrm>
          <a:prstGeom prst="rect">
            <a:avLst/>
          </a:prstGeom>
        </p:spPr>
      </p:pic>
      <p:sp>
        <p:nvSpPr>
          <p:cNvPr id="2" name="Title 1">
            <a:extLst>
              <a:ext uri="{FF2B5EF4-FFF2-40B4-BE49-F238E27FC236}">
                <a16:creationId xmlns:a16="http://schemas.microsoft.com/office/drawing/2014/main" id="{97D3FCA7-CB84-C6F6-7437-0FEC98695857}"/>
              </a:ext>
            </a:extLst>
          </p:cNvPr>
          <p:cNvSpPr txBox="1">
            <a:spLocks/>
          </p:cNvSpPr>
          <p:nvPr/>
        </p:nvSpPr>
        <p:spPr>
          <a:xfrm>
            <a:off x="700088" y="620843"/>
            <a:ext cx="10224640" cy="561975"/>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a:t>
            </a:r>
            <a:r>
              <a:rPr lang="fr-FR" sz="2400" b="1" dirty="0">
                <a:ea typeface="Arial" charset="0"/>
              </a:rPr>
              <a:t> A : </a:t>
            </a:r>
            <a:r>
              <a:rPr lang="en-US" sz="2400" dirty="0">
                <a:ea typeface="Arial" charset="0"/>
              </a:rPr>
              <a:t>Identify the actual priorities, challenges, needs, and gaps</a:t>
            </a:r>
            <a:endParaRPr lang="en-PH" sz="2400" dirty="0">
              <a:ea typeface="Arial" charset="0"/>
            </a:endParaRPr>
          </a:p>
        </p:txBody>
      </p:sp>
      <p:sp>
        <p:nvSpPr>
          <p:cNvPr id="24" name="Title 1">
            <a:extLst>
              <a:ext uri="{FF2B5EF4-FFF2-40B4-BE49-F238E27FC236}">
                <a16:creationId xmlns:a16="http://schemas.microsoft.com/office/drawing/2014/main" id="{F80704E7-19D8-41BB-DFEC-43E2F676571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9" name="Rectangle 8"/>
          <p:cNvSpPr/>
          <p:nvPr/>
        </p:nvSpPr>
        <p:spPr>
          <a:xfrm>
            <a:off x="4652682" y="1184409"/>
            <a:ext cx="3021105" cy="13257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342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23900" y="1205976"/>
            <a:ext cx="10639425" cy="584740"/>
          </a:xfrm>
          <a:prstGeom prst="rect">
            <a:avLst/>
          </a:prstGeom>
        </p:spPr>
        <p:txBody>
          <a:bodyPr vert="horz" lIns="91440" tIns="45720" rIns="91440" bIns="45720" rtlCol="0" anchor="t">
            <a:noAutofit/>
          </a:bodyPr>
          <a:lstStyle/>
          <a:p>
            <a:pPr>
              <a:lnSpc>
                <a:spcPct val="90000"/>
              </a:lnSpc>
              <a:defRPr/>
            </a:pPr>
            <a:r>
              <a:rPr lang="en-PH" dirty="0">
                <a:ea typeface="Arial" charset="0"/>
              </a:rPr>
              <a:t>The following are the important issues to be addressed before the implementation of the HIS geo-enabling action plan:</a:t>
            </a:r>
          </a:p>
        </p:txBody>
      </p:sp>
      <p:sp>
        <p:nvSpPr>
          <p:cNvPr id="8" name="Title 1"/>
          <p:cNvSpPr txBox="1">
            <a:spLocks/>
          </p:cNvSpPr>
          <p:nvPr/>
        </p:nvSpPr>
        <p:spPr>
          <a:xfrm>
            <a:off x="723899" y="1866835"/>
            <a:ext cx="10791825" cy="3738923"/>
          </a:xfrm>
          <a:prstGeom prst="rect">
            <a:avLst/>
          </a:prstGeom>
        </p:spPr>
        <p:txBody>
          <a:bodyPr vert="horz" lIns="91440" tIns="45720" rIns="91440" bIns="45720" rtlCol="0" anchor="t">
            <a:noAutofit/>
          </a:bodyPr>
          <a:lstStyle/>
          <a:p>
            <a:pPr marL="542925" indent="-285750">
              <a:lnSpc>
                <a:spcPct val="90000"/>
              </a:lnSpc>
              <a:spcAft>
                <a:spcPts val="600"/>
              </a:spcAft>
              <a:buFont typeface="Arial" panose="020B0604020202020204" pitchFamily="34" charset="0"/>
              <a:buChar char="•"/>
              <a:defRPr/>
            </a:pPr>
            <a:r>
              <a:rPr lang="en-US" dirty="0"/>
              <a:t>Make sure that all parties involved have a </a:t>
            </a:r>
            <a:r>
              <a:rPr lang="en-US" b="1" dirty="0"/>
              <a:t>clear understanding </a:t>
            </a:r>
            <a:r>
              <a:rPr lang="en-US" dirty="0"/>
              <a:t>of the action plan in general and of each of the activities it contains in particular.</a:t>
            </a:r>
          </a:p>
          <a:p>
            <a:pPr marL="542925" indent="-285750">
              <a:lnSpc>
                <a:spcPct val="90000"/>
              </a:lnSpc>
              <a:spcAft>
                <a:spcPts val="600"/>
              </a:spcAft>
              <a:buFont typeface="Arial" panose="020B0604020202020204" pitchFamily="34" charset="0"/>
              <a:buChar char="•"/>
              <a:defRPr/>
            </a:pPr>
            <a:r>
              <a:rPr lang="en-US" dirty="0"/>
              <a:t>Get a </a:t>
            </a:r>
            <a:r>
              <a:rPr lang="en-US" b="1" dirty="0"/>
              <a:t>focal point </a:t>
            </a:r>
            <a:r>
              <a:rPr lang="en-US" dirty="0"/>
              <a:t>to be officially nominated for each of the parties involved in the action plan implementation. </a:t>
            </a:r>
          </a:p>
          <a:p>
            <a:pPr marL="542925" indent="-285750">
              <a:lnSpc>
                <a:spcPct val="90000"/>
              </a:lnSpc>
              <a:spcAft>
                <a:spcPts val="600"/>
              </a:spcAft>
              <a:buFont typeface="Arial" panose="020B0604020202020204" pitchFamily="34" charset="0"/>
              <a:buChar char="•"/>
              <a:defRPr/>
            </a:pPr>
            <a:r>
              <a:rPr lang="en-US" dirty="0"/>
              <a:t>Develop and give access to a </a:t>
            </a:r>
            <a:r>
              <a:rPr lang="en-US" b="1" dirty="0"/>
              <a:t>shared contact database </a:t>
            </a:r>
            <a:r>
              <a:rPr lang="en-US" dirty="0"/>
              <a:t>for the focal and other key person from the ministry to facilitate communication.</a:t>
            </a:r>
          </a:p>
          <a:p>
            <a:pPr marL="542925" indent="-285750">
              <a:lnSpc>
                <a:spcPct val="90000"/>
              </a:lnSpc>
              <a:spcAft>
                <a:spcPts val="600"/>
              </a:spcAft>
              <a:buFont typeface="Arial" panose="020B0604020202020204" pitchFamily="34" charset="0"/>
              <a:buChar char="•"/>
              <a:defRPr/>
            </a:pPr>
            <a:r>
              <a:rPr lang="en-US" dirty="0"/>
              <a:t>Clearly define the </a:t>
            </a:r>
            <a:r>
              <a:rPr lang="en-US" b="1" dirty="0"/>
              <a:t>roles and responsibilities </a:t>
            </a:r>
            <a:r>
              <a:rPr lang="en-US" dirty="0"/>
              <a:t>of each involved party (focal points, consultants, development partners, etc.). Develop terms of reference when necessary and ensure that someone oversees the specific activities to take place during the action plan implementation (see next set of bullet points).</a:t>
            </a:r>
          </a:p>
          <a:p>
            <a:pPr marL="542925" indent="-285750">
              <a:lnSpc>
                <a:spcPct val="90000"/>
              </a:lnSpc>
              <a:spcAft>
                <a:spcPts val="600"/>
              </a:spcAft>
              <a:buFont typeface="Arial" panose="020B0604020202020204" pitchFamily="34" charset="0"/>
              <a:buChar char="•"/>
              <a:defRPr/>
            </a:pPr>
            <a:r>
              <a:rPr lang="en-US" dirty="0"/>
              <a:t>Define the </a:t>
            </a:r>
            <a:r>
              <a:rPr lang="en-US" b="1" dirty="0"/>
              <a:t>mode of communication </a:t>
            </a:r>
            <a:r>
              <a:rPr lang="en-US" dirty="0"/>
              <a:t>between parties taking potential language issues into account. This is particularly important when parties are in different locations during the implementation (international consultant for example).</a:t>
            </a:r>
          </a:p>
          <a:p>
            <a:pPr marL="542925" indent="-285750">
              <a:lnSpc>
                <a:spcPct val="90000"/>
              </a:lnSpc>
              <a:spcAft>
                <a:spcPts val="600"/>
              </a:spcAft>
              <a:buFont typeface="Arial" panose="020B0604020202020204" pitchFamily="34" charset="0"/>
              <a:buChar char="•"/>
              <a:defRPr/>
            </a:pPr>
            <a:r>
              <a:rPr lang="en-US" dirty="0"/>
              <a:t>Establish an </a:t>
            </a:r>
            <a:r>
              <a:rPr lang="en-US" b="1" dirty="0"/>
              <a:t>online common working space </a:t>
            </a:r>
            <a:r>
              <a:rPr lang="en-US" dirty="0"/>
              <a:t>(using Dropbox for example) to facilitate the sharing of files among the MOH staff and the consultants.</a:t>
            </a:r>
          </a:p>
        </p:txBody>
      </p:sp>
      <p:sp>
        <p:nvSpPr>
          <p:cNvPr id="5" name="Title 1">
            <a:extLst>
              <a:ext uri="{FF2B5EF4-FFF2-40B4-BE49-F238E27FC236}">
                <a16:creationId xmlns:a16="http://schemas.microsoft.com/office/drawing/2014/main" id="{4B3CCE80-B924-9A7A-D182-FCC21A70ED10}"/>
              </a:ext>
            </a:extLst>
          </p:cNvPr>
          <p:cNvSpPr txBox="1">
            <a:spLocks/>
          </p:cNvSpPr>
          <p:nvPr/>
        </p:nvSpPr>
        <p:spPr>
          <a:xfrm>
            <a:off x="695325" y="666888"/>
            <a:ext cx="8801352" cy="46977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4</a:t>
            </a:r>
            <a:r>
              <a:rPr lang="en-PH" sz="2400" dirty="0">
                <a:ea typeface="Arial" charset="0"/>
              </a:rPr>
              <a:t>: </a:t>
            </a:r>
            <a:r>
              <a:rPr lang="fr-FR" sz="2400" dirty="0" err="1">
                <a:ea typeface="Arial" charset="0"/>
              </a:rPr>
              <a:t>Implement</a:t>
            </a:r>
            <a:r>
              <a:rPr lang="fr-FR" sz="2400" dirty="0">
                <a:ea typeface="Arial" charset="0"/>
              </a:rPr>
              <a:t> the action plan</a:t>
            </a:r>
            <a:endParaRPr lang="en-PH" sz="2400" dirty="0">
              <a:ea typeface="Arial" charset="0"/>
            </a:endParaRPr>
          </a:p>
        </p:txBody>
      </p:sp>
      <p:sp>
        <p:nvSpPr>
          <p:cNvPr id="9" name="Title 1">
            <a:extLst>
              <a:ext uri="{FF2B5EF4-FFF2-40B4-BE49-F238E27FC236}">
                <a16:creationId xmlns:a16="http://schemas.microsoft.com/office/drawing/2014/main" id="{24E621F3-47AF-238C-25A5-FCE28F3F8E7B}"/>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1949449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05955" y="1201118"/>
            <a:ext cx="10791825" cy="367008"/>
          </a:xfrm>
          <a:prstGeom prst="rect">
            <a:avLst/>
          </a:prstGeom>
        </p:spPr>
        <p:txBody>
          <a:bodyPr vert="horz" lIns="91440" tIns="45720" rIns="91440" bIns="45720" rtlCol="0" anchor="t">
            <a:noAutofit/>
          </a:bodyPr>
          <a:lstStyle/>
          <a:p>
            <a:pPr>
              <a:lnSpc>
                <a:spcPct val="90000"/>
              </a:lnSpc>
              <a:defRPr/>
            </a:pPr>
            <a:r>
              <a:rPr lang="en-PH" dirty="0">
                <a:ea typeface="Arial" charset="0"/>
              </a:rPr>
              <a:t>It is important to do the following during the implementation of the HIS geo-enabling action plan:</a:t>
            </a:r>
          </a:p>
        </p:txBody>
      </p:sp>
      <p:sp>
        <p:nvSpPr>
          <p:cNvPr id="8" name="Title 1"/>
          <p:cNvSpPr txBox="1">
            <a:spLocks/>
          </p:cNvSpPr>
          <p:nvPr/>
        </p:nvSpPr>
        <p:spPr>
          <a:xfrm>
            <a:off x="700087" y="1575430"/>
            <a:ext cx="10463213" cy="2394922"/>
          </a:xfrm>
          <a:prstGeom prst="rect">
            <a:avLst/>
          </a:prstGeom>
        </p:spPr>
        <p:txBody>
          <a:bodyPr vert="horz" lIns="91440" tIns="45720" rIns="91440" bIns="45720" rtlCol="0" anchor="t">
            <a:noAutofit/>
          </a:bodyPr>
          <a:lstStyle/>
          <a:p>
            <a:pPr marL="542925" indent="-285750">
              <a:lnSpc>
                <a:spcPct val="90000"/>
              </a:lnSpc>
              <a:spcAft>
                <a:spcPts val="600"/>
              </a:spcAft>
              <a:buFont typeface="Arial" panose="020B0604020202020204" pitchFamily="34" charset="0"/>
              <a:buChar char="•"/>
              <a:defRPr/>
            </a:pPr>
            <a:r>
              <a:rPr lang="en-US" b="1" dirty="0"/>
              <a:t>Keep track of the action plan implementation </a:t>
            </a:r>
            <a:r>
              <a:rPr lang="en-US" dirty="0"/>
              <a:t>to ensure that the implementation remains on track based on the establish timeline and that the activities do not go outside the approved scope of the action plan.</a:t>
            </a:r>
          </a:p>
          <a:p>
            <a:pPr marL="542925" indent="-285750">
              <a:lnSpc>
                <a:spcPct val="90000"/>
              </a:lnSpc>
              <a:spcAft>
                <a:spcPts val="600"/>
              </a:spcAft>
              <a:buFont typeface="Arial" panose="020B0604020202020204" pitchFamily="34" charset="0"/>
              <a:buChar char="•"/>
              <a:defRPr/>
            </a:pPr>
            <a:r>
              <a:rPr lang="en-US" dirty="0"/>
              <a:t>Ensure that someone is </a:t>
            </a:r>
            <a:r>
              <a:rPr lang="en-US" b="1" dirty="0"/>
              <a:t>managing the overall flow of financial resources </a:t>
            </a:r>
          </a:p>
          <a:p>
            <a:pPr marL="542925" indent="-285750">
              <a:lnSpc>
                <a:spcPct val="90000"/>
              </a:lnSpc>
              <a:spcAft>
                <a:spcPts val="600"/>
              </a:spcAft>
              <a:buFont typeface="Arial" panose="020B0604020202020204" pitchFamily="34" charset="0"/>
              <a:buChar char="•"/>
              <a:defRPr/>
            </a:pPr>
            <a:r>
              <a:rPr lang="en-US" b="1" dirty="0"/>
              <a:t>Manage potential risks </a:t>
            </a:r>
            <a:r>
              <a:rPr lang="en-US" dirty="0"/>
              <a:t>that could threaten the success of the implementation of the action plan</a:t>
            </a:r>
          </a:p>
          <a:p>
            <a:pPr marL="542925" indent="-285750">
              <a:lnSpc>
                <a:spcPct val="90000"/>
              </a:lnSpc>
              <a:spcAft>
                <a:spcPts val="600"/>
              </a:spcAft>
              <a:buFont typeface="Arial" panose="020B0604020202020204" pitchFamily="34" charset="0"/>
              <a:buChar char="•"/>
              <a:defRPr/>
            </a:pPr>
            <a:r>
              <a:rPr lang="en-US" b="1" dirty="0"/>
              <a:t>Ensure proper flow of communication among the involved parties </a:t>
            </a:r>
            <a:r>
              <a:rPr lang="en-US" dirty="0"/>
              <a:t>through regular on-site visits and teleconferences</a:t>
            </a:r>
          </a:p>
        </p:txBody>
      </p:sp>
      <p:sp>
        <p:nvSpPr>
          <p:cNvPr id="5" name="Title 1">
            <a:extLst>
              <a:ext uri="{FF2B5EF4-FFF2-40B4-BE49-F238E27FC236}">
                <a16:creationId xmlns:a16="http://schemas.microsoft.com/office/drawing/2014/main" id="{4B3CCE80-B924-9A7A-D182-FCC21A70ED10}"/>
              </a:ext>
            </a:extLst>
          </p:cNvPr>
          <p:cNvSpPr txBox="1">
            <a:spLocks/>
          </p:cNvSpPr>
          <p:nvPr/>
        </p:nvSpPr>
        <p:spPr>
          <a:xfrm>
            <a:off x="695325" y="666888"/>
            <a:ext cx="8801352" cy="46977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4</a:t>
            </a:r>
            <a:r>
              <a:rPr lang="en-PH" sz="2400" dirty="0">
                <a:ea typeface="Arial" charset="0"/>
              </a:rPr>
              <a:t>: </a:t>
            </a:r>
            <a:r>
              <a:rPr lang="fr-FR" sz="2400" dirty="0" err="1">
                <a:ea typeface="Arial" charset="0"/>
              </a:rPr>
              <a:t>Implement</a:t>
            </a:r>
            <a:r>
              <a:rPr lang="fr-FR" sz="2400" dirty="0">
                <a:ea typeface="Arial" charset="0"/>
              </a:rPr>
              <a:t> the action plan</a:t>
            </a:r>
            <a:endParaRPr lang="en-PH" sz="2400" dirty="0">
              <a:ea typeface="Arial" charset="0"/>
            </a:endParaRPr>
          </a:p>
        </p:txBody>
      </p:sp>
      <p:sp>
        <p:nvSpPr>
          <p:cNvPr id="9" name="Title 1">
            <a:extLst>
              <a:ext uri="{FF2B5EF4-FFF2-40B4-BE49-F238E27FC236}">
                <a16:creationId xmlns:a16="http://schemas.microsoft.com/office/drawing/2014/main" id="{24E621F3-47AF-238C-25A5-FCE28F3F8E7B}"/>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2128661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2CB65-3BFD-D8FB-0A94-2CF55353D245}"/>
              </a:ext>
            </a:extLst>
          </p:cNvPr>
          <p:cNvPicPr>
            <a:picLocks noChangeAspect="1"/>
          </p:cNvPicPr>
          <p:nvPr/>
        </p:nvPicPr>
        <p:blipFill>
          <a:blip r:embed="rId3"/>
          <a:stretch>
            <a:fillRect/>
          </a:stretch>
        </p:blipFill>
        <p:spPr>
          <a:xfrm>
            <a:off x="11372849" y="152400"/>
            <a:ext cx="699625" cy="990351"/>
          </a:xfrm>
          <a:prstGeom prst="rect">
            <a:avLst/>
          </a:prstGeom>
          <a:ln>
            <a:solidFill>
              <a:schemeClr val="tx1"/>
            </a:solidFill>
          </a:ln>
        </p:spPr>
      </p:pic>
      <p:sp>
        <p:nvSpPr>
          <p:cNvPr id="5" name="Title 1">
            <a:extLst>
              <a:ext uri="{FF2B5EF4-FFF2-40B4-BE49-F238E27FC236}">
                <a16:creationId xmlns:a16="http://schemas.microsoft.com/office/drawing/2014/main" id="{46846A95-F293-0FE6-A410-95F81132BCC2}"/>
              </a:ext>
            </a:extLst>
          </p:cNvPr>
          <p:cNvSpPr txBox="1">
            <a:spLocks/>
          </p:cNvSpPr>
          <p:nvPr/>
        </p:nvSpPr>
        <p:spPr>
          <a:xfrm>
            <a:off x="695324" y="660668"/>
            <a:ext cx="10677525" cy="46977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4</a:t>
            </a:r>
            <a:r>
              <a:rPr lang="en-PH" sz="2400" dirty="0">
                <a:ea typeface="Arial" charset="0"/>
              </a:rPr>
              <a:t>: </a:t>
            </a:r>
            <a:r>
              <a:rPr lang="fr-FR" sz="2400" dirty="0" err="1">
                <a:ea typeface="Arial" charset="0"/>
              </a:rPr>
              <a:t>Implement</a:t>
            </a:r>
            <a:r>
              <a:rPr lang="fr-FR" sz="2400" dirty="0">
                <a:ea typeface="Arial" charset="0"/>
              </a:rPr>
              <a:t> the action plan – </a:t>
            </a:r>
            <a:r>
              <a:rPr lang="en-US" sz="2400" dirty="0">
                <a:ea typeface="Arial" charset="0"/>
              </a:rPr>
              <a:t>Address input data availability and quality issues</a:t>
            </a:r>
            <a:endParaRPr lang="en-PH" sz="2400" dirty="0">
              <a:ea typeface="Arial" charset="0"/>
            </a:endParaRPr>
          </a:p>
        </p:txBody>
      </p:sp>
      <p:sp>
        <p:nvSpPr>
          <p:cNvPr id="7" name="Title 1">
            <a:extLst>
              <a:ext uri="{FF2B5EF4-FFF2-40B4-BE49-F238E27FC236}">
                <a16:creationId xmlns:a16="http://schemas.microsoft.com/office/drawing/2014/main" id="{9CF1D1B4-B76D-1317-A60A-799EEADCD15B}"/>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11" name="Title 1">
            <a:extLst>
              <a:ext uri="{FF2B5EF4-FFF2-40B4-BE49-F238E27FC236}">
                <a16:creationId xmlns:a16="http://schemas.microsoft.com/office/drawing/2014/main" id="{798452FD-2F33-782B-9868-3C647F4AC4A0}"/>
              </a:ext>
            </a:extLst>
          </p:cNvPr>
          <p:cNvSpPr txBox="1">
            <a:spLocks/>
          </p:cNvSpPr>
          <p:nvPr/>
        </p:nvSpPr>
        <p:spPr>
          <a:xfrm>
            <a:off x="717616" y="1204615"/>
            <a:ext cx="10270084" cy="411460"/>
          </a:xfrm>
          <a:prstGeom prst="rect">
            <a:avLst/>
          </a:prstGeom>
        </p:spPr>
        <p:txBody>
          <a:bodyPr vert="horz" lIns="91440" tIns="45720" rIns="91440" bIns="45720" rtlCol="0" anchor="t">
            <a:noAutofit/>
          </a:bodyPr>
          <a:lstStyle/>
          <a:p>
            <a:pPr>
              <a:lnSpc>
                <a:spcPct val="90000"/>
              </a:lnSpc>
              <a:defRPr/>
            </a:pPr>
            <a:r>
              <a:rPr lang="en-US" dirty="0">
                <a:ea typeface="Arial" charset="0"/>
              </a:rPr>
              <a:t>Steps to ensure that the highest quality data or information is collected and produced:</a:t>
            </a:r>
            <a:endParaRPr lang="en-PH" dirty="0">
              <a:ea typeface="Arial" charset="0"/>
            </a:endParaRPr>
          </a:p>
        </p:txBody>
      </p:sp>
      <p:sp>
        <p:nvSpPr>
          <p:cNvPr id="12" name="Title 1">
            <a:extLst>
              <a:ext uri="{FF2B5EF4-FFF2-40B4-BE49-F238E27FC236}">
                <a16:creationId xmlns:a16="http://schemas.microsoft.com/office/drawing/2014/main" id="{D2A8AE55-99C4-E93E-DE38-74DB8595B555}"/>
              </a:ext>
            </a:extLst>
          </p:cNvPr>
          <p:cNvSpPr txBox="1">
            <a:spLocks/>
          </p:cNvSpPr>
          <p:nvPr/>
        </p:nvSpPr>
        <p:spPr>
          <a:xfrm>
            <a:off x="811700" y="1543814"/>
            <a:ext cx="10767459" cy="5136874"/>
          </a:xfrm>
          <a:prstGeom prst="rect">
            <a:avLst/>
          </a:prstGeom>
        </p:spPr>
        <p:txBody>
          <a:bodyPr vert="horz" lIns="91440" tIns="45720" rIns="91440" bIns="45720" rtlCol="0" anchor="t">
            <a:noAutofit/>
          </a:bodyPr>
          <a:lstStyle/>
          <a:p>
            <a:pPr marL="457200" indent="-457200">
              <a:lnSpc>
                <a:spcPct val="90000"/>
              </a:lnSpc>
              <a:spcAft>
                <a:spcPts val="300"/>
              </a:spcAft>
              <a:buFont typeface="+mj-lt"/>
              <a:buAutoNum type="arabicPeriod"/>
              <a:defRPr/>
            </a:pPr>
            <a:r>
              <a:rPr lang="en-US" dirty="0">
                <a:ea typeface="Arial" charset="0"/>
              </a:rPr>
              <a:t>Develop and implement </a:t>
            </a:r>
            <a:r>
              <a:rPr lang="en-US" b="1" dirty="0">
                <a:ea typeface="Arial" charset="0"/>
              </a:rPr>
              <a:t>clear and easy to understand standard operating procedures</a:t>
            </a:r>
            <a:r>
              <a:rPr lang="en-US" dirty="0">
                <a:ea typeface="Arial" charset="0"/>
              </a:rPr>
              <a:t> (SOPs) detailing each step of the process for data collectors and supervisors. Conducting a test run of the SOP with people who are not familiar with it could help to validate the procedures, especially for approaches that have never been implemented before</a:t>
            </a:r>
          </a:p>
          <a:p>
            <a:pPr marL="457200" indent="-457200">
              <a:lnSpc>
                <a:spcPct val="90000"/>
              </a:lnSpc>
              <a:spcAft>
                <a:spcPts val="300"/>
              </a:spcAft>
              <a:buFont typeface="+mj-lt"/>
              <a:buAutoNum type="arabicPeriod" startAt="2"/>
              <a:defRPr/>
            </a:pPr>
            <a:r>
              <a:rPr lang="en-US" dirty="0">
                <a:ea typeface="Arial" charset="0"/>
              </a:rPr>
              <a:t>Define </a:t>
            </a:r>
            <a:r>
              <a:rPr lang="en-US" b="1" dirty="0">
                <a:ea typeface="Arial" charset="0"/>
              </a:rPr>
              <a:t>monitoring, quality control, and/or validation measures </a:t>
            </a:r>
            <a:r>
              <a:rPr lang="en-US" dirty="0">
                <a:ea typeface="Arial" charset="0"/>
              </a:rPr>
              <a:t>that can be implemented on site or remotely, depending on the approach</a:t>
            </a:r>
          </a:p>
          <a:p>
            <a:pPr marL="457200" indent="-457200">
              <a:lnSpc>
                <a:spcPct val="90000"/>
              </a:lnSpc>
              <a:spcAft>
                <a:spcPts val="300"/>
              </a:spcAft>
              <a:buFont typeface="+mj-lt"/>
              <a:buAutoNum type="arabicPeriod" startAt="2"/>
              <a:defRPr/>
            </a:pPr>
            <a:r>
              <a:rPr lang="en-US" dirty="0">
                <a:ea typeface="Arial" charset="0"/>
              </a:rPr>
              <a:t>Select operators or field data collectors with the appropriate </a:t>
            </a:r>
            <a:r>
              <a:rPr lang="en-US" b="1" dirty="0">
                <a:ea typeface="Arial" charset="0"/>
              </a:rPr>
              <a:t>technical skills</a:t>
            </a:r>
          </a:p>
          <a:p>
            <a:pPr marL="457200" indent="-457200">
              <a:lnSpc>
                <a:spcPct val="90000"/>
              </a:lnSpc>
              <a:spcAft>
                <a:spcPts val="300"/>
              </a:spcAft>
              <a:buFont typeface="+mj-lt"/>
              <a:buAutoNum type="arabicPeriod" startAt="2"/>
              <a:defRPr/>
            </a:pPr>
            <a:r>
              <a:rPr lang="en-US" dirty="0">
                <a:ea typeface="Arial" charset="0"/>
              </a:rPr>
              <a:t>For field data collection, check that mobile devices are </a:t>
            </a:r>
            <a:r>
              <a:rPr lang="en-US" b="1" dirty="0">
                <a:ea typeface="Arial" charset="0"/>
              </a:rPr>
              <a:t>functioning properly</a:t>
            </a:r>
          </a:p>
          <a:p>
            <a:pPr marL="457200" indent="-457200">
              <a:lnSpc>
                <a:spcPct val="90000"/>
              </a:lnSpc>
              <a:spcAft>
                <a:spcPts val="300"/>
              </a:spcAft>
              <a:buFont typeface="+mj-lt"/>
              <a:buAutoNum type="arabicPeriod" startAt="2"/>
              <a:defRPr/>
            </a:pPr>
            <a:r>
              <a:rPr lang="en-US" dirty="0">
                <a:ea typeface="Arial" charset="0"/>
              </a:rPr>
              <a:t>Develop </a:t>
            </a:r>
            <a:r>
              <a:rPr lang="en-US" b="1" dirty="0">
                <a:ea typeface="Arial" charset="0"/>
              </a:rPr>
              <a:t>training materials adapted to participants </a:t>
            </a:r>
            <a:r>
              <a:rPr lang="en-US" dirty="0">
                <a:ea typeface="Arial" charset="0"/>
              </a:rPr>
              <a:t>and make sure participants understand and adhere to the SOP by conducting practical exercises during training</a:t>
            </a:r>
          </a:p>
          <a:p>
            <a:pPr marL="457200" indent="-457200">
              <a:lnSpc>
                <a:spcPct val="90000"/>
              </a:lnSpc>
              <a:spcAft>
                <a:spcPts val="300"/>
              </a:spcAft>
              <a:buFont typeface="+mj-lt"/>
              <a:buAutoNum type="arabicPeriod" startAt="2"/>
              <a:defRPr/>
            </a:pPr>
            <a:r>
              <a:rPr lang="en-US" dirty="0">
                <a:ea typeface="Arial" charset="0"/>
              </a:rPr>
              <a:t>Provide operators and data collectors with </a:t>
            </a:r>
            <a:r>
              <a:rPr lang="en-US" b="1" dirty="0">
                <a:ea typeface="Arial" charset="0"/>
              </a:rPr>
              <a:t>printed copies </a:t>
            </a:r>
            <a:r>
              <a:rPr lang="en-US" dirty="0">
                <a:ea typeface="Arial" charset="0"/>
              </a:rPr>
              <a:t>of SOPs, as well as contact details of support staff, in case they encounter technical problems during field data collection</a:t>
            </a:r>
          </a:p>
          <a:p>
            <a:pPr marL="457200" indent="-457200">
              <a:lnSpc>
                <a:spcPct val="90000"/>
              </a:lnSpc>
              <a:spcAft>
                <a:spcPts val="300"/>
              </a:spcAft>
              <a:buFont typeface="+mj-lt"/>
              <a:buAutoNum type="arabicPeriod" startAt="2"/>
              <a:defRPr/>
            </a:pPr>
            <a:r>
              <a:rPr lang="en-US" dirty="0">
                <a:ea typeface="Arial" charset="0"/>
              </a:rPr>
              <a:t>Implement </a:t>
            </a:r>
            <a:r>
              <a:rPr lang="en-US" b="1" dirty="0">
                <a:ea typeface="Arial" charset="0"/>
              </a:rPr>
              <a:t>monitoring and quality control measures </a:t>
            </a:r>
            <a:r>
              <a:rPr lang="en-US" dirty="0">
                <a:ea typeface="Arial" charset="0"/>
              </a:rPr>
              <a:t>as soon as implementation starts and throughout the entire process, making sure to address potential quality issues as soon as possible.</a:t>
            </a:r>
          </a:p>
          <a:p>
            <a:pPr marL="457200" indent="-457200">
              <a:lnSpc>
                <a:spcPct val="90000"/>
              </a:lnSpc>
              <a:spcAft>
                <a:spcPts val="300"/>
              </a:spcAft>
              <a:buFont typeface="+mj-lt"/>
              <a:buAutoNum type="arabicPeriod" startAt="2"/>
              <a:defRPr/>
            </a:pPr>
            <a:r>
              <a:rPr lang="en-US" dirty="0">
                <a:ea typeface="Arial" charset="0"/>
              </a:rPr>
              <a:t>If possible, conduct a validation exercise. While the exercise's main objective is to build trust in the quality of the data that has been collected, it may also help identify issues to address before using data, (e.g. data entry errors, location data error, inconsistencies with other geospatial datasets)</a:t>
            </a:r>
          </a:p>
        </p:txBody>
      </p:sp>
    </p:spTree>
    <p:extLst>
      <p:ext uri="{BB962C8B-B14F-4D97-AF65-F5344CB8AC3E}">
        <p14:creationId xmlns:p14="http://schemas.microsoft.com/office/powerpoint/2010/main" val="1073446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2CB65-3BFD-D8FB-0A94-2CF55353D245}"/>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sp>
        <p:nvSpPr>
          <p:cNvPr id="4" name="Title 1">
            <a:extLst>
              <a:ext uri="{FF2B5EF4-FFF2-40B4-BE49-F238E27FC236}">
                <a16:creationId xmlns:a16="http://schemas.microsoft.com/office/drawing/2014/main" id="{79E65E83-BDDB-2848-C754-A6FEB7E4E13C}"/>
              </a:ext>
            </a:extLst>
          </p:cNvPr>
          <p:cNvSpPr txBox="1">
            <a:spLocks/>
          </p:cNvSpPr>
          <p:nvPr/>
        </p:nvSpPr>
        <p:spPr>
          <a:xfrm>
            <a:off x="708091" y="1497383"/>
            <a:ext cx="10626660" cy="584740"/>
          </a:xfrm>
          <a:prstGeom prst="rect">
            <a:avLst/>
          </a:prstGeom>
        </p:spPr>
        <p:txBody>
          <a:bodyPr vert="horz" lIns="91440" tIns="45720" rIns="91440" bIns="45720" rtlCol="0" anchor="t">
            <a:noAutofit/>
          </a:bodyPr>
          <a:lstStyle/>
          <a:p>
            <a:pPr>
              <a:lnSpc>
                <a:spcPct val="90000"/>
              </a:lnSpc>
              <a:defRPr/>
            </a:pPr>
            <a:r>
              <a:rPr lang="en-US" dirty="0">
                <a:ea typeface="Arial" charset="0"/>
              </a:rPr>
              <a:t>The operationalization of the applications of geospatial data and technologies can start once data availability and quality issues have been sufficiently addressed to generate the products defined at the beginning of the process.</a:t>
            </a:r>
            <a:endParaRPr lang="en-PH" dirty="0">
              <a:ea typeface="Arial" charset="0"/>
            </a:endParaRPr>
          </a:p>
        </p:txBody>
      </p:sp>
      <p:sp>
        <p:nvSpPr>
          <p:cNvPr id="6" name="Title 1">
            <a:extLst>
              <a:ext uri="{FF2B5EF4-FFF2-40B4-BE49-F238E27FC236}">
                <a16:creationId xmlns:a16="http://schemas.microsoft.com/office/drawing/2014/main" id="{82475807-0D41-F042-73E3-C46C426B23BC}"/>
              </a:ext>
            </a:extLst>
          </p:cNvPr>
          <p:cNvSpPr txBox="1">
            <a:spLocks/>
          </p:cNvSpPr>
          <p:nvPr/>
        </p:nvSpPr>
        <p:spPr>
          <a:xfrm>
            <a:off x="957719" y="3093868"/>
            <a:ext cx="9948796" cy="2295324"/>
          </a:xfrm>
          <a:prstGeom prst="rect">
            <a:avLst/>
          </a:prstGeom>
        </p:spPr>
        <p:txBody>
          <a:bodyPr vert="horz" lIns="91440" tIns="45720" rIns="91440" bIns="45720" rtlCol="0" anchor="t">
            <a:noAutofit/>
          </a:bodyPr>
          <a:lstStyle/>
          <a:p>
            <a:pPr marL="432000" indent="-432000">
              <a:lnSpc>
                <a:spcPct val="90000"/>
              </a:lnSpc>
              <a:spcAft>
                <a:spcPts val="600"/>
              </a:spcAft>
              <a:buFont typeface="+mj-lt"/>
              <a:buAutoNum type="arabicPeriod"/>
              <a:defRPr/>
            </a:pPr>
            <a:r>
              <a:rPr lang="en-US" dirty="0">
                <a:ea typeface="Arial" charset="0"/>
              </a:rPr>
              <a:t>Finalize georeferenced master lists, as the content of these lists, together with the associated geospatial data, are key to operationalizing the other applications</a:t>
            </a:r>
          </a:p>
          <a:p>
            <a:pPr marL="432000" indent="-432000">
              <a:lnSpc>
                <a:spcPct val="90000"/>
              </a:lnSpc>
              <a:spcAft>
                <a:spcPts val="600"/>
              </a:spcAft>
              <a:buFont typeface="+mj-lt"/>
              <a:buAutoNum type="arabicPeriod"/>
              <a:defRPr/>
            </a:pPr>
            <a:r>
              <a:rPr lang="en-US" dirty="0">
                <a:ea typeface="Arial" charset="0"/>
              </a:rPr>
              <a:t>Generate spatial distribution and estimates for the target population next, as this data and information are needed to conduct geographic accessibility analysis and route optimization analysis</a:t>
            </a:r>
          </a:p>
          <a:p>
            <a:pPr marL="432000" indent="-432000">
              <a:lnSpc>
                <a:spcPct val="90000"/>
              </a:lnSpc>
              <a:spcAft>
                <a:spcPts val="600"/>
              </a:spcAft>
              <a:buFont typeface="+mj-lt"/>
              <a:buAutoNum type="arabicPeriod"/>
              <a:defRPr/>
            </a:pPr>
            <a:r>
              <a:rPr lang="en-US" dirty="0">
                <a:ea typeface="Arial" charset="0"/>
              </a:rPr>
              <a:t>Conduct geographic accessibility, service location and route optimization modelling, using geometry stored or associated with master lists and population distributions as key input datasets</a:t>
            </a:r>
          </a:p>
          <a:p>
            <a:pPr marL="432000" indent="-432000">
              <a:lnSpc>
                <a:spcPct val="90000"/>
              </a:lnSpc>
              <a:spcAft>
                <a:spcPts val="600"/>
              </a:spcAft>
              <a:buFont typeface="+mj-lt"/>
              <a:buAutoNum type="arabicPeriod"/>
              <a:defRPr/>
            </a:pPr>
            <a:r>
              <a:rPr lang="en-US" dirty="0">
                <a:ea typeface="Arial" charset="0"/>
              </a:rPr>
              <a:t>Generate thematic maps based on results from the other three applications</a:t>
            </a:r>
            <a:endParaRPr lang="en-PH" dirty="0">
              <a:ea typeface="Arial" charset="0"/>
            </a:endParaRPr>
          </a:p>
        </p:txBody>
      </p:sp>
      <p:sp>
        <p:nvSpPr>
          <p:cNvPr id="8" name="TextBox 7">
            <a:extLst>
              <a:ext uri="{FF2B5EF4-FFF2-40B4-BE49-F238E27FC236}">
                <a16:creationId xmlns:a16="http://schemas.microsoft.com/office/drawing/2014/main" id="{A8C5F5F7-B5D9-7DD5-4287-83AB2B2F81EB}"/>
              </a:ext>
            </a:extLst>
          </p:cNvPr>
          <p:cNvSpPr txBox="1"/>
          <p:nvPr/>
        </p:nvSpPr>
        <p:spPr>
          <a:xfrm>
            <a:off x="1045571" y="5484499"/>
            <a:ext cx="10655235" cy="646331"/>
          </a:xfrm>
          <a:prstGeom prst="rect">
            <a:avLst/>
          </a:prstGeom>
          <a:noFill/>
        </p:spPr>
        <p:txBody>
          <a:bodyPr wrap="square">
            <a:spAutoFit/>
          </a:bodyPr>
          <a:lstStyle/>
          <a:p>
            <a:r>
              <a:rPr lang="en-US" dirty="0">
                <a:ea typeface="Arial" charset="0"/>
              </a:rPr>
              <a:t>In some cases, especially for emergencies or time-constrained cases, the creation of thematic maps can take place earlier.</a:t>
            </a:r>
            <a:endParaRPr lang="en-GB" dirty="0"/>
          </a:p>
        </p:txBody>
      </p:sp>
      <p:sp>
        <p:nvSpPr>
          <p:cNvPr id="10" name="Right Arrow 10">
            <a:extLst>
              <a:ext uri="{FF2B5EF4-FFF2-40B4-BE49-F238E27FC236}">
                <a16:creationId xmlns:a16="http://schemas.microsoft.com/office/drawing/2014/main" id="{053742FE-33EB-3969-07AE-3054277CED3C}"/>
              </a:ext>
            </a:extLst>
          </p:cNvPr>
          <p:cNvSpPr/>
          <p:nvPr/>
        </p:nvSpPr>
        <p:spPr>
          <a:xfrm>
            <a:off x="601617" y="5484499"/>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5" name="Title 1">
            <a:extLst>
              <a:ext uri="{FF2B5EF4-FFF2-40B4-BE49-F238E27FC236}">
                <a16:creationId xmlns:a16="http://schemas.microsoft.com/office/drawing/2014/main" id="{46846A95-F293-0FE6-A410-95F81132BCC2}"/>
              </a:ext>
            </a:extLst>
          </p:cNvPr>
          <p:cNvSpPr txBox="1">
            <a:spLocks/>
          </p:cNvSpPr>
          <p:nvPr/>
        </p:nvSpPr>
        <p:spPr>
          <a:xfrm>
            <a:off x="695325" y="994043"/>
            <a:ext cx="10305856" cy="46977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4</a:t>
            </a:r>
            <a:r>
              <a:rPr lang="en-PH" sz="2400" dirty="0">
                <a:ea typeface="Arial" charset="0"/>
              </a:rPr>
              <a:t>: </a:t>
            </a:r>
            <a:r>
              <a:rPr lang="fr-FR" sz="2400" dirty="0" err="1">
                <a:ea typeface="Arial" charset="0"/>
              </a:rPr>
              <a:t>Implement</a:t>
            </a:r>
            <a:r>
              <a:rPr lang="fr-FR" sz="2400" dirty="0">
                <a:ea typeface="Arial" charset="0"/>
              </a:rPr>
              <a:t> the action plan – </a:t>
            </a:r>
            <a:r>
              <a:rPr lang="en-US" sz="2400" dirty="0">
                <a:ea typeface="Arial" charset="0"/>
              </a:rPr>
              <a:t>Operationalize the four applications and generate products</a:t>
            </a:r>
          </a:p>
          <a:p>
            <a:pPr>
              <a:lnSpc>
                <a:spcPct val="90000"/>
              </a:lnSpc>
              <a:defRPr/>
            </a:pPr>
            <a:endParaRPr lang="en-PH" sz="2400" dirty="0">
              <a:ea typeface="Arial" charset="0"/>
            </a:endParaRPr>
          </a:p>
        </p:txBody>
      </p:sp>
      <p:sp>
        <p:nvSpPr>
          <p:cNvPr id="7" name="Title 1">
            <a:extLst>
              <a:ext uri="{FF2B5EF4-FFF2-40B4-BE49-F238E27FC236}">
                <a16:creationId xmlns:a16="http://schemas.microsoft.com/office/drawing/2014/main" id="{9CF1D1B4-B76D-1317-A60A-799EEADCD15B}"/>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9" name="Title 1">
            <a:extLst>
              <a:ext uri="{FF2B5EF4-FFF2-40B4-BE49-F238E27FC236}">
                <a16:creationId xmlns:a16="http://schemas.microsoft.com/office/drawing/2014/main" id="{02777858-92BE-FDC1-429D-354516BC81F7}"/>
              </a:ext>
            </a:extLst>
          </p:cNvPr>
          <p:cNvSpPr txBox="1">
            <a:spLocks/>
          </p:cNvSpPr>
          <p:nvPr/>
        </p:nvSpPr>
        <p:spPr>
          <a:xfrm>
            <a:off x="710069" y="2406124"/>
            <a:ext cx="10788585" cy="584740"/>
          </a:xfrm>
          <a:prstGeom prst="rect">
            <a:avLst/>
          </a:prstGeom>
        </p:spPr>
        <p:txBody>
          <a:bodyPr vert="horz" lIns="91440" tIns="45720" rIns="91440" bIns="45720" rtlCol="0" anchor="t">
            <a:noAutofit/>
          </a:bodyPr>
          <a:lstStyle/>
          <a:p>
            <a:pPr>
              <a:lnSpc>
                <a:spcPct val="90000"/>
              </a:lnSpc>
              <a:defRPr/>
            </a:pPr>
            <a:r>
              <a:rPr lang="en-US" dirty="0">
                <a:ea typeface="Arial" charset="0"/>
              </a:rPr>
              <a:t>Operationalizing the applications is often done in the following order, due to the interdependencies that exist between the applications and to avoid implementation in silos:</a:t>
            </a:r>
            <a:endParaRPr lang="en-PH" dirty="0">
              <a:ea typeface="Arial" charset="0"/>
            </a:endParaRPr>
          </a:p>
        </p:txBody>
      </p:sp>
    </p:spTree>
    <p:extLst>
      <p:ext uri="{BB962C8B-B14F-4D97-AF65-F5344CB8AC3E}">
        <p14:creationId xmlns:p14="http://schemas.microsoft.com/office/powerpoint/2010/main" val="1862533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2CB65-3BFD-D8FB-0A94-2CF55353D245}"/>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sp>
        <p:nvSpPr>
          <p:cNvPr id="4" name="Title 1">
            <a:extLst>
              <a:ext uri="{FF2B5EF4-FFF2-40B4-BE49-F238E27FC236}">
                <a16:creationId xmlns:a16="http://schemas.microsoft.com/office/drawing/2014/main" id="{79E65E83-BDDB-2848-C754-A6FEB7E4E13C}"/>
              </a:ext>
            </a:extLst>
          </p:cNvPr>
          <p:cNvSpPr txBox="1">
            <a:spLocks/>
          </p:cNvSpPr>
          <p:nvPr/>
        </p:nvSpPr>
        <p:spPr>
          <a:xfrm>
            <a:off x="702548" y="1507867"/>
            <a:ext cx="10655235" cy="385540"/>
          </a:xfrm>
          <a:prstGeom prst="rect">
            <a:avLst/>
          </a:prstGeom>
        </p:spPr>
        <p:txBody>
          <a:bodyPr vert="horz" lIns="91440" tIns="45720" rIns="91440" bIns="45720" rtlCol="0" anchor="t">
            <a:noAutofit/>
          </a:bodyPr>
          <a:lstStyle/>
          <a:p>
            <a:pPr>
              <a:lnSpc>
                <a:spcPct val="90000"/>
              </a:lnSpc>
              <a:defRPr/>
            </a:pPr>
            <a:r>
              <a:rPr lang="en-US" dirty="0">
                <a:ea typeface="Arial" charset="0"/>
              </a:rPr>
              <a:t>It is important to answer the following question for each product once generated:</a:t>
            </a:r>
          </a:p>
        </p:txBody>
      </p:sp>
      <p:sp>
        <p:nvSpPr>
          <p:cNvPr id="6" name="Title 1">
            <a:extLst>
              <a:ext uri="{FF2B5EF4-FFF2-40B4-BE49-F238E27FC236}">
                <a16:creationId xmlns:a16="http://schemas.microsoft.com/office/drawing/2014/main" id="{82475807-0D41-F042-73E3-C46C426B23BC}"/>
              </a:ext>
            </a:extLst>
          </p:cNvPr>
          <p:cNvSpPr txBox="1">
            <a:spLocks/>
          </p:cNvSpPr>
          <p:nvPr/>
        </p:nvSpPr>
        <p:spPr>
          <a:xfrm>
            <a:off x="962025" y="1924224"/>
            <a:ext cx="10146847" cy="584740"/>
          </a:xfrm>
          <a:prstGeom prst="rect">
            <a:avLst/>
          </a:prstGeom>
        </p:spPr>
        <p:txBody>
          <a:bodyPr vert="horz" lIns="91440" tIns="45720" rIns="91440" bIns="45720" rtlCol="0" anchor="t">
            <a:noAutofit/>
          </a:bodyPr>
          <a:lstStyle/>
          <a:p>
            <a:pPr marL="432000" indent="-432000">
              <a:lnSpc>
                <a:spcPct val="90000"/>
              </a:lnSpc>
              <a:spcAft>
                <a:spcPts val="600"/>
              </a:spcAft>
              <a:buFont typeface="+mj-lt"/>
              <a:buAutoNum type="arabicPeriod"/>
              <a:defRPr/>
            </a:pPr>
            <a:r>
              <a:rPr lang="en-US" dirty="0"/>
              <a:t>Do the products help address the challenges identified at the beginning of the process?</a:t>
            </a:r>
          </a:p>
          <a:p>
            <a:pPr marL="432000" indent="-432000">
              <a:lnSpc>
                <a:spcPct val="90000"/>
              </a:lnSpc>
              <a:spcAft>
                <a:spcPts val="600"/>
              </a:spcAft>
              <a:buFont typeface="+mj-lt"/>
              <a:buAutoNum type="arabicPeriod"/>
              <a:defRPr/>
            </a:pPr>
            <a:r>
              <a:rPr lang="en-US" dirty="0"/>
              <a:t>Do they meet the purpose, content, and format that have been defined, and are they presented in such a way that they can be understood by the intended audience?</a:t>
            </a:r>
          </a:p>
          <a:p>
            <a:pPr marL="432000" indent="-432000">
              <a:lnSpc>
                <a:spcPct val="90000"/>
              </a:lnSpc>
              <a:spcAft>
                <a:spcPts val="600"/>
              </a:spcAft>
              <a:buFont typeface="+mj-lt"/>
              <a:buAutoNum type="arabicPeriod"/>
              <a:defRPr/>
            </a:pPr>
            <a:r>
              <a:rPr lang="en-US" dirty="0"/>
              <a:t>Are there any limitations and/or gaps that could affect intake or decision-making when using the product and that are not documented on the product?</a:t>
            </a:r>
          </a:p>
        </p:txBody>
      </p:sp>
      <p:sp>
        <p:nvSpPr>
          <p:cNvPr id="7" name="TextBox 6">
            <a:extLst>
              <a:ext uri="{FF2B5EF4-FFF2-40B4-BE49-F238E27FC236}">
                <a16:creationId xmlns:a16="http://schemas.microsoft.com/office/drawing/2014/main" id="{624D57C8-7D60-C83A-F8E7-49915F65349B}"/>
              </a:ext>
            </a:extLst>
          </p:cNvPr>
          <p:cNvSpPr txBox="1"/>
          <p:nvPr/>
        </p:nvSpPr>
        <p:spPr>
          <a:xfrm>
            <a:off x="721598" y="3579954"/>
            <a:ext cx="10655235" cy="1754326"/>
          </a:xfrm>
          <a:prstGeom prst="rect">
            <a:avLst/>
          </a:prstGeom>
          <a:noFill/>
        </p:spPr>
        <p:txBody>
          <a:bodyPr wrap="square">
            <a:spAutoFit/>
          </a:bodyPr>
          <a:lstStyle/>
          <a:p>
            <a:r>
              <a:rPr lang="en-US" b="0" i="0" u="none" strike="noStrike" baseline="0" dirty="0">
                <a:solidFill>
                  <a:srgbClr val="000000"/>
                </a:solidFill>
                <a:latin typeface="Source Sans Variable"/>
              </a:rPr>
              <a:t>Answering these questions could be part of a product evaluation and validation workshop, facilitated by those who generated the products, and that brings together representatives from different stakeholder groups meant to use the products in planning or implementing the program or intervention. </a:t>
            </a:r>
          </a:p>
          <a:p>
            <a:endParaRPr lang="en-US" dirty="0">
              <a:solidFill>
                <a:srgbClr val="000000"/>
              </a:solidFill>
              <a:latin typeface="Source Sans Variable"/>
            </a:endParaRPr>
          </a:p>
          <a:p>
            <a:r>
              <a:rPr lang="en-US" b="0" i="0" u="none" strike="noStrike" baseline="0" dirty="0">
                <a:solidFill>
                  <a:srgbClr val="000000"/>
                </a:solidFill>
                <a:latin typeface="Source Sans Variable"/>
              </a:rPr>
              <a:t>During this workshop, participants should first be instructed how to read and interpret the content of the different products and understand their relation to the overall program/ intervention objectives and process</a:t>
            </a:r>
            <a:endParaRPr lang="en-GB" dirty="0"/>
          </a:p>
        </p:txBody>
      </p:sp>
      <p:sp>
        <p:nvSpPr>
          <p:cNvPr id="5" name="Title 1">
            <a:extLst>
              <a:ext uri="{FF2B5EF4-FFF2-40B4-BE49-F238E27FC236}">
                <a16:creationId xmlns:a16="http://schemas.microsoft.com/office/drawing/2014/main" id="{3A858507-E15C-CBA6-FFA0-626CF0735C4A}"/>
              </a:ext>
            </a:extLst>
          </p:cNvPr>
          <p:cNvSpPr txBox="1">
            <a:spLocks/>
          </p:cNvSpPr>
          <p:nvPr/>
        </p:nvSpPr>
        <p:spPr>
          <a:xfrm>
            <a:off x="695325" y="994043"/>
            <a:ext cx="10305856" cy="46977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4</a:t>
            </a:r>
            <a:r>
              <a:rPr lang="en-PH" sz="2400" dirty="0">
                <a:ea typeface="Arial" charset="0"/>
              </a:rPr>
              <a:t>: </a:t>
            </a:r>
            <a:r>
              <a:rPr lang="fr-FR" sz="2400" dirty="0" err="1">
                <a:ea typeface="Arial" charset="0"/>
              </a:rPr>
              <a:t>Implement</a:t>
            </a:r>
            <a:r>
              <a:rPr lang="fr-FR" sz="2400" dirty="0">
                <a:ea typeface="Arial" charset="0"/>
              </a:rPr>
              <a:t> the action plan – </a:t>
            </a:r>
            <a:r>
              <a:rPr lang="en-US" sz="2400" dirty="0">
                <a:ea typeface="Arial" charset="0"/>
              </a:rPr>
              <a:t>Operationalize the four applications and generate products</a:t>
            </a:r>
          </a:p>
          <a:p>
            <a:pPr>
              <a:lnSpc>
                <a:spcPct val="90000"/>
              </a:lnSpc>
              <a:defRPr/>
            </a:pPr>
            <a:endParaRPr lang="en-PH" sz="2400" dirty="0">
              <a:ea typeface="Arial" charset="0"/>
            </a:endParaRPr>
          </a:p>
        </p:txBody>
      </p:sp>
      <p:sp>
        <p:nvSpPr>
          <p:cNvPr id="8" name="Title 1">
            <a:extLst>
              <a:ext uri="{FF2B5EF4-FFF2-40B4-BE49-F238E27FC236}">
                <a16:creationId xmlns:a16="http://schemas.microsoft.com/office/drawing/2014/main" id="{3EB1DCD3-2B72-E2B4-AECE-8F32645AE64D}"/>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2514284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2CB65-3BFD-D8FB-0A94-2CF55353D245}"/>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sp>
        <p:nvSpPr>
          <p:cNvPr id="7" name="TextBox 6">
            <a:extLst>
              <a:ext uri="{FF2B5EF4-FFF2-40B4-BE49-F238E27FC236}">
                <a16:creationId xmlns:a16="http://schemas.microsoft.com/office/drawing/2014/main" id="{624D57C8-7D60-C83A-F8E7-49915F65349B}"/>
              </a:ext>
            </a:extLst>
          </p:cNvPr>
          <p:cNvSpPr txBox="1"/>
          <p:nvPr/>
        </p:nvSpPr>
        <p:spPr>
          <a:xfrm>
            <a:off x="719355" y="1499663"/>
            <a:ext cx="10482046" cy="3447098"/>
          </a:xfrm>
          <a:prstGeom prst="rect">
            <a:avLst/>
          </a:prstGeom>
          <a:noFill/>
        </p:spPr>
        <p:txBody>
          <a:bodyPr wrap="square">
            <a:spAutoFit/>
          </a:bodyPr>
          <a:lstStyle/>
          <a:p>
            <a:pPr>
              <a:spcAft>
                <a:spcPts val="600"/>
              </a:spcAft>
            </a:pPr>
            <a:r>
              <a:rPr lang="en-US" b="0" i="0" u="none" strike="noStrike" baseline="0" dirty="0">
                <a:solidFill>
                  <a:srgbClr val="000000"/>
                </a:solidFill>
              </a:rPr>
              <a:t>The primary products and associated information to be integrated include: </a:t>
            </a:r>
          </a:p>
          <a:p>
            <a:pPr marL="719138" indent="-342900">
              <a:spcAft>
                <a:spcPts val="600"/>
              </a:spcAft>
              <a:buFont typeface="Arial" panose="020B0604020202020204" pitchFamily="34" charset="0"/>
              <a:buChar char="•"/>
            </a:pPr>
            <a:r>
              <a:rPr lang="en-US" dirty="0">
                <a:solidFill>
                  <a:srgbClr val="000000"/>
                </a:solidFill>
              </a:rPr>
              <a:t>T</a:t>
            </a:r>
            <a:r>
              <a:rPr lang="en-US" b="0" i="0" u="none" strike="noStrike" baseline="0" dirty="0">
                <a:solidFill>
                  <a:srgbClr val="000000"/>
                </a:solidFill>
              </a:rPr>
              <a:t>he result of the conceptual data model exercise (e.g., definition and classification tables for the types of geographic objects used as the smaller implementation units)</a:t>
            </a:r>
          </a:p>
          <a:p>
            <a:pPr marL="719138" indent="-342900">
              <a:spcAft>
                <a:spcPts val="600"/>
              </a:spcAft>
              <a:buFont typeface="Arial" panose="020B0604020202020204" pitchFamily="34" charset="0"/>
              <a:buChar char="•"/>
            </a:pPr>
            <a:r>
              <a:rPr lang="en-US" dirty="0">
                <a:solidFill>
                  <a:srgbClr val="000000"/>
                </a:solidFill>
              </a:rPr>
              <a:t>The ma</a:t>
            </a:r>
            <a:r>
              <a:rPr lang="en-US" b="0" i="0" u="none" strike="noStrike" baseline="0" dirty="0">
                <a:solidFill>
                  <a:srgbClr val="000000"/>
                </a:solidFill>
              </a:rPr>
              <a:t>ster lists for the geographic objects core to the program and/or intervention.</a:t>
            </a:r>
          </a:p>
          <a:p>
            <a:pPr marL="719138" indent="-342900">
              <a:spcAft>
                <a:spcPts val="600"/>
              </a:spcAft>
              <a:buFont typeface="Arial" panose="020B0604020202020204" pitchFamily="34" charset="0"/>
              <a:buChar char="•"/>
            </a:pPr>
            <a:r>
              <a:rPr lang="en-US" dirty="0">
                <a:solidFill>
                  <a:srgbClr val="000000"/>
                </a:solidFill>
              </a:rPr>
              <a:t>T</a:t>
            </a:r>
            <a:r>
              <a:rPr lang="en-US" b="0" i="0" u="none" strike="noStrike" baseline="0" dirty="0">
                <a:solidFill>
                  <a:srgbClr val="000000"/>
                </a:solidFill>
              </a:rPr>
              <a:t>ables and graphs presenting statistics and information resulting from population measurement and spatial distribution (e.g., target population distribution by subnational unit or health area) or geographic accessibility analysis (e.g., percentage of the target population with access within a given travel time)</a:t>
            </a:r>
          </a:p>
          <a:p>
            <a:pPr marL="719138" indent="-342900">
              <a:spcAft>
                <a:spcPts val="600"/>
              </a:spcAft>
              <a:buFont typeface="Arial" panose="020B0604020202020204" pitchFamily="34" charset="0"/>
              <a:buChar char="•"/>
            </a:pPr>
            <a:r>
              <a:rPr lang="en-US" b="0" i="0" u="none" strike="noStrike" baseline="0" dirty="0">
                <a:solidFill>
                  <a:srgbClr val="000000"/>
                </a:solidFill>
              </a:rPr>
              <a:t>Thematic maps presenting the geographic location or extent of various geographic objects stored in the master list and/or the geospatial data that has been generated (e.g., population and travel time distribution)</a:t>
            </a:r>
            <a:endParaRPr lang="en-GB" dirty="0"/>
          </a:p>
        </p:txBody>
      </p:sp>
      <p:sp>
        <p:nvSpPr>
          <p:cNvPr id="5" name="Title 1">
            <a:extLst>
              <a:ext uri="{FF2B5EF4-FFF2-40B4-BE49-F238E27FC236}">
                <a16:creationId xmlns:a16="http://schemas.microsoft.com/office/drawing/2014/main" id="{01D5154E-C9FF-44C4-4508-918C276C52A6}"/>
              </a:ext>
            </a:extLst>
          </p:cNvPr>
          <p:cNvSpPr txBox="1">
            <a:spLocks/>
          </p:cNvSpPr>
          <p:nvPr/>
        </p:nvSpPr>
        <p:spPr>
          <a:xfrm>
            <a:off x="695325" y="994043"/>
            <a:ext cx="10305856" cy="46977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4</a:t>
            </a:r>
            <a:r>
              <a:rPr lang="en-PH" sz="2400" dirty="0">
                <a:ea typeface="Arial" charset="0"/>
              </a:rPr>
              <a:t>: </a:t>
            </a:r>
            <a:r>
              <a:rPr lang="fr-FR" sz="2400" dirty="0" err="1">
                <a:ea typeface="Arial" charset="0"/>
              </a:rPr>
              <a:t>Implement</a:t>
            </a:r>
            <a:r>
              <a:rPr lang="fr-FR" sz="2400" dirty="0">
                <a:ea typeface="Arial" charset="0"/>
              </a:rPr>
              <a:t> the action plan – </a:t>
            </a:r>
            <a:r>
              <a:rPr lang="en-US" sz="2400" dirty="0">
                <a:ea typeface="Arial" charset="0"/>
              </a:rPr>
              <a:t>Integrate the products in a program and/or intervention</a:t>
            </a:r>
          </a:p>
          <a:p>
            <a:pPr>
              <a:lnSpc>
                <a:spcPct val="90000"/>
              </a:lnSpc>
              <a:defRPr/>
            </a:pPr>
            <a:endParaRPr lang="en-PH" sz="2400" dirty="0">
              <a:ea typeface="Arial" charset="0"/>
            </a:endParaRPr>
          </a:p>
        </p:txBody>
      </p:sp>
      <p:sp>
        <p:nvSpPr>
          <p:cNvPr id="6" name="Title 1">
            <a:extLst>
              <a:ext uri="{FF2B5EF4-FFF2-40B4-BE49-F238E27FC236}">
                <a16:creationId xmlns:a16="http://schemas.microsoft.com/office/drawing/2014/main" id="{9064C044-E379-EEE6-8AB5-302D5B7C4D61}"/>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3134249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2CB65-3BFD-D8FB-0A94-2CF55353D245}"/>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sp>
        <p:nvSpPr>
          <p:cNvPr id="7" name="TextBox 6">
            <a:extLst>
              <a:ext uri="{FF2B5EF4-FFF2-40B4-BE49-F238E27FC236}">
                <a16:creationId xmlns:a16="http://schemas.microsoft.com/office/drawing/2014/main" id="{624D57C8-7D60-C83A-F8E7-49915F65349B}"/>
              </a:ext>
            </a:extLst>
          </p:cNvPr>
          <p:cNvSpPr txBox="1"/>
          <p:nvPr/>
        </p:nvSpPr>
        <p:spPr>
          <a:xfrm>
            <a:off x="709830" y="1498458"/>
            <a:ext cx="10615396" cy="3724096"/>
          </a:xfrm>
          <a:prstGeom prst="rect">
            <a:avLst/>
          </a:prstGeom>
          <a:noFill/>
        </p:spPr>
        <p:txBody>
          <a:bodyPr wrap="square">
            <a:spAutoFit/>
          </a:bodyPr>
          <a:lstStyle/>
          <a:p>
            <a:pPr>
              <a:spcAft>
                <a:spcPts val="600"/>
              </a:spcAft>
            </a:pPr>
            <a:r>
              <a:rPr lang="en-US" b="0" i="0" u="none" strike="noStrike" baseline="0" dirty="0">
                <a:solidFill>
                  <a:srgbClr val="000000"/>
                </a:solidFill>
              </a:rPr>
              <a:t>The actions required to ensure integration of the products and associated information can be broadly summarized as follows: </a:t>
            </a:r>
          </a:p>
          <a:p>
            <a:pPr marL="719138" indent="-342900">
              <a:spcAft>
                <a:spcPts val="600"/>
              </a:spcAft>
              <a:buFont typeface="Arial" panose="020B0604020202020204" pitchFamily="34" charset="0"/>
              <a:buChar char="•"/>
            </a:pPr>
            <a:r>
              <a:rPr lang="en-US" dirty="0">
                <a:solidFill>
                  <a:srgbClr val="000000"/>
                </a:solidFill>
              </a:rPr>
              <a:t>Alignment between the definitions and hierarchies defined during the geo-enabling process, and the equivalent information contained in other information products utilized by the program and/or intervention (e.g., microplanning forms)</a:t>
            </a:r>
          </a:p>
          <a:p>
            <a:pPr marL="719138" indent="-342900">
              <a:spcAft>
                <a:spcPts val="600"/>
              </a:spcAft>
              <a:buFont typeface="Arial" panose="020B0604020202020204" pitchFamily="34" charset="0"/>
              <a:buChar char="•"/>
            </a:pPr>
            <a:r>
              <a:rPr lang="en-US" dirty="0">
                <a:solidFill>
                  <a:srgbClr val="000000"/>
                </a:solidFill>
              </a:rPr>
              <a:t>Use the content of the master lists as denominator for the implementation of the program and/or intervention</a:t>
            </a:r>
          </a:p>
          <a:p>
            <a:pPr marL="719138" indent="-342900">
              <a:spcAft>
                <a:spcPts val="600"/>
              </a:spcAft>
              <a:buFont typeface="Arial" panose="020B0604020202020204" pitchFamily="34" charset="0"/>
              <a:buChar char="•"/>
            </a:pPr>
            <a:r>
              <a:rPr lang="en-US" dirty="0">
                <a:solidFill>
                  <a:srgbClr val="000000"/>
                </a:solidFill>
              </a:rPr>
              <a:t>Inclusion of additional tasks arising from the geo-enablement in the official program and/or intervention SOPs and guidance distributed by the relevant authority overseeing the process (e.g., collect of the geographic coordinates of new vaccination points)</a:t>
            </a:r>
          </a:p>
          <a:p>
            <a:pPr marL="719138" indent="-342900">
              <a:spcAft>
                <a:spcPts val="600"/>
              </a:spcAft>
              <a:buFont typeface="Arial" panose="020B0604020202020204" pitchFamily="34" charset="0"/>
              <a:buChar char="•"/>
            </a:pPr>
            <a:r>
              <a:rPr lang="en-US" dirty="0">
                <a:solidFill>
                  <a:srgbClr val="000000"/>
                </a:solidFill>
              </a:rPr>
              <a:t>Delivery of the maps, charts and tables produced by the geo-enabling process to the right user at the appropriate stage of the program/intervention process and with adequate training</a:t>
            </a:r>
            <a:endParaRPr lang="en-GB" dirty="0"/>
          </a:p>
        </p:txBody>
      </p:sp>
      <p:sp>
        <p:nvSpPr>
          <p:cNvPr id="4" name="Title 1">
            <a:extLst>
              <a:ext uri="{FF2B5EF4-FFF2-40B4-BE49-F238E27FC236}">
                <a16:creationId xmlns:a16="http://schemas.microsoft.com/office/drawing/2014/main" id="{842C88E9-47C6-4084-7CC0-C8E1C2E7EF6E}"/>
              </a:ext>
            </a:extLst>
          </p:cNvPr>
          <p:cNvSpPr txBox="1">
            <a:spLocks/>
          </p:cNvSpPr>
          <p:nvPr/>
        </p:nvSpPr>
        <p:spPr>
          <a:xfrm>
            <a:off x="695325" y="994043"/>
            <a:ext cx="10305856" cy="46977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4</a:t>
            </a:r>
            <a:r>
              <a:rPr lang="en-PH" sz="2400" dirty="0">
                <a:ea typeface="Arial" charset="0"/>
              </a:rPr>
              <a:t>: </a:t>
            </a:r>
            <a:r>
              <a:rPr lang="fr-FR" sz="2400" dirty="0" err="1">
                <a:ea typeface="Arial" charset="0"/>
              </a:rPr>
              <a:t>Implement</a:t>
            </a:r>
            <a:r>
              <a:rPr lang="fr-FR" sz="2400" dirty="0">
                <a:ea typeface="Arial" charset="0"/>
              </a:rPr>
              <a:t> the action plan - </a:t>
            </a:r>
            <a:r>
              <a:rPr lang="en-US" sz="2400" dirty="0">
                <a:ea typeface="Arial" charset="0"/>
              </a:rPr>
              <a:t>Integrate the products in a program and/or intervention</a:t>
            </a:r>
          </a:p>
          <a:p>
            <a:pPr>
              <a:lnSpc>
                <a:spcPct val="90000"/>
              </a:lnSpc>
              <a:defRPr/>
            </a:pPr>
            <a:endParaRPr lang="en-PH" sz="2400" dirty="0">
              <a:ea typeface="Arial" charset="0"/>
            </a:endParaRPr>
          </a:p>
        </p:txBody>
      </p:sp>
      <p:sp>
        <p:nvSpPr>
          <p:cNvPr id="6" name="Title 1">
            <a:extLst>
              <a:ext uri="{FF2B5EF4-FFF2-40B4-BE49-F238E27FC236}">
                <a16:creationId xmlns:a16="http://schemas.microsoft.com/office/drawing/2014/main" id="{35C4E3E9-3D32-19E7-14EE-E29AC942F657}"/>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3508303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F21C09-8305-0CE6-FD75-897F3096C591}"/>
              </a:ext>
            </a:extLst>
          </p:cNvPr>
          <p:cNvPicPr>
            <a:picLocks noChangeAspect="1"/>
          </p:cNvPicPr>
          <p:nvPr/>
        </p:nvPicPr>
        <p:blipFill>
          <a:blip r:embed="rId3"/>
          <a:stretch>
            <a:fillRect/>
          </a:stretch>
        </p:blipFill>
        <p:spPr>
          <a:xfrm>
            <a:off x="2294965" y="1384943"/>
            <a:ext cx="7380488" cy="4701951"/>
          </a:xfrm>
          <a:prstGeom prst="rect">
            <a:avLst/>
          </a:prstGeom>
        </p:spPr>
      </p:pic>
      <p:sp>
        <p:nvSpPr>
          <p:cNvPr id="5" name="Rectangle 4"/>
          <p:cNvSpPr/>
          <p:nvPr/>
        </p:nvSpPr>
        <p:spPr>
          <a:xfrm>
            <a:off x="4180421" y="5408935"/>
            <a:ext cx="3240360"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Assess, document, and sustain the result of the action plan implementation</a:t>
            </a:r>
          </a:p>
        </p:txBody>
      </p:sp>
      <p:sp>
        <p:nvSpPr>
          <p:cNvPr id="6" name="Title 1">
            <a:extLst>
              <a:ext uri="{FF2B5EF4-FFF2-40B4-BE49-F238E27FC236}">
                <a16:creationId xmlns:a16="http://schemas.microsoft.com/office/drawing/2014/main" id="{F17DF3B5-6DC5-C446-0467-19A024479AA6}"/>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619297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04849" y="1187183"/>
            <a:ext cx="10791825" cy="4176463"/>
          </a:xfrm>
          <a:prstGeom prst="rect">
            <a:avLst/>
          </a:prstGeom>
        </p:spPr>
        <p:txBody>
          <a:bodyPr vert="horz" lIns="91440" tIns="45720" rIns="91440" bIns="45720" rtlCol="0" anchor="t">
            <a:noAutofit/>
          </a:bodyPr>
          <a:lstStyle/>
          <a:p>
            <a:pPr>
              <a:lnSpc>
                <a:spcPct val="90000"/>
              </a:lnSpc>
              <a:spcAft>
                <a:spcPts val="1200"/>
              </a:spcAft>
              <a:defRPr/>
            </a:pPr>
            <a:r>
              <a:rPr lang="en-PH" u="sng" dirty="0">
                <a:ea typeface="Arial" charset="0"/>
              </a:rPr>
              <a:t>Objective</a:t>
            </a:r>
            <a:r>
              <a:rPr lang="en-PH" dirty="0">
                <a:ea typeface="Arial" charset="0"/>
              </a:rPr>
              <a:t>: Evaluate, document, showcase, and sustain the result of the action plan implementation</a:t>
            </a:r>
          </a:p>
          <a:p>
            <a:pPr>
              <a:lnSpc>
                <a:spcPct val="90000"/>
              </a:lnSpc>
              <a:spcAft>
                <a:spcPts val="1200"/>
              </a:spcAft>
              <a:defRPr/>
            </a:pPr>
            <a:r>
              <a:rPr lang="en-PH" u="sng" dirty="0">
                <a:ea typeface="Arial" charset="0"/>
              </a:rPr>
              <a:t>Expected deliverable</a:t>
            </a:r>
            <a:r>
              <a:rPr lang="en-PH" dirty="0">
                <a:ea typeface="Arial" charset="0"/>
              </a:rPr>
              <a:t>: After action review, implementation report, marketing material and sustainability plan </a:t>
            </a:r>
          </a:p>
          <a:p>
            <a:pPr>
              <a:lnSpc>
                <a:spcPct val="90000"/>
              </a:lnSpc>
              <a:spcAft>
                <a:spcPts val="1200"/>
              </a:spcAft>
              <a:defRPr/>
            </a:pPr>
            <a:r>
              <a:rPr lang="en-PH" u="sng" dirty="0">
                <a:ea typeface="Arial" charset="0"/>
              </a:rPr>
              <a:t>Estimated duration of implementation</a:t>
            </a:r>
            <a:r>
              <a:rPr lang="en-PH" dirty="0">
                <a:ea typeface="Arial" charset="0"/>
              </a:rPr>
              <a:t>: 1 month</a:t>
            </a:r>
          </a:p>
          <a:p>
            <a:pPr>
              <a:lnSpc>
                <a:spcPct val="90000"/>
              </a:lnSpc>
              <a:spcAft>
                <a:spcPts val="1200"/>
              </a:spcAft>
              <a:defRPr/>
            </a:pPr>
            <a:r>
              <a:rPr lang="en-PH" u="sng" dirty="0">
                <a:ea typeface="Arial" charset="0"/>
              </a:rPr>
              <a:t>Volume of resources needed</a:t>
            </a:r>
            <a:r>
              <a:rPr lang="en-PH" dirty="0">
                <a:ea typeface="Arial" charset="0"/>
              </a:rPr>
              <a:t>: Moderate</a:t>
            </a:r>
          </a:p>
          <a:p>
            <a:pPr>
              <a:lnSpc>
                <a:spcPct val="90000"/>
              </a:lnSpc>
              <a:spcAft>
                <a:spcPts val="1200"/>
              </a:spcAft>
              <a:defRPr/>
            </a:pPr>
            <a:r>
              <a:rPr lang="en-PH" u="sng" dirty="0">
                <a:ea typeface="Arial" charset="0"/>
              </a:rPr>
              <a:t>Person to be involved</a:t>
            </a:r>
            <a:r>
              <a:rPr lang="en-PH" dirty="0">
                <a:ea typeface="Arial" charset="0"/>
              </a:rPr>
              <a:t>: All the parties involved in the implementation of the action plan</a:t>
            </a:r>
          </a:p>
          <a:p>
            <a:pPr>
              <a:lnSpc>
                <a:spcPct val="90000"/>
              </a:lnSpc>
              <a:spcAft>
                <a:spcPts val="1200"/>
              </a:spcAft>
              <a:defRPr/>
            </a:pPr>
            <a:r>
              <a:rPr lang="en-PH" u="sng" dirty="0">
                <a:ea typeface="Arial" charset="0"/>
              </a:rPr>
              <a:t>Supporting tools</a:t>
            </a:r>
            <a:r>
              <a:rPr lang="en-PH" dirty="0">
                <a:ea typeface="Arial" charset="0"/>
              </a:rPr>
              <a:t>:</a:t>
            </a:r>
          </a:p>
          <a:p>
            <a:pPr marL="627063" indent="-358775">
              <a:defRPr/>
            </a:pPr>
            <a:r>
              <a:rPr lang="en-PH" dirty="0">
                <a:ea typeface="Arial" charset="0"/>
              </a:rPr>
              <a:t>a. After Action Review guides (URLs in the HIS geo-enabling toolkit)</a:t>
            </a:r>
          </a:p>
          <a:p>
            <a:pPr marL="627063" indent="-358775">
              <a:defRPr/>
            </a:pPr>
            <a:r>
              <a:rPr lang="en-PH" dirty="0">
                <a:ea typeface="Arial" charset="0"/>
              </a:rPr>
              <a:t>b. </a:t>
            </a:r>
            <a:r>
              <a:rPr lang="en-US" dirty="0">
                <a:ea typeface="Arial" charset="0"/>
              </a:rPr>
              <a:t>Section 6.8.4 of the geo-enabled microplanning handbook</a:t>
            </a:r>
            <a:endParaRPr lang="en-PH" dirty="0">
              <a:ea typeface="Arial" charset="0"/>
            </a:endParaRPr>
          </a:p>
          <a:p>
            <a:pPr marL="627063" indent="-358775">
              <a:defRPr/>
            </a:pPr>
            <a:r>
              <a:rPr lang="en-PH" dirty="0">
                <a:ea typeface="Arial" charset="0"/>
              </a:rPr>
              <a:t>c. Example of story maps (URLs in the HIS geo-enabling toolkit)</a:t>
            </a:r>
          </a:p>
        </p:txBody>
      </p:sp>
      <p:sp>
        <p:nvSpPr>
          <p:cNvPr id="6" name="Title 1">
            <a:extLst>
              <a:ext uri="{FF2B5EF4-FFF2-40B4-BE49-F238E27FC236}">
                <a16:creationId xmlns:a16="http://schemas.microsoft.com/office/drawing/2014/main" id="{E685E45D-CDDD-3B02-54A4-4B63C13C5732}"/>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en-US"/>
            </a:defPPr>
            <a:lvl1pPr algn="ctr" fontAlgn="auto">
              <a:lnSpc>
                <a:spcPct val="90000"/>
              </a:lnSpc>
              <a:spcBef>
                <a:spcPct val="0"/>
              </a:spcBef>
              <a:spcAft>
                <a:spcPts val="0"/>
              </a:spcAft>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fr-FR" dirty="0"/>
              <a:t>HIS </a:t>
            </a:r>
            <a:r>
              <a:rPr lang="fr-FR" dirty="0" err="1"/>
              <a:t>Geo-enabling</a:t>
            </a:r>
            <a:r>
              <a:rPr lang="fr-FR" dirty="0"/>
              <a:t> </a:t>
            </a:r>
            <a:r>
              <a:rPr lang="fr-FR" dirty="0" err="1"/>
              <a:t>framework</a:t>
            </a:r>
            <a:r>
              <a:rPr lang="fr-FR" dirty="0"/>
              <a:t> </a:t>
            </a:r>
            <a:r>
              <a:rPr lang="fr-FR" dirty="0" err="1"/>
              <a:t>implementation</a:t>
            </a:r>
            <a:r>
              <a:rPr lang="fr-FR" dirty="0"/>
              <a:t> process</a:t>
            </a:r>
            <a:endParaRPr lang="en-US" dirty="0"/>
          </a:p>
        </p:txBody>
      </p:sp>
      <p:sp>
        <p:nvSpPr>
          <p:cNvPr id="4" name="Title 1">
            <a:extLst>
              <a:ext uri="{FF2B5EF4-FFF2-40B4-BE49-F238E27FC236}">
                <a16:creationId xmlns:a16="http://schemas.microsoft.com/office/drawing/2014/main" id="{2A81FFD6-8986-F97F-E7BE-3A5C8CC5BC9E}"/>
              </a:ext>
            </a:extLst>
          </p:cNvPr>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Assess, document, and sustain the result of the action plan implementation</a:t>
            </a:r>
          </a:p>
        </p:txBody>
      </p:sp>
      <p:sp>
        <p:nvSpPr>
          <p:cNvPr id="2" name="TextBox 1">
            <a:extLst>
              <a:ext uri="{FF2B5EF4-FFF2-40B4-BE49-F238E27FC236}">
                <a16:creationId xmlns:a16="http://schemas.microsoft.com/office/drawing/2014/main" id="{75FB2DF9-1A5B-A278-1760-B3D79594F05B}"/>
              </a:ext>
            </a:extLst>
          </p:cNvPr>
          <p:cNvSpPr txBox="1"/>
          <p:nvPr/>
        </p:nvSpPr>
        <p:spPr>
          <a:xfrm>
            <a:off x="695326" y="4717315"/>
            <a:ext cx="10539078" cy="64633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All these activities are important to ensure that what has been established during the implementation of the action plan continue beyond such implementation</a:t>
            </a:r>
            <a:endParaRPr lang="en-GB" dirty="0"/>
          </a:p>
        </p:txBody>
      </p:sp>
    </p:spTree>
    <p:extLst>
      <p:ext uri="{BB962C8B-B14F-4D97-AF65-F5344CB8AC3E}">
        <p14:creationId xmlns:p14="http://schemas.microsoft.com/office/powerpoint/2010/main" val="3644844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F6882-C887-4DFF-0A26-662AFC8F0C9E}"/>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4" name="Title 1">
            <a:extLst>
              <a:ext uri="{FF2B5EF4-FFF2-40B4-BE49-F238E27FC236}">
                <a16:creationId xmlns:a16="http://schemas.microsoft.com/office/drawing/2014/main" id="{A37BD7B0-E74D-D87D-2C68-22072409F7AD}"/>
              </a:ext>
            </a:extLst>
          </p:cNvPr>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Assess the result of the action plan implementation</a:t>
            </a:r>
          </a:p>
        </p:txBody>
      </p:sp>
      <p:sp>
        <p:nvSpPr>
          <p:cNvPr id="5" name="Title 1">
            <a:extLst>
              <a:ext uri="{FF2B5EF4-FFF2-40B4-BE49-F238E27FC236}">
                <a16:creationId xmlns:a16="http://schemas.microsoft.com/office/drawing/2014/main" id="{F68E94FD-721D-5152-BFD3-906877B7CEDD}"/>
              </a:ext>
            </a:extLst>
          </p:cNvPr>
          <p:cNvSpPr txBox="1">
            <a:spLocks/>
          </p:cNvSpPr>
          <p:nvPr/>
        </p:nvSpPr>
        <p:spPr>
          <a:xfrm>
            <a:off x="722860" y="1204256"/>
            <a:ext cx="10598443" cy="367370"/>
          </a:xfrm>
          <a:prstGeom prst="rect">
            <a:avLst/>
          </a:prstGeom>
        </p:spPr>
        <p:txBody>
          <a:bodyPr vert="horz" lIns="91440" tIns="45720" rIns="91440" bIns="45720" rtlCol="0" anchor="t">
            <a:noAutofit/>
          </a:bodyPr>
          <a:lstStyle/>
          <a:p>
            <a:pPr>
              <a:lnSpc>
                <a:spcPct val="90000"/>
              </a:lnSpc>
              <a:defRPr/>
            </a:pPr>
            <a:r>
              <a:rPr lang="en-US" dirty="0">
                <a:ea typeface="Arial" charset="0"/>
              </a:rPr>
              <a:t>The following challenges and lessons learned should be assessed and documented:</a:t>
            </a:r>
            <a:endParaRPr lang="en-US" dirty="0"/>
          </a:p>
        </p:txBody>
      </p:sp>
      <p:sp>
        <p:nvSpPr>
          <p:cNvPr id="11" name="TextBox 10">
            <a:extLst>
              <a:ext uri="{FF2B5EF4-FFF2-40B4-BE49-F238E27FC236}">
                <a16:creationId xmlns:a16="http://schemas.microsoft.com/office/drawing/2014/main" id="{C310E7B0-BA96-D138-1E7C-03CA92379815}"/>
              </a:ext>
            </a:extLst>
          </p:cNvPr>
          <p:cNvSpPr txBox="1"/>
          <p:nvPr/>
        </p:nvSpPr>
        <p:spPr>
          <a:xfrm>
            <a:off x="722860" y="5628542"/>
            <a:ext cx="10773815" cy="646331"/>
          </a:xfrm>
          <a:prstGeom prst="rect">
            <a:avLst/>
          </a:prstGeom>
          <a:noFill/>
        </p:spPr>
        <p:txBody>
          <a:bodyPr wrap="square">
            <a:spAutoFit/>
          </a:bodyPr>
          <a:lstStyle/>
          <a:p>
            <a:r>
              <a:rPr lang="en-US" dirty="0">
                <a:ea typeface="Arial" charset="0"/>
              </a:rPr>
              <a:t>This exercise should be complemented by the measurement of the key performance indicators (KPIs) defined at the time of developing the action plan.</a:t>
            </a:r>
            <a:endParaRPr lang="en-GB" dirty="0"/>
          </a:p>
        </p:txBody>
      </p:sp>
      <p:sp>
        <p:nvSpPr>
          <p:cNvPr id="12" name="Title 1">
            <a:extLst>
              <a:ext uri="{FF2B5EF4-FFF2-40B4-BE49-F238E27FC236}">
                <a16:creationId xmlns:a16="http://schemas.microsoft.com/office/drawing/2014/main" id="{D3E82BFF-EEA7-B12C-9D44-B877D88DFB38}"/>
              </a:ext>
            </a:extLst>
          </p:cNvPr>
          <p:cNvSpPr txBox="1">
            <a:spLocks/>
          </p:cNvSpPr>
          <p:nvPr/>
        </p:nvSpPr>
        <p:spPr>
          <a:xfrm>
            <a:off x="957263" y="1571626"/>
            <a:ext cx="10598443" cy="3774641"/>
          </a:xfrm>
          <a:prstGeom prst="rect">
            <a:avLst/>
          </a:prstGeom>
        </p:spPr>
        <p:txBody>
          <a:bodyPr vert="horz" lIns="91440" tIns="45720" rIns="91440" bIns="45720" rtlCol="0" anchor="t">
            <a:noAutofit/>
          </a:bodyPr>
          <a:lstStyle/>
          <a:p>
            <a:pPr marL="432000" indent="-432000">
              <a:lnSpc>
                <a:spcPct val="90000"/>
              </a:lnSpc>
              <a:spcAft>
                <a:spcPts val="600"/>
              </a:spcAft>
              <a:buFont typeface="+mj-lt"/>
              <a:buAutoNum type="arabicPeriod"/>
              <a:defRPr/>
            </a:pPr>
            <a:r>
              <a:rPr lang="en-US" dirty="0"/>
              <a:t>Difference in budget and timeline compared to what has been defined in the workplan.</a:t>
            </a:r>
          </a:p>
          <a:p>
            <a:pPr marL="432000" indent="-432000">
              <a:lnSpc>
                <a:spcPct val="90000"/>
              </a:lnSpc>
              <a:spcAft>
                <a:spcPts val="600"/>
              </a:spcAft>
              <a:buFont typeface="+mj-lt"/>
              <a:buAutoNum type="arabicPeriod"/>
              <a:defRPr/>
            </a:pPr>
            <a:r>
              <a:rPr lang="en-US" dirty="0"/>
              <a:t>Adequacy of technical capacity, and workload of personnel involved to operationalize</a:t>
            </a:r>
          </a:p>
          <a:p>
            <a:pPr marL="432000" indent="-432000">
              <a:lnSpc>
                <a:spcPct val="90000"/>
              </a:lnSpc>
              <a:spcAft>
                <a:spcPts val="600"/>
              </a:spcAft>
              <a:buFont typeface="+mj-lt"/>
              <a:buAutoNum type="arabicPeriod"/>
              <a:defRPr/>
            </a:pPr>
            <a:r>
              <a:rPr lang="en-US" dirty="0"/>
              <a:t>the chosen applications.</a:t>
            </a:r>
          </a:p>
          <a:p>
            <a:pPr marL="432000" indent="-432000">
              <a:lnSpc>
                <a:spcPct val="90000"/>
              </a:lnSpc>
              <a:spcAft>
                <a:spcPts val="600"/>
              </a:spcAft>
              <a:buFont typeface="+mj-lt"/>
              <a:buAutoNum type="arabicPeriod"/>
              <a:defRPr/>
            </a:pPr>
            <a:r>
              <a:rPr lang="en-US" dirty="0"/>
              <a:t>Gaps in the standards, protocols, and guidelines that have been used.</a:t>
            </a:r>
          </a:p>
          <a:p>
            <a:pPr marL="432000" indent="-432000">
              <a:lnSpc>
                <a:spcPct val="90000"/>
              </a:lnSpc>
              <a:spcAft>
                <a:spcPts val="600"/>
              </a:spcAft>
              <a:buFont typeface="+mj-lt"/>
              <a:buAutoNum type="arabicPeriod"/>
              <a:defRPr/>
            </a:pPr>
            <a:r>
              <a:rPr lang="en-US" dirty="0"/>
              <a:t>Insufficient or inadequate technology being used during data management, including data collection, and/or the generation of the products.</a:t>
            </a:r>
          </a:p>
          <a:p>
            <a:pPr marL="432000" indent="-432000">
              <a:lnSpc>
                <a:spcPct val="90000"/>
              </a:lnSpc>
              <a:spcAft>
                <a:spcPts val="600"/>
              </a:spcAft>
              <a:buFont typeface="+mj-lt"/>
              <a:buAutoNum type="arabicPeriod"/>
              <a:defRPr/>
            </a:pPr>
            <a:r>
              <a:rPr lang="en-US" dirty="0"/>
              <a:t>Issues in data availability, quality, and accessibility that could not be resolved.</a:t>
            </a:r>
          </a:p>
          <a:p>
            <a:pPr marL="432000" indent="-432000">
              <a:lnSpc>
                <a:spcPct val="90000"/>
              </a:lnSpc>
              <a:spcAft>
                <a:spcPts val="600"/>
              </a:spcAft>
              <a:buFont typeface="+mj-lt"/>
              <a:buAutoNum type="arabicPeriod"/>
              <a:defRPr/>
            </a:pPr>
            <a:r>
              <a:rPr lang="en-US" dirty="0"/>
              <a:t>Difficulties by the intended users in reading, understanding, trusting, and/or using the products that have been generated despite the documentation provided.</a:t>
            </a:r>
          </a:p>
          <a:p>
            <a:pPr marL="432000" indent="-432000">
              <a:lnSpc>
                <a:spcPct val="90000"/>
              </a:lnSpc>
              <a:spcAft>
                <a:spcPts val="600"/>
              </a:spcAft>
              <a:buFont typeface="+mj-lt"/>
              <a:buAutoNum type="arabicPeriod"/>
              <a:defRPr/>
            </a:pPr>
            <a:r>
              <a:rPr lang="en-US" dirty="0"/>
              <a:t>Inadequacy of the products that have been generate.</a:t>
            </a:r>
          </a:p>
          <a:p>
            <a:pPr marL="432000" indent="-432000">
              <a:lnSpc>
                <a:spcPct val="90000"/>
              </a:lnSpc>
              <a:spcAft>
                <a:spcPts val="600"/>
              </a:spcAft>
              <a:buFont typeface="+mj-lt"/>
              <a:buAutoNum type="arabicPeriod"/>
              <a:defRPr/>
            </a:pPr>
            <a:r>
              <a:rPr lang="en-US" dirty="0"/>
              <a:t>Insufficient support (hotline) during the use of the products.</a:t>
            </a:r>
          </a:p>
          <a:p>
            <a:pPr marL="432000" indent="-432000">
              <a:lnSpc>
                <a:spcPct val="90000"/>
              </a:lnSpc>
              <a:spcAft>
                <a:spcPts val="600"/>
              </a:spcAft>
              <a:buFont typeface="+mj-lt"/>
              <a:buAutoNum type="arabicPeriod"/>
              <a:defRPr/>
            </a:pPr>
            <a:r>
              <a:rPr lang="en-US" dirty="0"/>
              <a:t>Adequacy of channels or avenues of communication and coordination between the personnel involved in various stages of the geo-enablement.</a:t>
            </a:r>
          </a:p>
        </p:txBody>
      </p:sp>
      <p:pic>
        <p:nvPicPr>
          <p:cNvPr id="15" name="Picture 14">
            <a:extLst>
              <a:ext uri="{FF2B5EF4-FFF2-40B4-BE49-F238E27FC236}">
                <a16:creationId xmlns:a16="http://schemas.microsoft.com/office/drawing/2014/main" id="{27707B9A-F068-5671-2A6E-755EC6CE5D30}"/>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spTree>
    <p:extLst>
      <p:ext uri="{BB962C8B-B14F-4D97-AF65-F5344CB8AC3E}">
        <p14:creationId xmlns:p14="http://schemas.microsoft.com/office/powerpoint/2010/main" val="4128822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07651" y="1163768"/>
            <a:ext cx="10776698" cy="4896543"/>
          </a:xfrm>
          <a:prstGeom prst="rect">
            <a:avLst/>
          </a:prstGeom>
        </p:spPr>
        <p:txBody>
          <a:bodyPr vert="horz" lIns="91440" tIns="45720" rIns="91440" bIns="45720" rtlCol="0" anchor="t">
            <a:noAutofit/>
          </a:bodyPr>
          <a:lstStyle/>
          <a:p>
            <a:r>
              <a:rPr lang="en-US" u="sng" dirty="0">
                <a:solidFill>
                  <a:srgbClr val="000000"/>
                </a:solidFill>
                <a:ea typeface="Arial" panose="020B0604020202020204" pitchFamily="34" charset="0"/>
              </a:rPr>
              <a:t>Objective</a:t>
            </a:r>
            <a:r>
              <a:rPr lang="en-US" dirty="0">
                <a:solidFill>
                  <a:srgbClr val="000000"/>
                </a:solidFill>
                <a:ea typeface="Arial" panose="020B0604020202020204" pitchFamily="34" charset="0"/>
              </a:rPr>
              <a:t>: Identify and document the actual priorities, challenges, and gaps that could be addressed using geospatial data and technologies</a:t>
            </a:r>
          </a:p>
          <a:p>
            <a:r>
              <a:rPr lang="en-US" u="sng" dirty="0">
                <a:solidFill>
                  <a:srgbClr val="000000"/>
                </a:solidFill>
                <a:ea typeface="Arial" panose="020B0604020202020204" pitchFamily="34" charset="0"/>
              </a:rPr>
              <a:t>Expected deliverable</a:t>
            </a:r>
            <a:r>
              <a:rPr lang="en-US" dirty="0">
                <a:solidFill>
                  <a:srgbClr val="000000"/>
                </a:solidFill>
                <a:ea typeface="Arial" panose="020B0604020202020204" pitchFamily="34" charset="0"/>
              </a:rPr>
              <a:t>: A list of priorities, challenges, needs and gaps that could be addressed using geospatial data and technologies</a:t>
            </a:r>
          </a:p>
          <a:p>
            <a:r>
              <a:rPr lang="en-US" u="sng" dirty="0">
                <a:solidFill>
                  <a:srgbClr val="000000"/>
                </a:solidFill>
                <a:ea typeface="Arial" panose="020B0604020202020204" pitchFamily="34" charset="0"/>
              </a:rPr>
              <a:t>Estimated duration of implementation</a:t>
            </a:r>
            <a:r>
              <a:rPr lang="en-US" dirty="0">
                <a:solidFill>
                  <a:srgbClr val="000000"/>
                </a:solidFill>
                <a:ea typeface="Arial" panose="020B0604020202020204" pitchFamily="34" charset="0"/>
              </a:rPr>
              <a:t>: 1-2 weeks depending on the approach being used</a:t>
            </a:r>
          </a:p>
          <a:p>
            <a:pPr>
              <a:lnSpc>
                <a:spcPct val="115000"/>
              </a:lnSpc>
            </a:pPr>
            <a:r>
              <a:rPr lang="en-US" u="sng" dirty="0">
                <a:solidFill>
                  <a:srgbClr val="000000"/>
                </a:solidFill>
                <a:ea typeface="Arial" panose="020B0604020202020204" pitchFamily="34" charset="0"/>
              </a:rPr>
              <a:t>Volume of resources needed</a:t>
            </a:r>
            <a:r>
              <a:rPr lang="en-US" dirty="0">
                <a:solidFill>
                  <a:srgbClr val="000000"/>
                </a:solidFill>
                <a:ea typeface="Arial" panose="020B0604020202020204" pitchFamily="34" charset="0"/>
              </a:rPr>
              <a:t>: Limited</a:t>
            </a:r>
          </a:p>
          <a:p>
            <a:pPr>
              <a:lnSpc>
                <a:spcPct val="115000"/>
              </a:lnSpc>
            </a:pPr>
            <a:r>
              <a:rPr lang="en-US" u="sng" dirty="0">
                <a:solidFill>
                  <a:srgbClr val="000000"/>
                </a:solidFill>
                <a:ea typeface="Arial" panose="020B0604020202020204" pitchFamily="34" charset="0"/>
              </a:rPr>
              <a:t>Person to be involved</a:t>
            </a:r>
            <a:r>
              <a:rPr lang="en-US" dirty="0">
                <a:solidFill>
                  <a:srgbClr val="000000"/>
                </a:solidFill>
                <a:ea typeface="Arial" panose="020B0604020202020204" pitchFamily="34" charset="0"/>
              </a:rPr>
              <a:t>: Representatives from the key health program(s) to benefit from the geo-enablement (communicable diseases, planning, emergency management, and immunization)</a:t>
            </a:r>
            <a:endParaRPr lang="en-US" dirty="0"/>
          </a:p>
          <a:p>
            <a:pPr>
              <a:lnSpc>
                <a:spcPct val="115000"/>
              </a:lnSpc>
            </a:pPr>
            <a:r>
              <a:rPr lang="en-US" u="sng" dirty="0">
                <a:solidFill>
                  <a:srgbClr val="000000"/>
                </a:solidFill>
                <a:ea typeface="Arial" panose="020B0604020202020204" pitchFamily="34" charset="0"/>
              </a:rPr>
              <a:t>Supporting tool:</a:t>
            </a:r>
            <a:endParaRPr lang="en-US" dirty="0">
              <a:solidFill>
                <a:srgbClr val="000000"/>
              </a:solidFill>
              <a:ea typeface="Arial" panose="020B0604020202020204" pitchFamily="34" charset="0"/>
            </a:endParaRPr>
          </a:p>
          <a:p>
            <a:pPr marL="742950" lvl="1" indent="-285750">
              <a:lnSpc>
                <a:spcPct val="115000"/>
              </a:lnSpc>
              <a:buFont typeface="+mj-lt"/>
              <a:buAutoNum type="alphaLcPeriod"/>
            </a:pPr>
            <a:r>
              <a:rPr lang="en-US" dirty="0">
                <a:solidFill>
                  <a:srgbClr val="000000"/>
                </a:solidFill>
                <a:ea typeface="Arial" panose="020B0604020202020204" pitchFamily="34" charset="0"/>
              </a:rPr>
              <a:t>First part of the quick HIS geo-enabling assessment questionnaire (Annex 2 in the HIS Geo-enabling Toolkit)</a:t>
            </a:r>
          </a:p>
          <a:p>
            <a:pPr marL="742950" lvl="1" indent="-285750">
              <a:lnSpc>
                <a:spcPct val="115000"/>
              </a:lnSpc>
              <a:buFont typeface="+mj-lt"/>
              <a:buAutoNum type="alphaLcPeriod"/>
            </a:pPr>
            <a:r>
              <a:rPr lang="en-US" dirty="0">
                <a:ea typeface="Arial" charset="0"/>
              </a:rPr>
              <a:t>Figure C and Table 1 of the geo-enabled microplanning handbook</a:t>
            </a:r>
          </a:p>
          <a:p>
            <a:pPr marL="742950" lvl="1" indent="-285750">
              <a:lnSpc>
                <a:spcPct val="115000"/>
              </a:lnSpc>
              <a:buFont typeface="+mj-lt"/>
              <a:buAutoNum type="alphaLcPeriod"/>
            </a:pPr>
            <a:r>
              <a:rPr lang="en-US" dirty="0">
                <a:ea typeface="Arial" charset="0"/>
              </a:rPr>
              <a:t>Figure 3 of GAVI’s rapid guidance for investment planning on leveraging geospatial technologies </a:t>
            </a:r>
          </a:p>
          <a:p>
            <a:pPr lvl="1">
              <a:lnSpc>
                <a:spcPct val="115000"/>
              </a:lnSpc>
            </a:pPr>
            <a:r>
              <a:rPr lang="en-US" dirty="0">
                <a:ea typeface="Arial" charset="0"/>
              </a:rPr>
              <a:t>     and data to strengthen immunization </a:t>
            </a:r>
            <a:r>
              <a:rPr lang="en-US" dirty="0" err="1">
                <a:ea typeface="Arial" charset="0"/>
              </a:rPr>
              <a:t>programmes</a:t>
            </a:r>
            <a:endParaRPr lang="en-US" dirty="0">
              <a:ea typeface="Arial" charset="0"/>
            </a:endParaRPr>
          </a:p>
          <a:p>
            <a:pPr marL="742950" lvl="1" indent="-285750">
              <a:lnSpc>
                <a:spcPct val="115000"/>
              </a:lnSpc>
              <a:buFont typeface="+mj-lt"/>
              <a:buAutoNum type="alphaLcPeriod"/>
            </a:pPr>
            <a:r>
              <a:rPr lang="en-US" dirty="0">
                <a:ea typeface="Arial" charset="0"/>
              </a:rPr>
              <a:t>Section 2.2.1 of UNICEF’s guidance on the use of geospatial data and technologies in </a:t>
            </a:r>
          </a:p>
          <a:p>
            <a:pPr lvl="1">
              <a:lnSpc>
                <a:spcPct val="115000"/>
              </a:lnSpc>
            </a:pPr>
            <a:r>
              <a:rPr lang="en-US" dirty="0">
                <a:ea typeface="Arial" charset="0"/>
              </a:rPr>
              <a:t>      immunization programs </a:t>
            </a:r>
          </a:p>
        </p:txBody>
      </p:sp>
      <p:sp>
        <p:nvSpPr>
          <p:cNvPr id="8" name="Title 1">
            <a:extLst>
              <a:ext uri="{FF2B5EF4-FFF2-40B4-BE49-F238E27FC236}">
                <a16:creationId xmlns:a16="http://schemas.microsoft.com/office/drawing/2014/main" id="{ED733DA4-330A-5AB4-B602-9E76E4FEE914}"/>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3" name="Title 1">
            <a:extLst>
              <a:ext uri="{FF2B5EF4-FFF2-40B4-BE49-F238E27FC236}">
                <a16:creationId xmlns:a16="http://schemas.microsoft.com/office/drawing/2014/main" id="{80B54B03-6635-2BA2-B6D4-50BB6899B31A}"/>
              </a:ext>
            </a:extLst>
          </p:cNvPr>
          <p:cNvSpPr txBox="1">
            <a:spLocks/>
          </p:cNvSpPr>
          <p:nvPr/>
        </p:nvSpPr>
        <p:spPr>
          <a:xfrm>
            <a:off x="698126" y="620843"/>
            <a:ext cx="9978952" cy="561975"/>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a:t>
            </a:r>
            <a:r>
              <a:rPr lang="fr-FR" sz="2400" b="1" dirty="0">
                <a:ea typeface="Arial" charset="0"/>
              </a:rPr>
              <a:t> A : </a:t>
            </a:r>
            <a:r>
              <a:rPr lang="en-US" sz="2400" dirty="0">
                <a:ea typeface="Arial" charset="0"/>
              </a:rPr>
              <a:t>Identify the actual priorities, challenges, needs, and gaps</a:t>
            </a:r>
            <a:endParaRPr lang="en-PH" sz="2400" dirty="0">
              <a:ea typeface="Arial" charset="0"/>
            </a:endParaRPr>
          </a:p>
        </p:txBody>
      </p:sp>
      <p:pic>
        <p:nvPicPr>
          <p:cNvPr id="4" name="Picture 3">
            <a:extLst>
              <a:ext uri="{FF2B5EF4-FFF2-40B4-BE49-F238E27FC236}">
                <a16:creationId xmlns:a16="http://schemas.microsoft.com/office/drawing/2014/main" id="{23B03568-397D-BB81-A87C-8854E2B35B28}"/>
              </a:ext>
            </a:extLst>
          </p:cNvPr>
          <p:cNvPicPr>
            <a:picLocks noChangeAspect="1"/>
          </p:cNvPicPr>
          <p:nvPr/>
        </p:nvPicPr>
        <p:blipFill rotWithShape="1">
          <a:blip r:embed="rId3"/>
          <a:srcRect l="26191" t="14494" r="39285" b="2289"/>
          <a:stretch/>
        </p:blipFill>
        <p:spPr>
          <a:xfrm>
            <a:off x="11415619" y="4856773"/>
            <a:ext cx="568800" cy="735518"/>
          </a:xfrm>
          <a:prstGeom prst="rect">
            <a:avLst/>
          </a:prstGeom>
          <a:ln>
            <a:solidFill>
              <a:schemeClr val="tx1"/>
            </a:solidFill>
          </a:ln>
        </p:spPr>
      </p:pic>
      <p:pic>
        <p:nvPicPr>
          <p:cNvPr id="6" name="Picture 5">
            <a:extLst>
              <a:ext uri="{FF2B5EF4-FFF2-40B4-BE49-F238E27FC236}">
                <a16:creationId xmlns:a16="http://schemas.microsoft.com/office/drawing/2014/main" id="{E6C70332-3CE9-41D6-F828-E1140D8FC513}"/>
              </a:ext>
            </a:extLst>
          </p:cNvPr>
          <p:cNvPicPr>
            <a:picLocks noChangeAspect="1"/>
          </p:cNvPicPr>
          <p:nvPr/>
        </p:nvPicPr>
        <p:blipFill rotWithShape="1">
          <a:blip r:embed="rId4"/>
          <a:srcRect l="20659" t="20125" r="41274" b="4724"/>
          <a:stretch/>
        </p:blipFill>
        <p:spPr>
          <a:xfrm>
            <a:off x="10753624" y="4242690"/>
            <a:ext cx="568800" cy="796963"/>
          </a:xfrm>
          <a:prstGeom prst="rect">
            <a:avLst/>
          </a:prstGeom>
          <a:ln>
            <a:solidFill>
              <a:schemeClr val="tx1"/>
            </a:solidFill>
          </a:ln>
        </p:spPr>
      </p:pic>
      <p:pic>
        <p:nvPicPr>
          <p:cNvPr id="9" name="Picture 8">
            <a:extLst>
              <a:ext uri="{FF2B5EF4-FFF2-40B4-BE49-F238E27FC236}">
                <a16:creationId xmlns:a16="http://schemas.microsoft.com/office/drawing/2014/main" id="{DF717AD3-A214-4B4F-C958-5656845516A6}"/>
              </a:ext>
            </a:extLst>
          </p:cNvPr>
          <p:cNvPicPr>
            <a:picLocks noChangeAspect="1"/>
          </p:cNvPicPr>
          <p:nvPr/>
        </p:nvPicPr>
        <p:blipFill>
          <a:blip r:embed="rId5"/>
          <a:stretch>
            <a:fillRect/>
          </a:stretch>
        </p:blipFill>
        <p:spPr>
          <a:xfrm>
            <a:off x="10753624" y="5294546"/>
            <a:ext cx="568800" cy="799372"/>
          </a:xfrm>
          <a:prstGeom prst="rect">
            <a:avLst/>
          </a:prstGeom>
          <a:ln>
            <a:solidFill>
              <a:schemeClr val="tx1"/>
            </a:solidFill>
          </a:ln>
        </p:spPr>
      </p:pic>
    </p:spTree>
    <p:extLst>
      <p:ext uri="{BB962C8B-B14F-4D97-AF65-F5344CB8AC3E}">
        <p14:creationId xmlns:p14="http://schemas.microsoft.com/office/powerpoint/2010/main" val="40378992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F6882-C887-4DFF-0A26-662AFC8F0C9E}"/>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4" name="Title 1">
            <a:extLst>
              <a:ext uri="{FF2B5EF4-FFF2-40B4-BE49-F238E27FC236}">
                <a16:creationId xmlns:a16="http://schemas.microsoft.com/office/drawing/2014/main" id="{A37BD7B0-E74D-D87D-2C68-22072409F7AD}"/>
              </a:ext>
            </a:extLst>
          </p:cNvPr>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Assess the result of the action plan implementation</a:t>
            </a:r>
          </a:p>
        </p:txBody>
      </p:sp>
      <p:pic>
        <p:nvPicPr>
          <p:cNvPr id="15" name="Picture 14">
            <a:extLst>
              <a:ext uri="{FF2B5EF4-FFF2-40B4-BE49-F238E27FC236}">
                <a16:creationId xmlns:a16="http://schemas.microsoft.com/office/drawing/2014/main" id="{27707B9A-F068-5671-2A6E-755EC6CE5D30}"/>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sp>
        <p:nvSpPr>
          <p:cNvPr id="2" name="TextBox 1">
            <a:extLst>
              <a:ext uri="{FF2B5EF4-FFF2-40B4-BE49-F238E27FC236}">
                <a16:creationId xmlns:a16="http://schemas.microsoft.com/office/drawing/2014/main" id="{01DC54BB-43F1-CB2C-26ED-1CE1A3EF9B3F}"/>
              </a:ext>
            </a:extLst>
          </p:cNvPr>
          <p:cNvSpPr txBox="1"/>
          <p:nvPr/>
        </p:nvSpPr>
        <p:spPr>
          <a:xfrm>
            <a:off x="723900" y="1180541"/>
            <a:ext cx="10153650" cy="646331"/>
          </a:xfrm>
          <a:prstGeom prst="rect">
            <a:avLst/>
          </a:prstGeom>
          <a:noFill/>
        </p:spPr>
        <p:txBody>
          <a:bodyPr wrap="square">
            <a:spAutoFit/>
          </a:bodyPr>
          <a:lstStyle/>
          <a:p>
            <a:r>
              <a:rPr lang="en-US" dirty="0">
                <a:ea typeface="Arial" charset="0"/>
              </a:rPr>
              <a:t>A process should also be initiated to understand if and how the products generated through the geo-enablement have been used and, if yes, the impact this had on the program or intervention </a:t>
            </a:r>
            <a:endParaRPr lang="en-GB" dirty="0"/>
          </a:p>
        </p:txBody>
      </p:sp>
      <p:sp>
        <p:nvSpPr>
          <p:cNvPr id="3" name="TextBox 2">
            <a:extLst>
              <a:ext uri="{FF2B5EF4-FFF2-40B4-BE49-F238E27FC236}">
                <a16:creationId xmlns:a16="http://schemas.microsoft.com/office/drawing/2014/main" id="{5EB12C2F-D1AC-2159-5829-631BBCFF1A99}"/>
              </a:ext>
            </a:extLst>
          </p:cNvPr>
          <p:cNvSpPr txBox="1"/>
          <p:nvPr/>
        </p:nvSpPr>
        <p:spPr>
          <a:xfrm>
            <a:off x="1372159" y="1917062"/>
            <a:ext cx="9448241" cy="646331"/>
          </a:xfrm>
          <a:prstGeom prst="rect">
            <a:avLst/>
          </a:prstGeom>
          <a:noFill/>
        </p:spPr>
        <p:txBody>
          <a:bodyPr wrap="square">
            <a:spAutoFit/>
          </a:bodyPr>
          <a:lstStyle/>
          <a:p>
            <a:r>
              <a:rPr lang="en-US" b="0" i="0" u="none" strike="noStrike" baseline="0" dirty="0">
                <a:solidFill>
                  <a:srgbClr val="000000"/>
                </a:solidFill>
              </a:rPr>
              <a:t>This could take place in the form of a survey, or interviews aimed at those who were meant to use these products</a:t>
            </a:r>
            <a:endParaRPr lang="en-GB" dirty="0"/>
          </a:p>
        </p:txBody>
      </p:sp>
      <p:sp>
        <p:nvSpPr>
          <p:cNvPr id="7" name="Right Arrow 10">
            <a:extLst>
              <a:ext uri="{FF2B5EF4-FFF2-40B4-BE49-F238E27FC236}">
                <a16:creationId xmlns:a16="http://schemas.microsoft.com/office/drawing/2014/main" id="{858AAB73-3D0F-E30A-8DC0-E5E5480D1492}"/>
              </a:ext>
            </a:extLst>
          </p:cNvPr>
          <p:cNvSpPr/>
          <p:nvPr/>
        </p:nvSpPr>
        <p:spPr>
          <a:xfrm>
            <a:off x="968621" y="1943957"/>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8" name="TextBox 7">
            <a:extLst>
              <a:ext uri="{FF2B5EF4-FFF2-40B4-BE49-F238E27FC236}">
                <a16:creationId xmlns:a16="http://schemas.microsoft.com/office/drawing/2014/main" id="{3F61CD15-6B34-3297-DE43-8438EA82E0F5}"/>
              </a:ext>
            </a:extLst>
          </p:cNvPr>
          <p:cNvSpPr txBox="1"/>
          <p:nvPr/>
        </p:nvSpPr>
        <p:spPr>
          <a:xfrm>
            <a:off x="1756424" y="5622393"/>
            <a:ext cx="9638613" cy="646331"/>
          </a:xfrm>
          <a:prstGeom prst="rect">
            <a:avLst/>
          </a:prstGeom>
          <a:noFill/>
        </p:spPr>
        <p:txBody>
          <a:bodyPr wrap="square">
            <a:spAutoFit/>
          </a:bodyPr>
          <a:lstStyle/>
          <a:p>
            <a:r>
              <a:rPr lang="en-US" b="0" i="0" u="none" strike="noStrike" baseline="0" dirty="0">
                <a:solidFill>
                  <a:srgbClr val="000000"/>
                </a:solidFill>
              </a:rPr>
              <a:t>Might lead to the need to adjust some of these products, or to generate new ones, based on the feedback that have been received</a:t>
            </a:r>
            <a:endParaRPr lang="en-GB" dirty="0"/>
          </a:p>
        </p:txBody>
      </p:sp>
      <p:sp>
        <p:nvSpPr>
          <p:cNvPr id="9" name="Right Arrow 10">
            <a:extLst>
              <a:ext uri="{FF2B5EF4-FFF2-40B4-BE49-F238E27FC236}">
                <a16:creationId xmlns:a16="http://schemas.microsoft.com/office/drawing/2014/main" id="{3B9F5F0B-E5E9-181E-1749-F0DC5C29FF43}"/>
              </a:ext>
            </a:extLst>
          </p:cNvPr>
          <p:cNvSpPr/>
          <p:nvPr/>
        </p:nvSpPr>
        <p:spPr>
          <a:xfrm>
            <a:off x="1352886" y="5649288"/>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10" name="TextBox 9">
            <a:extLst>
              <a:ext uri="{FF2B5EF4-FFF2-40B4-BE49-F238E27FC236}">
                <a16:creationId xmlns:a16="http://schemas.microsoft.com/office/drawing/2014/main" id="{DADD7EFB-A789-884D-8457-9C7503909F73}"/>
              </a:ext>
            </a:extLst>
          </p:cNvPr>
          <p:cNvSpPr txBox="1"/>
          <p:nvPr/>
        </p:nvSpPr>
        <p:spPr>
          <a:xfrm>
            <a:off x="1756424" y="2590614"/>
            <a:ext cx="9638613" cy="369332"/>
          </a:xfrm>
          <a:prstGeom prst="rect">
            <a:avLst/>
          </a:prstGeom>
          <a:noFill/>
        </p:spPr>
        <p:txBody>
          <a:bodyPr wrap="square">
            <a:spAutoFit/>
          </a:bodyPr>
          <a:lstStyle/>
          <a:p>
            <a:r>
              <a:rPr lang="en-US" b="0" i="0" u="none" strike="noStrike" baseline="0" dirty="0">
                <a:solidFill>
                  <a:srgbClr val="000000"/>
                </a:solidFill>
              </a:rPr>
              <a:t>Document the impact of the geo-enablement</a:t>
            </a:r>
            <a:endParaRPr lang="en-GB" dirty="0"/>
          </a:p>
        </p:txBody>
      </p:sp>
      <p:sp>
        <p:nvSpPr>
          <p:cNvPr id="13" name="Right Arrow 10">
            <a:extLst>
              <a:ext uri="{FF2B5EF4-FFF2-40B4-BE49-F238E27FC236}">
                <a16:creationId xmlns:a16="http://schemas.microsoft.com/office/drawing/2014/main" id="{876CFD57-32A1-FBDE-61D5-57CB4A51BC5B}"/>
              </a:ext>
            </a:extLst>
          </p:cNvPr>
          <p:cNvSpPr/>
          <p:nvPr/>
        </p:nvSpPr>
        <p:spPr>
          <a:xfrm>
            <a:off x="1352886" y="2617509"/>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pic>
        <p:nvPicPr>
          <p:cNvPr id="14" name="Picture 13">
            <a:extLst>
              <a:ext uri="{FF2B5EF4-FFF2-40B4-BE49-F238E27FC236}">
                <a16:creationId xmlns:a16="http://schemas.microsoft.com/office/drawing/2014/main" id="{EB85D906-778E-FE66-051F-A9CC19180B62}"/>
              </a:ext>
            </a:extLst>
          </p:cNvPr>
          <p:cNvPicPr>
            <a:picLocks noChangeAspect="1"/>
          </p:cNvPicPr>
          <p:nvPr/>
        </p:nvPicPr>
        <p:blipFill>
          <a:blip r:embed="rId4"/>
          <a:stretch>
            <a:fillRect/>
          </a:stretch>
        </p:blipFill>
        <p:spPr>
          <a:xfrm>
            <a:off x="1675914" y="3097743"/>
            <a:ext cx="4804566" cy="2361460"/>
          </a:xfrm>
          <a:prstGeom prst="rect">
            <a:avLst/>
          </a:prstGeom>
        </p:spPr>
      </p:pic>
      <p:sp>
        <p:nvSpPr>
          <p:cNvPr id="16" name="TextBox 15">
            <a:extLst>
              <a:ext uri="{FF2B5EF4-FFF2-40B4-BE49-F238E27FC236}">
                <a16:creationId xmlns:a16="http://schemas.microsoft.com/office/drawing/2014/main" id="{0B64EC0A-00EA-8795-E11B-6F2B908A1B99}"/>
              </a:ext>
            </a:extLst>
          </p:cNvPr>
          <p:cNvSpPr txBox="1"/>
          <p:nvPr/>
        </p:nvSpPr>
        <p:spPr>
          <a:xfrm>
            <a:off x="6573931" y="3176077"/>
            <a:ext cx="4922744" cy="2308324"/>
          </a:xfrm>
          <a:prstGeom prst="rect">
            <a:avLst/>
          </a:prstGeom>
          <a:noFill/>
        </p:spPr>
        <p:txBody>
          <a:bodyPr wrap="square">
            <a:spAutoFit/>
          </a:bodyPr>
          <a:lstStyle/>
          <a:p>
            <a:pPr marL="285750" indent="-285750">
              <a:buFont typeface="Arial" panose="020B0604020202020204" pitchFamily="34" charset="0"/>
              <a:buChar char="•"/>
            </a:pPr>
            <a:r>
              <a:rPr lang="en-US" b="0" i="1" u="none" strike="noStrike" baseline="0" dirty="0">
                <a:solidFill>
                  <a:srgbClr val="000000"/>
                </a:solidFill>
              </a:rPr>
              <a:t>Children who received the full suite of recommended vaccines by one year of age increased from 43.8% in 2007-2008 to 69.8% by 2015-2016. </a:t>
            </a:r>
          </a:p>
          <a:p>
            <a:pPr marL="285750" indent="-285750" algn="l">
              <a:buFont typeface="Arial" panose="020B0604020202020204" pitchFamily="34" charset="0"/>
              <a:buChar char="•"/>
            </a:pPr>
            <a:endParaRPr lang="en-GB" b="0" i="1" u="none" strike="noStrike" baseline="0" dirty="0">
              <a:solidFill>
                <a:srgbClr val="000000"/>
              </a:solidFill>
            </a:endParaRPr>
          </a:p>
          <a:p>
            <a:pPr marL="285750" indent="-285750">
              <a:buFont typeface="Arial" panose="020B0604020202020204" pitchFamily="34" charset="0"/>
              <a:buChar char="•"/>
            </a:pPr>
            <a:r>
              <a:rPr lang="en-US" b="0" i="1" u="none" strike="noStrike" baseline="0" dirty="0">
                <a:solidFill>
                  <a:srgbClr val="000000"/>
                </a:solidFill>
              </a:rPr>
              <a:t>Reduced delivery time for vaccines and supplies to sites, and reduced travel time for 45 nurses who had been seconded as field vaccinators. </a:t>
            </a:r>
          </a:p>
        </p:txBody>
      </p:sp>
    </p:spTree>
    <p:extLst>
      <p:ext uri="{BB962C8B-B14F-4D97-AF65-F5344CB8AC3E}">
        <p14:creationId xmlns:p14="http://schemas.microsoft.com/office/powerpoint/2010/main" val="444723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F6882-C887-4DFF-0A26-662AFC8F0C9E}"/>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5" name="Title 1">
            <a:extLst>
              <a:ext uri="{FF2B5EF4-FFF2-40B4-BE49-F238E27FC236}">
                <a16:creationId xmlns:a16="http://schemas.microsoft.com/office/drawing/2014/main" id="{76E506B1-899E-1ED4-C956-599E3AADA312}"/>
              </a:ext>
            </a:extLst>
          </p:cNvPr>
          <p:cNvSpPr txBox="1">
            <a:spLocks/>
          </p:cNvSpPr>
          <p:nvPr/>
        </p:nvSpPr>
        <p:spPr>
          <a:xfrm>
            <a:off x="703810" y="1213780"/>
            <a:ext cx="9954665" cy="807108"/>
          </a:xfrm>
          <a:prstGeom prst="rect">
            <a:avLst/>
          </a:prstGeom>
        </p:spPr>
        <p:txBody>
          <a:bodyPr vert="horz" lIns="91440" tIns="45720" rIns="91440" bIns="45720" rtlCol="0" anchor="t">
            <a:noAutofit/>
          </a:bodyPr>
          <a:lstStyle/>
          <a:p>
            <a:pPr>
              <a:defRPr/>
            </a:pPr>
            <a:r>
              <a:rPr lang="en-US" dirty="0">
                <a:ea typeface="Arial" charset="0"/>
              </a:rPr>
              <a:t>Documenting processes and lessons learned during the geo-enablement as well as its impact is a crucial step towards either scaling it up (pilot implementation) and/or institutionalizing it.</a:t>
            </a:r>
          </a:p>
        </p:txBody>
      </p:sp>
      <p:sp>
        <p:nvSpPr>
          <p:cNvPr id="11" name="TextBox 10">
            <a:extLst>
              <a:ext uri="{FF2B5EF4-FFF2-40B4-BE49-F238E27FC236}">
                <a16:creationId xmlns:a16="http://schemas.microsoft.com/office/drawing/2014/main" id="{36C5B5ED-24DD-D009-A627-DB684B2373B4}"/>
              </a:ext>
            </a:extLst>
          </p:cNvPr>
          <p:cNvSpPr txBox="1"/>
          <p:nvPr/>
        </p:nvSpPr>
        <p:spPr>
          <a:xfrm>
            <a:off x="1955094" y="5513078"/>
            <a:ext cx="8874831" cy="646331"/>
          </a:xfrm>
          <a:prstGeom prst="rect">
            <a:avLst/>
          </a:prstGeom>
          <a:noFill/>
        </p:spPr>
        <p:txBody>
          <a:bodyPr wrap="square">
            <a:spAutoFit/>
          </a:bodyPr>
          <a:lstStyle/>
          <a:p>
            <a:r>
              <a:rPr lang="en-US" dirty="0">
                <a:ea typeface="Arial" charset="0"/>
              </a:rPr>
              <a:t>Useful from a reporting and auditing perspective and serve as reference material to be used by other countries</a:t>
            </a:r>
            <a:endParaRPr lang="en-GB" dirty="0"/>
          </a:p>
        </p:txBody>
      </p:sp>
      <p:sp>
        <p:nvSpPr>
          <p:cNvPr id="12" name="Right Arrow 10">
            <a:extLst>
              <a:ext uri="{FF2B5EF4-FFF2-40B4-BE49-F238E27FC236}">
                <a16:creationId xmlns:a16="http://schemas.microsoft.com/office/drawing/2014/main" id="{B3BCCD2C-11E0-A845-9E46-951B03B05065}"/>
              </a:ext>
            </a:extLst>
          </p:cNvPr>
          <p:cNvSpPr/>
          <p:nvPr/>
        </p:nvSpPr>
        <p:spPr>
          <a:xfrm>
            <a:off x="1554818" y="5513610"/>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pic>
        <p:nvPicPr>
          <p:cNvPr id="17" name="Picture 16">
            <a:extLst>
              <a:ext uri="{FF2B5EF4-FFF2-40B4-BE49-F238E27FC236}">
                <a16:creationId xmlns:a16="http://schemas.microsoft.com/office/drawing/2014/main" id="{421291F7-8E69-815C-6156-1E054F804B4F}"/>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pic>
        <p:nvPicPr>
          <p:cNvPr id="18" name="Picture 17">
            <a:extLst>
              <a:ext uri="{FF2B5EF4-FFF2-40B4-BE49-F238E27FC236}">
                <a16:creationId xmlns:a16="http://schemas.microsoft.com/office/drawing/2014/main" id="{1FE0711D-530C-2D5A-4AD1-5D0644CF8286}"/>
              </a:ext>
            </a:extLst>
          </p:cNvPr>
          <p:cNvPicPr>
            <a:picLocks noChangeAspect="1"/>
          </p:cNvPicPr>
          <p:nvPr/>
        </p:nvPicPr>
        <p:blipFill>
          <a:blip r:embed="rId4"/>
          <a:stretch>
            <a:fillRect/>
          </a:stretch>
        </p:blipFill>
        <p:spPr>
          <a:xfrm>
            <a:off x="11252513" y="805774"/>
            <a:ext cx="693890" cy="990351"/>
          </a:xfrm>
          <a:prstGeom prst="rect">
            <a:avLst/>
          </a:prstGeom>
          <a:ln>
            <a:solidFill>
              <a:schemeClr val="tx1"/>
            </a:solidFill>
          </a:ln>
        </p:spPr>
      </p:pic>
      <p:sp>
        <p:nvSpPr>
          <p:cNvPr id="19" name="Title 1">
            <a:extLst>
              <a:ext uri="{FF2B5EF4-FFF2-40B4-BE49-F238E27FC236}">
                <a16:creationId xmlns:a16="http://schemas.microsoft.com/office/drawing/2014/main" id="{33294194-2AA8-ED0F-93E5-09B322C68C6F}"/>
              </a:ext>
            </a:extLst>
          </p:cNvPr>
          <p:cNvSpPr txBox="1">
            <a:spLocks/>
          </p:cNvSpPr>
          <p:nvPr/>
        </p:nvSpPr>
        <p:spPr>
          <a:xfrm>
            <a:off x="960986" y="2251448"/>
            <a:ext cx="10535690" cy="2987302"/>
          </a:xfrm>
          <a:prstGeom prst="rect">
            <a:avLst/>
          </a:prstGeom>
        </p:spPr>
        <p:txBody>
          <a:bodyPr vert="horz" lIns="91440" tIns="45720" rIns="91440" bIns="45720" rtlCol="0" anchor="t">
            <a:noAutofit/>
          </a:bodyPr>
          <a:lstStyle/>
          <a:p>
            <a:pPr marL="432000" indent="-432000">
              <a:lnSpc>
                <a:spcPct val="90000"/>
              </a:lnSpc>
              <a:spcAft>
                <a:spcPts val="600"/>
              </a:spcAft>
              <a:buFont typeface="+mj-lt"/>
              <a:buAutoNum type="arabicPeriod"/>
              <a:defRPr/>
            </a:pPr>
            <a:r>
              <a:rPr lang="en-US" dirty="0"/>
              <a:t>Overall process that led to the development of the geo-enabling workplan, starting from identification of the microplanning challenges to be addressed through the geo-enablement. This kind of report is important for those who invested in the geo-enablement.</a:t>
            </a:r>
          </a:p>
          <a:p>
            <a:pPr marL="432000" indent="-432000">
              <a:lnSpc>
                <a:spcPct val="90000"/>
              </a:lnSpc>
              <a:spcAft>
                <a:spcPts val="600"/>
              </a:spcAft>
              <a:buFont typeface="+mj-lt"/>
              <a:buAutoNum type="arabicPeriod"/>
              <a:defRPr/>
            </a:pPr>
            <a:r>
              <a:rPr lang="en-US" dirty="0"/>
              <a:t>Details of technical processes followed including challenges and lessons learned when addressing data availability and quality issues; identification of the geographic dimension of the program or intervention and definition of the conceptual data model; and generating the products resulting from the operationalization of the applications of geospatial data and technologies. If data specifications and/or standards have been defined as part of the geo-enablement, these should be documented at the same time.</a:t>
            </a:r>
          </a:p>
          <a:p>
            <a:pPr marL="432000" indent="-432000">
              <a:lnSpc>
                <a:spcPct val="90000"/>
              </a:lnSpc>
              <a:spcAft>
                <a:spcPts val="600"/>
              </a:spcAft>
              <a:buFont typeface="+mj-lt"/>
              <a:buAutoNum type="arabicPeriod"/>
              <a:defRPr/>
            </a:pPr>
            <a:r>
              <a:rPr lang="en-US" dirty="0"/>
              <a:t>Processes, feedback, challenges, and lessons learned during the integration and use of the products in the microplanning process.</a:t>
            </a:r>
          </a:p>
        </p:txBody>
      </p:sp>
      <p:sp>
        <p:nvSpPr>
          <p:cNvPr id="20" name="Title 1">
            <a:extLst>
              <a:ext uri="{FF2B5EF4-FFF2-40B4-BE49-F238E27FC236}">
                <a16:creationId xmlns:a16="http://schemas.microsoft.com/office/drawing/2014/main" id="{BAF5C861-077D-58E9-53AA-DC65D7DEF4F3}"/>
              </a:ext>
            </a:extLst>
          </p:cNvPr>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Document the result of the action plan implementation</a:t>
            </a:r>
          </a:p>
        </p:txBody>
      </p:sp>
      <p:sp>
        <p:nvSpPr>
          <p:cNvPr id="21" name="Title 1">
            <a:extLst>
              <a:ext uri="{FF2B5EF4-FFF2-40B4-BE49-F238E27FC236}">
                <a16:creationId xmlns:a16="http://schemas.microsoft.com/office/drawing/2014/main" id="{349B313F-B0DB-8277-2894-B1B6399E3D1A}"/>
              </a:ext>
            </a:extLst>
          </p:cNvPr>
          <p:cNvSpPr txBox="1">
            <a:spLocks/>
          </p:cNvSpPr>
          <p:nvPr/>
        </p:nvSpPr>
        <p:spPr>
          <a:xfrm>
            <a:off x="699701" y="1909848"/>
            <a:ext cx="9954665" cy="415431"/>
          </a:xfrm>
          <a:prstGeom prst="rect">
            <a:avLst/>
          </a:prstGeom>
        </p:spPr>
        <p:txBody>
          <a:bodyPr vert="horz" lIns="91440" tIns="45720" rIns="91440" bIns="45720" rtlCol="0" anchor="t">
            <a:noAutofit/>
          </a:bodyPr>
          <a:lstStyle/>
          <a:p>
            <a:pPr>
              <a:lnSpc>
                <a:spcPct val="90000"/>
              </a:lnSpc>
              <a:defRPr/>
            </a:pPr>
            <a:r>
              <a:rPr lang="en-US" dirty="0">
                <a:ea typeface="Arial" charset="0"/>
              </a:rPr>
              <a:t>It is recommended to develop the following set of documents:</a:t>
            </a:r>
            <a:endParaRPr lang="en-US" dirty="0"/>
          </a:p>
        </p:txBody>
      </p:sp>
    </p:spTree>
    <p:extLst>
      <p:ext uri="{BB962C8B-B14F-4D97-AF65-F5344CB8AC3E}">
        <p14:creationId xmlns:p14="http://schemas.microsoft.com/office/powerpoint/2010/main" val="734970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F6882-C887-4DFF-0A26-662AFC8F0C9E}"/>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20" name="Title 1">
            <a:extLst>
              <a:ext uri="{FF2B5EF4-FFF2-40B4-BE49-F238E27FC236}">
                <a16:creationId xmlns:a16="http://schemas.microsoft.com/office/drawing/2014/main" id="{BAF5C861-077D-58E9-53AA-DC65D7DEF4F3}"/>
              </a:ext>
            </a:extLst>
          </p:cNvPr>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Document the result of the action plan implementation</a:t>
            </a:r>
          </a:p>
        </p:txBody>
      </p:sp>
      <p:sp>
        <p:nvSpPr>
          <p:cNvPr id="2" name="Title 1">
            <a:extLst>
              <a:ext uri="{FF2B5EF4-FFF2-40B4-BE49-F238E27FC236}">
                <a16:creationId xmlns:a16="http://schemas.microsoft.com/office/drawing/2014/main" id="{8658AD61-EB1C-5207-B2FE-DB1B270292A5}"/>
              </a:ext>
            </a:extLst>
          </p:cNvPr>
          <p:cNvSpPr txBox="1">
            <a:spLocks/>
          </p:cNvSpPr>
          <p:nvPr/>
        </p:nvSpPr>
        <p:spPr>
          <a:xfrm>
            <a:off x="703036" y="1199791"/>
            <a:ext cx="10126889" cy="580000"/>
          </a:xfrm>
          <a:prstGeom prst="rect">
            <a:avLst/>
          </a:prstGeom>
        </p:spPr>
        <p:txBody>
          <a:bodyPr vert="horz" lIns="91440" tIns="45720" rIns="91440" bIns="45720" rtlCol="0" anchor="t">
            <a:noAutofit/>
          </a:bodyPr>
          <a:lstStyle/>
          <a:p>
            <a:pPr>
              <a:lnSpc>
                <a:spcPct val="90000"/>
              </a:lnSpc>
              <a:defRPr/>
            </a:pPr>
            <a:r>
              <a:rPr lang="en-US" dirty="0">
                <a:ea typeface="Arial" charset="0"/>
              </a:rPr>
              <a:t>It is also important to document the work that has been accomplished in a format that can be easily shared to </a:t>
            </a:r>
            <a:r>
              <a:rPr lang="en-PH" dirty="0">
                <a:ea typeface="Arial" charset="0"/>
              </a:rPr>
              <a:t>:</a:t>
            </a:r>
            <a:endParaRPr lang="en-PH" dirty="0">
              <a:solidFill>
                <a:srgbClr val="000000"/>
              </a:solidFill>
            </a:endParaRPr>
          </a:p>
        </p:txBody>
      </p:sp>
      <p:pic>
        <p:nvPicPr>
          <p:cNvPr id="3" name="Picture 2" descr="A person in white lab coat and a person in white lab coat&#10;&#10;Description automatically generated">
            <a:hlinkClick r:id="rId3"/>
            <a:extLst>
              <a:ext uri="{FF2B5EF4-FFF2-40B4-BE49-F238E27FC236}">
                <a16:creationId xmlns:a16="http://schemas.microsoft.com/office/drawing/2014/main" id="{CA04B1DD-4127-E414-B769-C1F222E5F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9763" y="3852825"/>
            <a:ext cx="2319928" cy="1331036"/>
          </a:xfrm>
          <a:prstGeom prst="rect">
            <a:avLst/>
          </a:prstGeom>
          <a:ln>
            <a:solidFill>
              <a:schemeClr val="tx1"/>
            </a:solidFill>
          </a:ln>
          <a:effectLst>
            <a:outerShdw blurRad="50800" dist="50800" dir="5400000" sx="102000" sy="102000" algn="ctr" rotWithShape="0">
              <a:srgbClr val="000000">
                <a:alpha val="43137"/>
              </a:srgbClr>
            </a:outerShdw>
          </a:effectLst>
        </p:spPr>
      </p:pic>
      <p:pic>
        <p:nvPicPr>
          <p:cNvPr id="4" name="Picture 3" descr="A person holding a person's hand&#10;&#10;Description automatically generated">
            <a:hlinkClick r:id="rId5"/>
            <a:extLst>
              <a:ext uri="{FF2B5EF4-FFF2-40B4-BE49-F238E27FC236}">
                <a16:creationId xmlns:a16="http://schemas.microsoft.com/office/drawing/2014/main" id="{FF5A8FE7-2817-3130-DF01-4F1EF44382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0116" y="4336437"/>
            <a:ext cx="2321609" cy="1332000"/>
          </a:xfrm>
          <a:prstGeom prst="rect">
            <a:avLst/>
          </a:prstGeom>
          <a:ln>
            <a:solidFill>
              <a:schemeClr val="tx1"/>
            </a:solidFill>
          </a:ln>
          <a:effectLst>
            <a:outerShdw blurRad="50800" dist="50800" dir="5400000" sx="102000" sy="102000" algn="ctr" rotWithShape="0">
              <a:srgbClr val="000000">
                <a:alpha val="43137"/>
              </a:srgbClr>
            </a:outerShdw>
          </a:effectLst>
        </p:spPr>
      </p:pic>
      <p:pic>
        <p:nvPicPr>
          <p:cNvPr id="7" name="Picture 6">
            <a:extLst>
              <a:ext uri="{FF2B5EF4-FFF2-40B4-BE49-F238E27FC236}">
                <a16:creationId xmlns:a16="http://schemas.microsoft.com/office/drawing/2014/main" id="{458B5C55-65C2-F391-C8DA-CC05351E1042}"/>
              </a:ext>
            </a:extLst>
          </p:cNvPr>
          <p:cNvPicPr>
            <a:picLocks noChangeAspect="1"/>
          </p:cNvPicPr>
          <p:nvPr/>
        </p:nvPicPr>
        <p:blipFill>
          <a:blip r:embed="rId7"/>
          <a:stretch>
            <a:fillRect/>
          </a:stretch>
        </p:blipFill>
        <p:spPr>
          <a:xfrm>
            <a:off x="2231940" y="4853671"/>
            <a:ext cx="2675502" cy="1332000"/>
          </a:xfrm>
          <a:prstGeom prst="rect">
            <a:avLst/>
          </a:prstGeom>
          <a:ln w="12700">
            <a:solidFill>
              <a:schemeClr val="tx1"/>
            </a:solidFill>
          </a:ln>
          <a:effectLst>
            <a:outerShdw blurRad="50800" dist="50800" dir="5400000" algn="tl" rotWithShape="0">
              <a:prstClr val="black">
                <a:alpha val="40000"/>
              </a:prstClr>
            </a:outerShdw>
          </a:effectLst>
        </p:spPr>
      </p:pic>
      <p:sp>
        <p:nvSpPr>
          <p:cNvPr id="8" name="TextBox 7">
            <a:extLst>
              <a:ext uri="{FF2B5EF4-FFF2-40B4-BE49-F238E27FC236}">
                <a16:creationId xmlns:a16="http://schemas.microsoft.com/office/drawing/2014/main" id="{3866C6AD-DA10-C7C7-AEC4-FFF194771CFA}"/>
              </a:ext>
            </a:extLst>
          </p:cNvPr>
          <p:cNvSpPr txBox="1"/>
          <p:nvPr/>
        </p:nvSpPr>
        <p:spPr>
          <a:xfrm>
            <a:off x="1778122" y="3137609"/>
            <a:ext cx="9804278" cy="646331"/>
          </a:xfrm>
          <a:prstGeom prst="rect">
            <a:avLst/>
          </a:prstGeom>
          <a:noFill/>
        </p:spPr>
        <p:txBody>
          <a:bodyPr wrap="square">
            <a:spAutoFit/>
          </a:bodyPr>
          <a:lstStyle/>
          <a:p>
            <a:r>
              <a:rPr lang="en-US" dirty="0">
                <a:ea typeface="Arial" charset="0"/>
              </a:rPr>
              <a:t>Story maps, or similar media, provide an interesting option in this regard as they allow to include dynamic maps among other types of media</a:t>
            </a:r>
            <a:endParaRPr lang="en-GB" dirty="0"/>
          </a:p>
        </p:txBody>
      </p:sp>
      <p:sp>
        <p:nvSpPr>
          <p:cNvPr id="9" name="Right Arrow 10">
            <a:extLst>
              <a:ext uri="{FF2B5EF4-FFF2-40B4-BE49-F238E27FC236}">
                <a16:creationId xmlns:a16="http://schemas.microsoft.com/office/drawing/2014/main" id="{338C761F-8D2A-CFC0-BBA7-70073C323916}"/>
              </a:ext>
            </a:extLst>
          </p:cNvPr>
          <p:cNvSpPr/>
          <p:nvPr/>
        </p:nvSpPr>
        <p:spPr>
          <a:xfrm>
            <a:off x="1377845" y="3166716"/>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pic>
        <p:nvPicPr>
          <p:cNvPr id="10" name="Picture 9">
            <a:extLst>
              <a:ext uri="{FF2B5EF4-FFF2-40B4-BE49-F238E27FC236}">
                <a16:creationId xmlns:a16="http://schemas.microsoft.com/office/drawing/2014/main" id="{F649C524-1F40-1ADA-E528-D6CCF2122BC4}"/>
              </a:ext>
            </a:extLst>
          </p:cNvPr>
          <p:cNvPicPr>
            <a:picLocks noChangeAspect="1"/>
          </p:cNvPicPr>
          <p:nvPr/>
        </p:nvPicPr>
        <p:blipFill>
          <a:blip r:embed="rId8"/>
          <a:stretch>
            <a:fillRect/>
          </a:stretch>
        </p:blipFill>
        <p:spPr>
          <a:xfrm>
            <a:off x="5638468" y="5036907"/>
            <a:ext cx="2692114" cy="1263060"/>
          </a:xfrm>
          <a:prstGeom prst="rect">
            <a:avLst/>
          </a:prstGeom>
          <a:ln>
            <a:solidFill>
              <a:schemeClr val="tx1"/>
            </a:solidFill>
          </a:ln>
        </p:spPr>
      </p:pic>
      <p:pic>
        <p:nvPicPr>
          <p:cNvPr id="13" name="Picture 12">
            <a:extLst>
              <a:ext uri="{FF2B5EF4-FFF2-40B4-BE49-F238E27FC236}">
                <a16:creationId xmlns:a16="http://schemas.microsoft.com/office/drawing/2014/main" id="{BAF51DE0-0DB0-DE38-6401-4E10497F5236}"/>
              </a:ext>
            </a:extLst>
          </p:cNvPr>
          <p:cNvPicPr>
            <a:picLocks noChangeAspect="1"/>
          </p:cNvPicPr>
          <p:nvPr/>
        </p:nvPicPr>
        <p:blipFill>
          <a:blip r:embed="rId9"/>
          <a:stretch>
            <a:fillRect/>
          </a:stretch>
        </p:blipFill>
        <p:spPr>
          <a:xfrm>
            <a:off x="8520598" y="5051158"/>
            <a:ext cx="2802370" cy="1234557"/>
          </a:xfrm>
          <a:prstGeom prst="rect">
            <a:avLst/>
          </a:prstGeom>
          <a:ln>
            <a:solidFill>
              <a:schemeClr val="tx1"/>
            </a:solidFill>
          </a:ln>
        </p:spPr>
      </p:pic>
      <p:pic>
        <p:nvPicPr>
          <p:cNvPr id="14" name="Picture 13">
            <a:extLst>
              <a:ext uri="{FF2B5EF4-FFF2-40B4-BE49-F238E27FC236}">
                <a16:creationId xmlns:a16="http://schemas.microsoft.com/office/drawing/2014/main" id="{9A91E530-DB71-C88C-C0DF-DAF8DC5F980E}"/>
              </a:ext>
            </a:extLst>
          </p:cNvPr>
          <p:cNvPicPr>
            <a:picLocks noChangeAspect="1"/>
          </p:cNvPicPr>
          <p:nvPr/>
        </p:nvPicPr>
        <p:blipFill rotWithShape="1">
          <a:blip r:embed="rId10"/>
          <a:srcRect t="639" b="-1"/>
          <a:stretch/>
        </p:blipFill>
        <p:spPr>
          <a:xfrm>
            <a:off x="5630827" y="3721556"/>
            <a:ext cx="2707397" cy="1234557"/>
          </a:xfrm>
          <a:prstGeom prst="rect">
            <a:avLst/>
          </a:prstGeom>
          <a:ln>
            <a:solidFill>
              <a:schemeClr val="tx1"/>
            </a:solidFill>
          </a:ln>
        </p:spPr>
      </p:pic>
      <p:pic>
        <p:nvPicPr>
          <p:cNvPr id="15" name="Picture 14">
            <a:extLst>
              <a:ext uri="{FF2B5EF4-FFF2-40B4-BE49-F238E27FC236}">
                <a16:creationId xmlns:a16="http://schemas.microsoft.com/office/drawing/2014/main" id="{0BA4074A-7EE2-A6F3-2424-91ECD53FC88A}"/>
              </a:ext>
            </a:extLst>
          </p:cNvPr>
          <p:cNvPicPr>
            <a:picLocks noChangeAspect="1"/>
          </p:cNvPicPr>
          <p:nvPr/>
        </p:nvPicPr>
        <p:blipFill>
          <a:blip r:embed="rId11"/>
          <a:stretch>
            <a:fillRect/>
          </a:stretch>
        </p:blipFill>
        <p:spPr>
          <a:xfrm>
            <a:off x="8529291" y="3707592"/>
            <a:ext cx="2802370" cy="1248521"/>
          </a:xfrm>
          <a:prstGeom prst="rect">
            <a:avLst/>
          </a:prstGeom>
          <a:ln>
            <a:solidFill>
              <a:schemeClr val="tx1"/>
            </a:solidFill>
          </a:ln>
        </p:spPr>
      </p:pic>
      <p:pic>
        <p:nvPicPr>
          <p:cNvPr id="16" name="Picture 15">
            <a:extLst>
              <a:ext uri="{FF2B5EF4-FFF2-40B4-BE49-F238E27FC236}">
                <a16:creationId xmlns:a16="http://schemas.microsoft.com/office/drawing/2014/main" id="{1D8A0690-3153-3092-F1DC-27DD1C2DBF8A}"/>
              </a:ext>
            </a:extLst>
          </p:cNvPr>
          <p:cNvPicPr>
            <a:picLocks noChangeAspect="1"/>
          </p:cNvPicPr>
          <p:nvPr/>
        </p:nvPicPr>
        <p:blipFill>
          <a:blip r:embed="rId12"/>
          <a:stretch>
            <a:fillRect/>
          </a:stretch>
        </p:blipFill>
        <p:spPr>
          <a:xfrm>
            <a:off x="11017767" y="305828"/>
            <a:ext cx="693890" cy="990351"/>
          </a:xfrm>
          <a:prstGeom prst="rect">
            <a:avLst/>
          </a:prstGeom>
          <a:ln>
            <a:solidFill>
              <a:schemeClr val="tx1"/>
            </a:solidFill>
          </a:ln>
        </p:spPr>
      </p:pic>
      <p:sp>
        <p:nvSpPr>
          <p:cNvPr id="22" name="Title 1">
            <a:extLst>
              <a:ext uri="{FF2B5EF4-FFF2-40B4-BE49-F238E27FC236}">
                <a16:creationId xmlns:a16="http://schemas.microsoft.com/office/drawing/2014/main" id="{85253CDE-A200-5451-C565-238BE045FD64}"/>
              </a:ext>
            </a:extLst>
          </p:cNvPr>
          <p:cNvSpPr txBox="1">
            <a:spLocks/>
          </p:cNvSpPr>
          <p:nvPr/>
        </p:nvSpPr>
        <p:spPr>
          <a:xfrm>
            <a:off x="723073" y="1727516"/>
            <a:ext cx="10763743" cy="1650730"/>
          </a:xfrm>
          <a:prstGeom prst="rect">
            <a:avLst/>
          </a:prstGeom>
        </p:spPr>
        <p:txBody>
          <a:bodyPr vert="horz" lIns="91440" tIns="45720" rIns="91440" bIns="45720" rtlCol="0" anchor="t">
            <a:noAutofit/>
          </a:bodyPr>
          <a:lstStyle/>
          <a:p>
            <a:pPr marL="719138" indent="-342900">
              <a:lnSpc>
                <a:spcPct val="90000"/>
              </a:lnSpc>
              <a:spcAft>
                <a:spcPts val="600"/>
              </a:spcAft>
              <a:buFont typeface="Arial" panose="020B0604020202020204" pitchFamily="34" charset="0"/>
              <a:buChar char="•"/>
              <a:defRPr/>
            </a:pPr>
            <a:r>
              <a:rPr lang="en-US" dirty="0">
                <a:solidFill>
                  <a:srgbClr val="000000"/>
                </a:solidFill>
              </a:rPr>
              <a:t>Demonstrate the benefit of the geo-enablement, especially in the context where some entities were not convinced in the first place</a:t>
            </a:r>
            <a:r>
              <a:rPr lang="fr-FR" dirty="0">
                <a:solidFill>
                  <a:srgbClr val="000000"/>
                </a:solidFill>
              </a:rPr>
              <a:t>.</a:t>
            </a:r>
            <a:endParaRPr lang="en-PH" dirty="0">
              <a:solidFill>
                <a:srgbClr val="000000"/>
              </a:solidFill>
            </a:endParaRPr>
          </a:p>
          <a:p>
            <a:pPr marL="719138" indent="-342900">
              <a:lnSpc>
                <a:spcPct val="90000"/>
              </a:lnSpc>
              <a:spcAft>
                <a:spcPts val="600"/>
              </a:spcAft>
              <a:buFont typeface="Arial" panose="020B0604020202020204" pitchFamily="34" charset="0"/>
              <a:buChar char="•"/>
              <a:defRPr/>
            </a:pPr>
            <a:r>
              <a:rPr lang="en-US" dirty="0">
                <a:solidFill>
                  <a:srgbClr val="000000"/>
                </a:solidFill>
              </a:rPr>
              <a:t>Leverage resources to either ensure the sustainability of what has been established, support the extension of the pilot project to the whole country, or finance the next round of HIS geo-enabling activities</a:t>
            </a:r>
            <a:r>
              <a:rPr lang="fr-FR" dirty="0">
                <a:solidFill>
                  <a:srgbClr val="000000"/>
                </a:solidFill>
              </a:rPr>
              <a:t>.</a:t>
            </a:r>
            <a:endParaRPr lang="en-PH" dirty="0">
              <a:solidFill>
                <a:srgbClr val="000000"/>
              </a:solidFill>
            </a:endParaRPr>
          </a:p>
        </p:txBody>
      </p:sp>
    </p:spTree>
    <p:extLst>
      <p:ext uri="{BB962C8B-B14F-4D97-AF65-F5344CB8AC3E}">
        <p14:creationId xmlns:p14="http://schemas.microsoft.com/office/powerpoint/2010/main" val="7757698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F6882-C887-4DFF-0A26-662AFC8F0C9E}"/>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20" name="Title 1">
            <a:extLst>
              <a:ext uri="{FF2B5EF4-FFF2-40B4-BE49-F238E27FC236}">
                <a16:creationId xmlns:a16="http://schemas.microsoft.com/office/drawing/2014/main" id="{BAF5C861-077D-58E9-53AA-DC65D7DEF4F3}"/>
              </a:ext>
            </a:extLst>
          </p:cNvPr>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Sustain the result of the action plan implementation</a:t>
            </a:r>
          </a:p>
        </p:txBody>
      </p:sp>
      <p:sp>
        <p:nvSpPr>
          <p:cNvPr id="5" name="Title 1">
            <a:extLst>
              <a:ext uri="{FF2B5EF4-FFF2-40B4-BE49-F238E27FC236}">
                <a16:creationId xmlns:a16="http://schemas.microsoft.com/office/drawing/2014/main" id="{05B1975E-6062-8345-811C-DD92013C60D8}"/>
              </a:ext>
            </a:extLst>
          </p:cNvPr>
          <p:cNvSpPr txBox="1">
            <a:spLocks/>
          </p:cNvSpPr>
          <p:nvPr/>
        </p:nvSpPr>
        <p:spPr>
          <a:xfrm>
            <a:off x="712774" y="1197911"/>
            <a:ext cx="8527596" cy="395274"/>
          </a:xfrm>
          <a:prstGeom prst="rect">
            <a:avLst/>
          </a:prstGeom>
        </p:spPr>
        <p:txBody>
          <a:bodyPr vert="horz" lIns="91440" tIns="45720" rIns="91440" bIns="45720" rtlCol="0" anchor="t">
            <a:noAutofit/>
          </a:bodyPr>
          <a:lstStyle/>
          <a:p>
            <a:pPr>
              <a:lnSpc>
                <a:spcPct val="90000"/>
              </a:lnSpc>
              <a:defRPr/>
            </a:pPr>
            <a:r>
              <a:rPr lang="en-US" dirty="0">
                <a:ea typeface="Arial" charset="0"/>
              </a:rPr>
              <a:t>Once the action plan implemented it is also important to look into:</a:t>
            </a:r>
          </a:p>
          <a:p>
            <a:pPr>
              <a:lnSpc>
                <a:spcPct val="90000"/>
              </a:lnSpc>
              <a:defRPr/>
            </a:pPr>
            <a:endParaRPr lang="en-US" dirty="0">
              <a:ea typeface="Arial" charset="0"/>
            </a:endParaRPr>
          </a:p>
        </p:txBody>
      </p:sp>
      <p:pic>
        <p:nvPicPr>
          <p:cNvPr id="11" name="Picture 10">
            <a:extLst>
              <a:ext uri="{FF2B5EF4-FFF2-40B4-BE49-F238E27FC236}">
                <a16:creationId xmlns:a16="http://schemas.microsoft.com/office/drawing/2014/main" id="{C1750F3C-3374-B838-5D37-EB76BCD1363E}"/>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pic>
        <p:nvPicPr>
          <p:cNvPr id="12" name="Picture 11">
            <a:extLst>
              <a:ext uri="{FF2B5EF4-FFF2-40B4-BE49-F238E27FC236}">
                <a16:creationId xmlns:a16="http://schemas.microsoft.com/office/drawing/2014/main" id="{D68E55E6-3A76-F6B4-6422-5DF4788410CE}"/>
              </a:ext>
            </a:extLst>
          </p:cNvPr>
          <p:cNvPicPr>
            <a:picLocks noChangeAspect="1"/>
          </p:cNvPicPr>
          <p:nvPr/>
        </p:nvPicPr>
        <p:blipFill>
          <a:blip r:embed="rId4"/>
          <a:stretch>
            <a:fillRect/>
          </a:stretch>
        </p:blipFill>
        <p:spPr>
          <a:xfrm>
            <a:off x="11252513" y="805774"/>
            <a:ext cx="693890" cy="990351"/>
          </a:xfrm>
          <a:prstGeom prst="rect">
            <a:avLst/>
          </a:prstGeom>
          <a:ln>
            <a:solidFill>
              <a:schemeClr val="tx1"/>
            </a:solidFill>
          </a:ln>
        </p:spPr>
      </p:pic>
      <p:sp>
        <p:nvSpPr>
          <p:cNvPr id="17" name="Title 1">
            <a:extLst>
              <a:ext uri="{FF2B5EF4-FFF2-40B4-BE49-F238E27FC236}">
                <a16:creationId xmlns:a16="http://schemas.microsoft.com/office/drawing/2014/main" id="{A364B9F9-60CD-AFC9-2509-A17952E65659}"/>
              </a:ext>
            </a:extLst>
          </p:cNvPr>
          <p:cNvSpPr txBox="1">
            <a:spLocks/>
          </p:cNvSpPr>
          <p:nvPr/>
        </p:nvSpPr>
        <p:spPr>
          <a:xfrm>
            <a:off x="962026" y="1782005"/>
            <a:ext cx="5258236" cy="3858714"/>
          </a:xfrm>
          <a:prstGeom prst="rect">
            <a:avLst/>
          </a:prstGeom>
        </p:spPr>
        <p:txBody>
          <a:bodyPr vert="horz" lIns="91440" tIns="45720" rIns="91440" bIns="45720" rtlCol="0" anchor="t">
            <a:noAutofit/>
          </a:bodyPr>
          <a:lstStyle/>
          <a:p>
            <a:pPr marL="432000" indent="-432000">
              <a:lnSpc>
                <a:spcPct val="90000"/>
              </a:lnSpc>
              <a:spcAft>
                <a:spcPts val="600"/>
              </a:spcAft>
              <a:buFont typeface="+mj-lt"/>
              <a:buAutoNum type="arabicPeriod"/>
              <a:defRPr/>
            </a:pPr>
            <a:r>
              <a:rPr lang="en-US" dirty="0"/>
              <a:t>Storing, maintaining, improving, and updating the data and products generated during the geo-enablement</a:t>
            </a:r>
          </a:p>
          <a:p>
            <a:pPr marL="432000" indent="-432000">
              <a:lnSpc>
                <a:spcPct val="90000"/>
              </a:lnSpc>
              <a:spcAft>
                <a:spcPts val="600"/>
              </a:spcAft>
              <a:buFont typeface="+mj-lt"/>
              <a:buAutoNum type="arabicPeriod"/>
              <a:defRPr/>
            </a:pPr>
            <a:endParaRPr lang="en-US" dirty="0"/>
          </a:p>
          <a:p>
            <a:pPr marL="432000" indent="-432000">
              <a:lnSpc>
                <a:spcPct val="90000"/>
              </a:lnSpc>
              <a:spcAft>
                <a:spcPts val="600"/>
              </a:spcAft>
              <a:buFont typeface="+mj-lt"/>
              <a:buAutoNum type="arabicPeriod"/>
              <a:defRPr/>
            </a:pPr>
            <a:r>
              <a:rPr lang="en-US" dirty="0"/>
              <a:t>Scaling up the geo-enablement process if the implementation has only been at the pilot project level until now</a:t>
            </a:r>
          </a:p>
          <a:p>
            <a:pPr marL="432000" indent="-432000">
              <a:lnSpc>
                <a:spcPct val="90000"/>
              </a:lnSpc>
              <a:spcAft>
                <a:spcPts val="600"/>
              </a:spcAft>
              <a:buFont typeface="+mj-lt"/>
              <a:buAutoNum type="arabicPeriod"/>
              <a:defRPr/>
            </a:pPr>
            <a:endParaRPr lang="en-US" dirty="0"/>
          </a:p>
          <a:p>
            <a:pPr marL="432000" indent="-432000">
              <a:lnSpc>
                <a:spcPct val="90000"/>
              </a:lnSpc>
              <a:spcAft>
                <a:spcPts val="600"/>
              </a:spcAft>
              <a:buFont typeface="+mj-lt"/>
              <a:buAutoNum type="arabicPeriod"/>
              <a:defRPr/>
            </a:pPr>
            <a:r>
              <a:rPr lang="en-US" dirty="0"/>
              <a:t>Ensuring the long-term sustainability of what has been established during the geo-enablement</a:t>
            </a:r>
          </a:p>
          <a:p>
            <a:pPr marL="432000" indent="-432000">
              <a:lnSpc>
                <a:spcPct val="90000"/>
              </a:lnSpc>
              <a:spcAft>
                <a:spcPts val="600"/>
              </a:spcAft>
              <a:buFont typeface="+mj-lt"/>
              <a:buAutoNum type="arabicPeriod"/>
              <a:defRPr/>
            </a:pPr>
            <a:endParaRPr lang="en-US" dirty="0"/>
          </a:p>
          <a:p>
            <a:pPr marL="432000" indent="-432000">
              <a:lnSpc>
                <a:spcPct val="90000"/>
              </a:lnSpc>
              <a:spcAft>
                <a:spcPts val="600"/>
              </a:spcAft>
              <a:buFont typeface="+mj-lt"/>
              <a:buAutoNum type="arabicPeriod"/>
              <a:defRPr/>
            </a:pPr>
            <a:r>
              <a:rPr lang="en-US" dirty="0"/>
              <a:t>Planning for the next iteration of the HIS, program, or intervention geo-enabling process</a:t>
            </a:r>
          </a:p>
        </p:txBody>
      </p:sp>
      <p:pic>
        <p:nvPicPr>
          <p:cNvPr id="18" name="Picture 17">
            <a:extLst>
              <a:ext uri="{FF2B5EF4-FFF2-40B4-BE49-F238E27FC236}">
                <a16:creationId xmlns:a16="http://schemas.microsoft.com/office/drawing/2014/main" id="{F814D907-639C-8C96-DBAA-CEEE74447E8A}"/>
              </a:ext>
            </a:extLst>
          </p:cNvPr>
          <p:cNvPicPr>
            <a:picLocks noChangeAspect="1"/>
          </p:cNvPicPr>
          <p:nvPr/>
        </p:nvPicPr>
        <p:blipFill>
          <a:blip r:embed="rId5"/>
          <a:stretch>
            <a:fillRect/>
          </a:stretch>
        </p:blipFill>
        <p:spPr>
          <a:xfrm>
            <a:off x="9129993" y="2145258"/>
            <a:ext cx="2364176" cy="1962513"/>
          </a:xfrm>
          <a:prstGeom prst="rect">
            <a:avLst/>
          </a:prstGeom>
        </p:spPr>
      </p:pic>
      <p:sp>
        <p:nvSpPr>
          <p:cNvPr id="19" name="Arrow: Right 18">
            <a:extLst>
              <a:ext uri="{FF2B5EF4-FFF2-40B4-BE49-F238E27FC236}">
                <a16:creationId xmlns:a16="http://schemas.microsoft.com/office/drawing/2014/main" id="{F0EC2F41-FE98-F1AE-1645-ACC2B7658F7F}"/>
              </a:ext>
            </a:extLst>
          </p:cNvPr>
          <p:cNvSpPr/>
          <p:nvPr/>
        </p:nvSpPr>
        <p:spPr>
          <a:xfrm rot="19362259">
            <a:off x="10273763" y="2931168"/>
            <a:ext cx="330245" cy="31020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52B9B4EB-0B99-2EC5-BE24-96586BC6EE11}"/>
              </a:ext>
            </a:extLst>
          </p:cNvPr>
          <p:cNvPicPr>
            <a:picLocks noChangeAspect="1"/>
          </p:cNvPicPr>
          <p:nvPr/>
        </p:nvPicPr>
        <p:blipFill>
          <a:blip r:embed="rId6"/>
          <a:stretch>
            <a:fillRect/>
          </a:stretch>
        </p:blipFill>
        <p:spPr>
          <a:xfrm>
            <a:off x="6441895" y="1553404"/>
            <a:ext cx="2462542" cy="1422331"/>
          </a:xfrm>
          <a:prstGeom prst="rect">
            <a:avLst/>
          </a:prstGeom>
        </p:spPr>
      </p:pic>
      <p:pic>
        <p:nvPicPr>
          <p:cNvPr id="23" name="Picture 22" descr="A diagram of a flowchart&#10;&#10;Description automatically generated">
            <a:extLst>
              <a:ext uri="{FF2B5EF4-FFF2-40B4-BE49-F238E27FC236}">
                <a16:creationId xmlns:a16="http://schemas.microsoft.com/office/drawing/2014/main" id="{DAF0A057-AD6F-3589-8178-B5A7978FBD82}"/>
              </a:ext>
            </a:extLst>
          </p:cNvPr>
          <p:cNvPicPr>
            <a:picLocks noChangeAspect="1"/>
          </p:cNvPicPr>
          <p:nvPr/>
        </p:nvPicPr>
        <p:blipFill>
          <a:blip r:embed="rId7"/>
          <a:stretch>
            <a:fillRect/>
          </a:stretch>
        </p:blipFill>
        <p:spPr>
          <a:xfrm>
            <a:off x="9024886" y="4495835"/>
            <a:ext cx="2469283" cy="1629556"/>
          </a:xfrm>
          <a:prstGeom prst="rect">
            <a:avLst/>
          </a:prstGeom>
        </p:spPr>
      </p:pic>
      <p:sp>
        <p:nvSpPr>
          <p:cNvPr id="24" name="Rectangle 23">
            <a:extLst>
              <a:ext uri="{FF2B5EF4-FFF2-40B4-BE49-F238E27FC236}">
                <a16:creationId xmlns:a16="http://schemas.microsoft.com/office/drawing/2014/main" id="{D09FAAF5-5D56-5B8F-22C9-A841CF518974}"/>
              </a:ext>
            </a:extLst>
          </p:cNvPr>
          <p:cNvSpPr/>
          <p:nvPr/>
        </p:nvSpPr>
        <p:spPr>
          <a:xfrm>
            <a:off x="9024886" y="5283718"/>
            <a:ext cx="633183" cy="318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7B644A9-0CA7-9D2D-DF31-551335A25BF7}"/>
              </a:ext>
            </a:extLst>
          </p:cNvPr>
          <p:cNvGrpSpPr/>
          <p:nvPr/>
        </p:nvGrpSpPr>
        <p:grpSpPr>
          <a:xfrm>
            <a:off x="6481482" y="3545752"/>
            <a:ext cx="2063971" cy="1310824"/>
            <a:chOff x="3242333" y="1980110"/>
            <a:chExt cx="2533842" cy="1554506"/>
          </a:xfrm>
        </p:grpSpPr>
        <p:pic>
          <p:nvPicPr>
            <p:cNvPr id="26" name="Picture 25">
              <a:extLst>
                <a:ext uri="{FF2B5EF4-FFF2-40B4-BE49-F238E27FC236}">
                  <a16:creationId xmlns:a16="http://schemas.microsoft.com/office/drawing/2014/main" id="{3DBCD3C3-5F3F-8EA8-4E15-1CAD1E4B22C7}"/>
                </a:ext>
              </a:extLst>
            </p:cNvPr>
            <p:cNvPicPr>
              <a:picLocks noChangeAspect="1"/>
            </p:cNvPicPr>
            <p:nvPr/>
          </p:nvPicPr>
          <p:blipFill>
            <a:blip r:embed="rId8"/>
            <a:stretch>
              <a:fillRect/>
            </a:stretch>
          </p:blipFill>
          <p:spPr>
            <a:xfrm>
              <a:off x="3242333" y="2013620"/>
              <a:ext cx="2533842" cy="1520996"/>
            </a:xfrm>
            <a:prstGeom prst="rect">
              <a:avLst/>
            </a:prstGeom>
          </p:spPr>
        </p:pic>
        <p:sp>
          <p:nvSpPr>
            <p:cNvPr id="27" name="Rectangle 26">
              <a:extLst>
                <a:ext uri="{FF2B5EF4-FFF2-40B4-BE49-F238E27FC236}">
                  <a16:creationId xmlns:a16="http://schemas.microsoft.com/office/drawing/2014/main" id="{8D7EB97D-4668-70D0-9320-B1227269601D}"/>
                </a:ext>
              </a:extLst>
            </p:cNvPr>
            <p:cNvSpPr/>
            <p:nvPr/>
          </p:nvSpPr>
          <p:spPr>
            <a:xfrm>
              <a:off x="5528664" y="1980110"/>
              <a:ext cx="247511" cy="9516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33462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F6882-C887-4DFF-0A26-662AFC8F0C9E}"/>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20" name="Title 1">
            <a:extLst>
              <a:ext uri="{FF2B5EF4-FFF2-40B4-BE49-F238E27FC236}">
                <a16:creationId xmlns:a16="http://schemas.microsoft.com/office/drawing/2014/main" id="{BAF5C861-077D-58E9-53AA-DC65D7DEF4F3}"/>
              </a:ext>
            </a:extLst>
          </p:cNvPr>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Sustain the result of the action plan implementation</a:t>
            </a:r>
          </a:p>
        </p:txBody>
      </p:sp>
      <p:pic>
        <p:nvPicPr>
          <p:cNvPr id="11" name="Picture 10">
            <a:extLst>
              <a:ext uri="{FF2B5EF4-FFF2-40B4-BE49-F238E27FC236}">
                <a16:creationId xmlns:a16="http://schemas.microsoft.com/office/drawing/2014/main" id="{C1750F3C-3374-B838-5D37-EB76BCD1363E}"/>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pic>
        <p:nvPicPr>
          <p:cNvPr id="12" name="Picture 11">
            <a:extLst>
              <a:ext uri="{FF2B5EF4-FFF2-40B4-BE49-F238E27FC236}">
                <a16:creationId xmlns:a16="http://schemas.microsoft.com/office/drawing/2014/main" id="{D68E55E6-3A76-F6B4-6422-5DF4788410CE}"/>
              </a:ext>
            </a:extLst>
          </p:cNvPr>
          <p:cNvPicPr>
            <a:picLocks noChangeAspect="1"/>
          </p:cNvPicPr>
          <p:nvPr/>
        </p:nvPicPr>
        <p:blipFill>
          <a:blip r:embed="rId4"/>
          <a:stretch>
            <a:fillRect/>
          </a:stretch>
        </p:blipFill>
        <p:spPr>
          <a:xfrm>
            <a:off x="11252513" y="805774"/>
            <a:ext cx="693890" cy="990351"/>
          </a:xfrm>
          <a:prstGeom prst="rect">
            <a:avLst/>
          </a:prstGeom>
          <a:ln>
            <a:solidFill>
              <a:schemeClr val="tx1"/>
            </a:solidFill>
          </a:ln>
        </p:spPr>
      </p:pic>
      <p:sp>
        <p:nvSpPr>
          <p:cNvPr id="2" name="Title 1">
            <a:extLst>
              <a:ext uri="{FF2B5EF4-FFF2-40B4-BE49-F238E27FC236}">
                <a16:creationId xmlns:a16="http://schemas.microsoft.com/office/drawing/2014/main" id="{CE075C7D-CE7D-C7DB-791E-0A032406AB4E}"/>
              </a:ext>
            </a:extLst>
          </p:cNvPr>
          <p:cNvSpPr txBox="1">
            <a:spLocks/>
          </p:cNvSpPr>
          <p:nvPr/>
        </p:nvSpPr>
        <p:spPr>
          <a:xfrm>
            <a:off x="712774" y="1197911"/>
            <a:ext cx="10157110" cy="395274"/>
          </a:xfrm>
          <a:prstGeom prst="rect">
            <a:avLst/>
          </a:prstGeom>
        </p:spPr>
        <p:txBody>
          <a:bodyPr vert="horz" lIns="91440" tIns="45720" rIns="91440" bIns="45720" rtlCol="0" anchor="t">
            <a:noAutofit/>
          </a:bodyPr>
          <a:lstStyle/>
          <a:p>
            <a:pPr>
              <a:lnSpc>
                <a:spcPct val="90000"/>
              </a:lnSpc>
              <a:defRPr/>
            </a:pPr>
            <a:r>
              <a:rPr lang="en-US" b="1" dirty="0">
                <a:ea typeface="Arial" charset="0"/>
              </a:rPr>
              <a:t>Storing, maintaining, improving, and updating the data generated during the geo-enablement</a:t>
            </a:r>
          </a:p>
        </p:txBody>
      </p:sp>
      <p:pic>
        <p:nvPicPr>
          <p:cNvPr id="3" name="Picture 2">
            <a:extLst>
              <a:ext uri="{FF2B5EF4-FFF2-40B4-BE49-F238E27FC236}">
                <a16:creationId xmlns:a16="http://schemas.microsoft.com/office/drawing/2014/main" id="{57F307B0-7968-261E-8C6E-8D46F464FDB8}"/>
              </a:ext>
            </a:extLst>
          </p:cNvPr>
          <p:cNvPicPr>
            <a:picLocks noChangeAspect="1"/>
          </p:cNvPicPr>
          <p:nvPr/>
        </p:nvPicPr>
        <p:blipFill>
          <a:blip r:embed="rId4"/>
          <a:stretch>
            <a:fillRect/>
          </a:stretch>
        </p:blipFill>
        <p:spPr>
          <a:xfrm>
            <a:off x="11252513" y="805774"/>
            <a:ext cx="693890" cy="990351"/>
          </a:xfrm>
          <a:prstGeom prst="rect">
            <a:avLst/>
          </a:prstGeom>
          <a:ln>
            <a:solidFill>
              <a:schemeClr val="tx1"/>
            </a:solidFill>
          </a:ln>
        </p:spPr>
      </p:pic>
      <p:sp>
        <p:nvSpPr>
          <p:cNvPr id="4" name="Title 1">
            <a:extLst>
              <a:ext uri="{FF2B5EF4-FFF2-40B4-BE49-F238E27FC236}">
                <a16:creationId xmlns:a16="http://schemas.microsoft.com/office/drawing/2014/main" id="{446D410F-9D6D-72BF-7548-0B89530B288A}"/>
              </a:ext>
            </a:extLst>
          </p:cNvPr>
          <p:cNvSpPr txBox="1">
            <a:spLocks/>
          </p:cNvSpPr>
          <p:nvPr/>
        </p:nvSpPr>
        <p:spPr>
          <a:xfrm>
            <a:off x="459459" y="1601612"/>
            <a:ext cx="10157110" cy="642275"/>
          </a:xfrm>
          <a:prstGeom prst="rect">
            <a:avLst/>
          </a:prstGeom>
        </p:spPr>
        <p:txBody>
          <a:bodyPr vert="horz" lIns="91440" tIns="45720" rIns="91440" bIns="45720" rtlCol="0" anchor="t">
            <a:noAutofit/>
          </a:bodyPr>
          <a:lstStyle/>
          <a:p>
            <a:pPr marL="260350">
              <a:lnSpc>
                <a:spcPct val="90000"/>
              </a:lnSpc>
              <a:defRPr/>
            </a:pPr>
            <a:r>
              <a:rPr lang="en-US" dirty="0">
                <a:ea typeface="Arial" charset="0"/>
              </a:rPr>
              <a:t>The storage, maintenance, and regular update of the core data compiled and/or generated during the geo-enablement should ideally be included in the action plan.</a:t>
            </a:r>
          </a:p>
        </p:txBody>
      </p:sp>
      <p:sp>
        <p:nvSpPr>
          <p:cNvPr id="7" name="Title 1">
            <a:extLst>
              <a:ext uri="{FF2B5EF4-FFF2-40B4-BE49-F238E27FC236}">
                <a16:creationId xmlns:a16="http://schemas.microsoft.com/office/drawing/2014/main" id="{448F2D38-37FF-D77C-98F1-F14FBDADC313}"/>
              </a:ext>
            </a:extLst>
          </p:cNvPr>
          <p:cNvSpPr txBox="1">
            <a:spLocks/>
          </p:cNvSpPr>
          <p:nvPr/>
        </p:nvSpPr>
        <p:spPr>
          <a:xfrm>
            <a:off x="440407" y="2311144"/>
            <a:ext cx="10583377" cy="501933"/>
          </a:xfrm>
          <a:prstGeom prst="rect">
            <a:avLst/>
          </a:prstGeom>
        </p:spPr>
        <p:txBody>
          <a:bodyPr vert="horz" lIns="91440" tIns="45720" rIns="91440" bIns="45720" rtlCol="0" anchor="t">
            <a:noAutofit/>
          </a:bodyPr>
          <a:lstStyle/>
          <a:p>
            <a:pPr marL="260350">
              <a:lnSpc>
                <a:spcPct val="90000"/>
              </a:lnSpc>
              <a:defRPr/>
            </a:pPr>
            <a:r>
              <a:rPr lang="en-US" dirty="0">
                <a:ea typeface="Arial" charset="0"/>
              </a:rPr>
              <a:t>If this is not the case, it is important to look into this once towards the end of the action plan implementation because this data:</a:t>
            </a:r>
          </a:p>
        </p:txBody>
      </p:sp>
      <p:sp>
        <p:nvSpPr>
          <p:cNvPr id="8" name="Title 1">
            <a:extLst>
              <a:ext uri="{FF2B5EF4-FFF2-40B4-BE49-F238E27FC236}">
                <a16:creationId xmlns:a16="http://schemas.microsoft.com/office/drawing/2014/main" id="{DE9DBC01-42BA-1F5D-2B64-BFF63F103536}"/>
              </a:ext>
            </a:extLst>
          </p:cNvPr>
          <p:cNvSpPr txBox="1">
            <a:spLocks/>
          </p:cNvSpPr>
          <p:nvPr/>
        </p:nvSpPr>
        <p:spPr>
          <a:xfrm>
            <a:off x="957272" y="3024478"/>
            <a:ext cx="10066512" cy="1550014"/>
          </a:xfrm>
          <a:prstGeom prst="rect">
            <a:avLst/>
          </a:prstGeom>
        </p:spPr>
        <p:txBody>
          <a:bodyPr vert="horz" lIns="91440" tIns="45720" rIns="91440" bIns="45720" rtlCol="0" anchor="t">
            <a:noAutofit/>
          </a:bodyPr>
          <a:lstStyle/>
          <a:p>
            <a:pPr marL="432000" indent="-432000">
              <a:lnSpc>
                <a:spcPct val="90000"/>
              </a:lnSpc>
              <a:spcAft>
                <a:spcPts val="600"/>
              </a:spcAft>
              <a:buFont typeface="+mj-lt"/>
              <a:buAutoNum type="arabicPeriod"/>
              <a:defRPr/>
            </a:pPr>
            <a:r>
              <a:rPr lang="en-US" dirty="0"/>
              <a:t>Provides a picture of the situation at the time of geo-enabling the HIS, the program, or the intervention</a:t>
            </a:r>
          </a:p>
          <a:p>
            <a:pPr marL="432000" indent="-432000">
              <a:lnSpc>
                <a:spcPct val="90000"/>
              </a:lnSpc>
              <a:spcAft>
                <a:spcPts val="600"/>
              </a:spcAft>
              <a:buFont typeface="+mj-lt"/>
              <a:buAutoNum type="arabicPeriod"/>
              <a:defRPr/>
            </a:pPr>
            <a:r>
              <a:rPr lang="en-US" dirty="0"/>
              <a:t>Could be re-used by another program or intervention (e.g., routine immunization or subsequent public health campaigns) possibly outside the public health sector (e.g., education or nutrition programs).</a:t>
            </a:r>
          </a:p>
          <a:p>
            <a:pPr marL="432000" indent="-432000">
              <a:lnSpc>
                <a:spcPct val="90000"/>
              </a:lnSpc>
              <a:spcAft>
                <a:spcPts val="600"/>
              </a:spcAft>
              <a:buFont typeface="+mj-lt"/>
              <a:buAutoNum type="arabicPeriod"/>
              <a:defRPr/>
            </a:pPr>
            <a:r>
              <a:rPr lang="en-US" dirty="0"/>
              <a:t>If re-used they might need updating, which will be facilitated by proper storage and maintenance as well as the definition, documentation, and operationalization of the corresponding updating mechanism</a:t>
            </a:r>
          </a:p>
        </p:txBody>
      </p:sp>
      <p:sp>
        <p:nvSpPr>
          <p:cNvPr id="9" name="TextBox 8">
            <a:extLst>
              <a:ext uri="{FF2B5EF4-FFF2-40B4-BE49-F238E27FC236}">
                <a16:creationId xmlns:a16="http://schemas.microsoft.com/office/drawing/2014/main" id="{B6BA7BFB-CC1F-177D-2D32-A6C80A156433}"/>
              </a:ext>
            </a:extLst>
          </p:cNvPr>
          <p:cNvSpPr txBox="1"/>
          <p:nvPr/>
        </p:nvSpPr>
        <p:spPr>
          <a:xfrm>
            <a:off x="1241738" y="5419993"/>
            <a:ext cx="10254937" cy="646331"/>
          </a:xfrm>
          <a:prstGeom prst="rect">
            <a:avLst/>
          </a:prstGeom>
          <a:noFill/>
        </p:spPr>
        <p:txBody>
          <a:bodyPr wrap="square">
            <a:spAutoFit/>
          </a:bodyPr>
          <a:lstStyle/>
          <a:p>
            <a:r>
              <a:rPr lang="en-US" b="0" i="0" u="none" strike="noStrike" baseline="0" dirty="0">
                <a:solidFill>
                  <a:srgbClr val="000000"/>
                </a:solidFill>
                <a:latin typeface="Source Sans Variable"/>
              </a:rPr>
              <a:t>Bring us back to the need for the proper set of registries or a common geo-registry to be deployed and sustained and the importance of the National Spatial Data Infrastructure (NSDI)</a:t>
            </a:r>
            <a:endParaRPr lang="en-GB" dirty="0"/>
          </a:p>
        </p:txBody>
      </p:sp>
      <p:sp>
        <p:nvSpPr>
          <p:cNvPr id="10" name="Right Arrow 10">
            <a:extLst>
              <a:ext uri="{FF2B5EF4-FFF2-40B4-BE49-F238E27FC236}">
                <a16:creationId xmlns:a16="http://schemas.microsoft.com/office/drawing/2014/main" id="{DC80982C-1244-187E-1B12-CA7A27C52788}"/>
              </a:ext>
            </a:extLst>
          </p:cNvPr>
          <p:cNvSpPr/>
          <p:nvPr/>
        </p:nvSpPr>
        <p:spPr>
          <a:xfrm>
            <a:off x="828675" y="5427838"/>
            <a:ext cx="449553"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Tree>
    <p:extLst>
      <p:ext uri="{BB962C8B-B14F-4D97-AF65-F5344CB8AC3E}">
        <p14:creationId xmlns:p14="http://schemas.microsoft.com/office/powerpoint/2010/main" val="2963340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F6882-C887-4DFF-0A26-662AFC8F0C9E}"/>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20" name="Title 1">
            <a:extLst>
              <a:ext uri="{FF2B5EF4-FFF2-40B4-BE49-F238E27FC236}">
                <a16:creationId xmlns:a16="http://schemas.microsoft.com/office/drawing/2014/main" id="{BAF5C861-077D-58E9-53AA-DC65D7DEF4F3}"/>
              </a:ext>
            </a:extLst>
          </p:cNvPr>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Sustain the result of the action plan implementation</a:t>
            </a:r>
          </a:p>
        </p:txBody>
      </p:sp>
      <p:pic>
        <p:nvPicPr>
          <p:cNvPr id="11" name="Picture 10">
            <a:extLst>
              <a:ext uri="{FF2B5EF4-FFF2-40B4-BE49-F238E27FC236}">
                <a16:creationId xmlns:a16="http://schemas.microsoft.com/office/drawing/2014/main" id="{C1750F3C-3374-B838-5D37-EB76BCD1363E}"/>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sp>
        <p:nvSpPr>
          <p:cNvPr id="2" name="Title 1">
            <a:extLst>
              <a:ext uri="{FF2B5EF4-FFF2-40B4-BE49-F238E27FC236}">
                <a16:creationId xmlns:a16="http://schemas.microsoft.com/office/drawing/2014/main" id="{CE075C7D-CE7D-C7DB-791E-0A032406AB4E}"/>
              </a:ext>
            </a:extLst>
          </p:cNvPr>
          <p:cNvSpPr txBox="1">
            <a:spLocks/>
          </p:cNvSpPr>
          <p:nvPr/>
        </p:nvSpPr>
        <p:spPr>
          <a:xfrm>
            <a:off x="712774" y="1197911"/>
            <a:ext cx="10157110" cy="395274"/>
          </a:xfrm>
          <a:prstGeom prst="rect">
            <a:avLst/>
          </a:prstGeom>
        </p:spPr>
        <p:txBody>
          <a:bodyPr vert="horz" lIns="91440" tIns="45720" rIns="91440" bIns="45720" rtlCol="0" anchor="t">
            <a:noAutofit/>
          </a:bodyPr>
          <a:lstStyle/>
          <a:p>
            <a:pPr>
              <a:lnSpc>
                <a:spcPct val="90000"/>
              </a:lnSpc>
              <a:defRPr/>
            </a:pPr>
            <a:r>
              <a:rPr lang="en-US" b="1" dirty="0">
                <a:ea typeface="Arial" charset="0"/>
              </a:rPr>
              <a:t>Storing, maintaining, improving, and updating the data generated during the geo-enablement</a:t>
            </a:r>
          </a:p>
        </p:txBody>
      </p:sp>
      <p:sp>
        <p:nvSpPr>
          <p:cNvPr id="5" name="Title 1">
            <a:extLst>
              <a:ext uri="{FF2B5EF4-FFF2-40B4-BE49-F238E27FC236}">
                <a16:creationId xmlns:a16="http://schemas.microsoft.com/office/drawing/2014/main" id="{D721D810-DE19-E11A-3A38-81F45B46151C}"/>
              </a:ext>
            </a:extLst>
          </p:cNvPr>
          <p:cNvSpPr txBox="1">
            <a:spLocks/>
          </p:cNvSpPr>
          <p:nvPr/>
        </p:nvSpPr>
        <p:spPr>
          <a:xfrm>
            <a:off x="459459" y="1601612"/>
            <a:ext cx="10646692" cy="1196999"/>
          </a:xfrm>
          <a:prstGeom prst="rect">
            <a:avLst/>
          </a:prstGeom>
        </p:spPr>
        <p:txBody>
          <a:bodyPr vert="horz" lIns="91440" tIns="45720" rIns="91440" bIns="45720" rtlCol="0" anchor="t">
            <a:noAutofit/>
          </a:bodyPr>
          <a:lstStyle/>
          <a:p>
            <a:pPr marL="260350">
              <a:lnSpc>
                <a:spcPct val="90000"/>
              </a:lnSpc>
              <a:defRPr/>
            </a:pPr>
            <a:r>
              <a:rPr lang="en-US" dirty="0">
                <a:ea typeface="Arial" charset="0"/>
              </a:rPr>
              <a:t>The products that have been generated, such as the results of an accessibility analysis or a thematic map, should be stored in an organized way, ideally in the same backed-up repository as the one containing the data, together with associated key files (e.g., GIS projects used to create thematic maps) and metadata, enabling people to easily find, use, and edit them as needed.</a:t>
            </a:r>
          </a:p>
        </p:txBody>
      </p:sp>
      <p:sp>
        <p:nvSpPr>
          <p:cNvPr id="13" name="TextBox 12">
            <a:extLst>
              <a:ext uri="{FF2B5EF4-FFF2-40B4-BE49-F238E27FC236}">
                <a16:creationId xmlns:a16="http://schemas.microsoft.com/office/drawing/2014/main" id="{5AD1392A-E9B7-429D-3C46-CE5E78F7E2C5}"/>
              </a:ext>
            </a:extLst>
          </p:cNvPr>
          <p:cNvSpPr txBox="1"/>
          <p:nvPr/>
        </p:nvSpPr>
        <p:spPr>
          <a:xfrm>
            <a:off x="1362568" y="3034495"/>
            <a:ext cx="9638613" cy="923330"/>
          </a:xfrm>
          <a:prstGeom prst="rect">
            <a:avLst/>
          </a:prstGeom>
          <a:noFill/>
        </p:spPr>
        <p:txBody>
          <a:bodyPr wrap="square">
            <a:spAutoFit/>
          </a:bodyPr>
          <a:lstStyle/>
          <a:p>
            <a:r>
              <a:rPr lang="en-US" b="0" i="0" u="none" strike="noStrike" baseline="0" dirty="0">
                <a:solidFill>
                  <a:srgbClr val="000000"/>
                </a:solidFill>
                <a:latin typeface="Source Sans Variable"/>
              </a:rPr>
              <a:t>Emphasizes the importance of documenting the details of the process used to generate or improve any given product, including the model(s) that have been implemented (Session 3.2). This documentation should be easily accessible and referred to in the metadata of the given products.</a:t>
            </a:r>
            <a:endParaRPr lang="en-GB" dirty="0"/>
          </a:p>
        </p:txBody>
      </p:sp>
      <p:sp>
        <p:nvSpPr>
          <p:cNvPr id="14" name="Right Arrow 10">
            <a:extLst>
              <a:ext uri="{FF2B5EF4-FFF2-40B4-BE49-F238E27FC236}">
                <a16:creationId xmlns:a16="http://schemas.microsoft.com/office/drawing/2014/main" id="{17AE4E1B-4C46-7EC9-BE2E-3433ED444F49}"/>
              </a:ext>
            </a:extLst>
          </p:cNvPr>
          <p:cNvSpPr/>
          <p:nvPr/>
        </p:nvSpPr>
        <p:spPr>
          <a:xfrm>
            <a:off x="959030" y="3061390"/>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15" name="TextBox 14">
            <a:extLst>
              <a:ext uri="{FF2B5EF4-FFF2-40B4-BE49-F238E27FC236}">
                <a16:creationId xmlns:a16="http://schemas.microsoft.com/office/drawing/2014/main" id="{9D780EC3-3A4D-4CA8-0FDE-ABBC6D3E626A}"/>
              </a:ext>
            </a:extLst>
          </p:cNvPr>
          <p:cNvSpPr txBox="1"/>
          <p:nvPr/>
        </p:nvSpPr>
        <p:spPr>
          <a:xfrm>
            <a:off x="1362568" y="4368425"/>
            <a:ext cx="9638613" cy="923330"/>
          </a:xfrm>
          <a:prstGeom prst="rect">
            <a:avLst/>
          </a:prstGeom>
          <a:noFill/>
        </p:spPr>
        <p:txBody>
          <a:bodyPr wrap="square">
            <a:spAutoFit/>
          </a:bodyPr>
          <a:lstStyle/>
          <a:p>
            <a:r>
              <a:rPr lang="en-US" b="0" i="0" u="none" strike="noStrike" baseline="0" dirty="0">
                <a:solidFill>
                  <a:srgbClr val="000000"/>
                </a:solidFill>
                <a:latin typeface="Source Sans Variable"/>
              </a:rPr>
              <a:t>Any significant change in the data (improvement, update) used to generate these products, as well as errors or need for adjustment identified during the use of the current version of these products, should ideally trigger their update.</a:t>
            </a:r>
            <a:endParaRPr lang="en-GB" dirty="0"/>
          </a:p>
        </p:txBody>
      </p:sp>
      <p:sp>
        <p:nvSpPr>
          <p:cNvPr id="16" name="Right Arrow 10">
            <a:extLst>
              <a:ext uri="{FF2B5EF4-FFF2-40B4-BE49-F238E27FC236}">
                <a16:creationId xmlns:a16="http://schemas.microsoft.com/office/drawing/2014/main" id="{46FA99BF-01C5-05CA-9F0B-B8EB0E0B7318}"/>
              </a:ext>
            </a:extLst>
          </p:cNvPr>
          <p:cNvSpPr/>
          <p:nvPr/>
        </p:nvSpPr>
        <p:spPr>
          <a:xfrm>
            <a:off x="959030" y="4395320"/>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Tree>
    <p:extLst>
      <p:ext uri="{BB962C8B-B14F-4D97-AF65-F5344CB8AC3E}">
        <p14:creationId xmlns:p14="http://schemas.microsoft.com/office/powerpoint/2010/main" val="2968089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F6882-C887-4DFF-0A26-662AFC8F0C9E}"/>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20" name="Title 1">
            <a:extLst>
              <a:ext uri="{FF2B5EF4-FFF2-40B4-BE49-F238E27FC236}">
                <a16:creationId xmlns:a16="http://schemas.microsoft.com/office/drawing/2014/main" id="{BAF5C861-077D-58E9-53AA-DC65D7DEF4F3}"/>
              </a:ext>
            </a:extLst>
          </p:cNvPr>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Sustain the result of the action plan implementation</a:t>
            </a:r>
          </a:p>
        </p:txBody>
      </p:sp>
      <p:pic>
        <p:nvPicPr>
          <p:cNvPr id="11" name="Picture 10">
            <a:extLst>
              <a:ext uri="{FF2B5EF4-FFF2-40B4-BE49-F238E27FC236}">
                <a16:creationId xmlns:a16="http://schemas.microsoft.com/office/drawing/2014/main" id="{C1750F3C-3374-B838-5D37-EB76BCD1363E}"/>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sp>
        <p:nvSpPr>
          <p:cNvPr id="3" name="Title 1">
            <a:extLst>
              <a:ext uri="{FF2B5EF4-FFF2-40B4-BE49-F238E27FC236}">
                <a16:creationId xmlns:a16="http://schemas.microsoft.com/office/drawing/2014/main" id="{B5EAB7DF-8617-3822-6EFF-1111054F911B}"/>
              </a:ext>
            </a:extLst>
          </p:cNvPr>
          <p:cNvSpPr txBox="1">
            <a:spLocks/>
          </p:cNvSpPr>
          <p:nvPr/>
        </p:nvSpPr>
        <p:spPr>
          <a:xfrm>
            <a:off x="722299" y="1197911"/>
            <a:ext cx="10157110" cy="395274"/>
          </a:xfrm>
          <a:prstGeom prst="rect">
            <a:avLst/>
          </a:prstGeom>
        </p:spPr>
        <p:txBody>
          <a:bodyPr vert="horz" lIns="91440" tIns="45720" rIns="91440" bIns="45720" rtlCol="0" anchor="t">
            <a:noAutofit/>
          </a:bodyPr>
          <a:lstStyle/>
          <a:p>
            <a:pPr>
              <a:lnSpc>
                <a:spcPct val="90000"/>
              </a:lnSpc>
              <a:defRPr/>
            </a:pPr>
            <a:r>
              <a:rPr lang="en-US" b="1" dirty="0">
                <a:ea typeface="Arial" charset="0"/>
              </a:rPr>
              <a:t>Treating requests for modifications</a:t>
            </a:r>
          </a:p>
        </p:txBody>
      </p:sp>
      <p:sp>
        <p:nvSpPr>
          <p:cNvPr id="4" name="Title 1">
            <a:extLst>
              <a:ext uri="{FF2B5EF4-FFF2-40B4-BE49-F238E27FC236}">
                <a16:creationId xmlns:a16="http://schemas.microsoft.com/office/drawing/2014/main" id="{FD847794-2662-4DBB-33C2-9D64924E1E88}"/>
              </a:ext>
            </a:extLst>
          </p:cNvPr>
          <p:cNvSpPr txBox="1">
            <a:spLocks/>
          </p:cNvSpPr>
          <p:nvPr/>
        </p:nvSpPr>
        <p:spPr>
          <a:xfrm>
            <a:off x="446412" y="1600401"/>
            <a:ext cx="10743623" cy="642275"/>
          </a:xfrm>
          <a:prstGeom prst="rect">
            <a:avLst/>
          </a:prstGeom>
        </p:spPr>
        <p:txBody>
          <a:bodyPr vert="horz" lIns="91440" tIns="45720" rIns="91440" bIns="45720" rtlCol="0" anchor="t">
            <a:noAutofit/>
          </a:bodyPr>
          <a:lstStyle/>
          <a:p>
            <a:pPr marL="260350">
              <a:lnSpc>
                <a:spcPct val="90000"/>
              </a:lnSpc>
              <a:defRPr/>
            </a:pPr>
            <a:r>
              <a:rPr lang="en-US" dirty="0">
                <a:ea typeface="Arial" charset="0"/>
              </a:rPr>
              <a:t>Independently from the mechanism that has been established, the feedback and requests received should be treated according to their nature. More specifically:</a:t>
            </a:r>
          </a:p>
        </p:txBody>
      </p:sp>
      <p:sp>
        <p:nvSpPr>
          <p:cNvPr id="7" name="TextBox 6">
            <a:extLst>
              <a:ext uri="{FF2B5EF4-FFF2-40B4-BE49-F238E27FC236}">
                <a16:creationId xmlns:a16="http://schemas.microsoft.com/office/drawing/2014/main" id="{37268266-15C8-7A7D-B607-86AA7DBA409A}"/>
              </a:ext>
            </a:extLst>
          </p:cNvPr>
          <p:cNvSpPr txBox="1"/>
          <p:nvPr/>
        </p:nvSpPr>
        <p:spPr>
          <a:xfrm>
            <a:off x="722692" y="2208959"/>
            <a:ext cx="10773984" cy="3847207"/>
          </a:xfrm>
          <a:prstGeom prst="rect">
            <a:avLst/>
          </a:prstGeom>
          <a:noFill/>
        </p:spPr>
        <p:txBody>
          <a:bodyPr wrap="square">
            <a:spAutoFit/>
          </a:bodyPr>
          <a:lstStyle/>
          <a:p>
            <a:pPr marL="719138" indent="-342900">
              <a:spcAft>
                <a:spcPts val="600"/>
              </a:spcAft>
              <a:buFont typeface="Arial" panose="020B0604020202020204" pitchFamily="34" charset="0"/>
              <a:buChar char="•"/>
            </a:pPr>
            <a:r>
              <a:rPr lang="en-US" dirty="0">
                <a:solidFill>
                  <a:srgbClr val="000000"/>
                </a:solidFill>
              </a:rPr>
              <a:t>Requests related to information captured in one of the georeferenced master lists should be </a:t>
            </a:r>
            <a:r>
              <a:rPr lang="en-US" dirty="0" err="1">
                <a:solidFill>
                  <a:srgbClr val="000000"/>
                </a:solidFill>
              </a:rPr>
              <a:t>channelled</a:t>
            </a:r>
            <a:r>
              <a:rPr lang="en-US" dirty="0">
                <a:solidFill>
                  <a:srgbClr val="000000"/>
                </a:solidFill>
              </a:rPr>
              <a:t> through the updating mechanism associated to these lists, ideally through the deployed registry or common geo-registry. This type of request includes, for example, new geographic coordinates collected in the field; identification of health facilities missing on the map and therefore in the master list, or that are not operational anymore.</a:t>
            </a:r>
          </a:p>
          <a:p>
            <a:pPr marL="719138" indent="-342900">
              <a:spcAft>
                <a:spcPts val="600"/>
              </a:spcAft>
              <a:buFont typeface="Arial" panose="020B0604020202020204" pitchFamily="34" charset="0"/>
              <a:buChar char="•"/>
            </a:pPr>
            <a:r>
              <a:rPr lang="en-US" dirty="0">
                <a:solidFill>
                  <a:srgbClr val="000000"/>
                </a:solidFill>
              </a:rPr>
              <a:t>Feedback or requests related to the usability of the thematic maps (e.g., change of colors in the legend, or errors noticed outside of the map content itself e.g., typo in the title of the map) could be directly communicated to the technician in charge of updating the map in question, once the change has been approved for implementation.</a:t>
            </a:r>
          </a:p>
          <a:p>
            <a:pPr marL="719138" indent="-342900">
              <a:spcAft>
                <a:spcPts val="600"/>
              </a:spcAft>
              <a:buFont typeface="Arial" panose="020B0604020202020204" pitchFamily="34" charset="0"/>
              <a:buChar char="•"/>
            </a:pPr>
            <a:r>
              <a:rPr lang="en-US" dirty="0">
                <a:solidFill>
                  <a:srgbClr val="000000"/>
                </a:solidFill>
              </a:rPr>
              <a:t>Feedback or requests related to the products on population estimate or spatial distribution or the results of the accessibility analysis might be more difficult to implement due to the complexity of the models and processes used to generate them. The pertinence and possibility to implement them should be assessed before implementation.</a:t>
            </a:r>
            <a:endParaRPr lang="en-GB" dirty="0">
              <a:solidFill>
                <a:srgbClr val="000000"/>
              </a:solidFill>
            </a:endParaRPr>
          </a:p>
        </p:txBody>
      </p:sp>
    </p:spTree>
    <p:extLst>
      <p:ext uri="{BB962C8B-B14F-4D97-AF65-F5344CB8AC3E}">
        <p14:creationId xmlns:p14="http://schemas.microsoft.com/office/powerpoint/2010/main" val="420362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F6882-C887-4DFF-0A26-662AFC8F0C9E}"/>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20" name="Title 1">
            <a:extLst>
              <a:ext uri="{FF2B5EF4-FFF2-40B4-BE49-F238E27FC236}">
                <a16:creationId xmlns:a16="http://schemas.microsoft.com/office/drawing/2014/main" id="{BAF5C861-077D-58E9-53AA-DC65D7DEF4F3}"/>
              </a:ext>
            </a:extLst>
          </p:cNvPr>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Sustain the result of the action plan implementation</a:t>
            </a:r>
          </a:p>
        </p:txBody>
      </p:sp>
      <p:pic>
        <p:nvPicPr>
          <p:cNvPr id="11" name="Picture 10">
            <a:extLst>
              <a:ext uri="{FF2B5EF4-FFF2-40B4-BE49-F238E27FC236}">
                <a16:creationId xmlns:a16="http://schemas.microsoft.com/office/drawing/2014/main" id="{C1750F3C-3374-B838-5D37-EB76BCD1363E}"/>
              </a:ext>
            </a:extLst>
          </p:cNvPr>
          <p:cNvPicPr>
            <a:picLocks noChangeAspect="1"/>
          </p:cNvPicPr>
          <p:nvPr/>
        </p:nvPicPr>
        <p:blipFill>
          <a:blip r:embed="rId3"/>
          <a:stretch>
            <a:fillRect/>
          </a:stretch>
        </p:blipFill>
        <p:spPr>
          <a:xfrm>
            <a:off x="11001181" y="312973"/>
            <a:ext cx="699625" cy="990351"/>
          </a:xfrm>
          <a:prstGeom prst="rect">
            <a:avLst/>
          </a:prstGeom>
          <a:ln>
            <a:solidFill>
              <a:schemeClr val="tx1"/>
            </a:solidFill>
          </a:ln>
        </p:spPr>
      </p:pic>
      <p:sp>
        <p:nvSpPr>
          <p:cNvPr id="3" name="Title 1">
            <a:extLst>
              <a:ext uri="{FF2B5EF4-FFF2-40B4-BE49-F238E27FC236}">
                <a16:creationId xmlns:a16="http://schemas.microsoft.com/office/drawing/2014/main" id="{B5EAB7DF-8617-3822-6EFF-1111054F911B}"/>
              </a:ext>
            </a:extLst>
          </p:cNvPr>
          <p:cNvSpPr txBox="1">
            <a:spLocks/>
          </p:cNvSpPr>
          <p:nvPr/>
        </p:nvSpPr>
        <p:spPr>
          <a:xfrm>
            <a:off x="722299" y="1197911"/>
            <a:ext cx="10157110" cy="395274"/>
          </a:xfrm>
          <a:prstGeom prst="rect">
            <a:avLst/>
          </a:prstGeom>
        </p:spPr>
        <p:txBody>
          <a:bodyPr vert="horz" lIns="91440" tIns="45720" rIns="91440" bIns="45720" rtlCol="0" anchor="t">
            <a:noAutofit/>
          </a:bodyPr>
          <a:lstStyle/>
          <a:p>
            <a:pPr>
              <a:lnSpc>
                <a:spcPct val="90000"/>
              </a:lnSpc>
              <a:defRPr/>
            </a:pPr>
            <a:r>
              <a:rPr lang="en-US" b="1" dirty="0">
                <a:ea typeface="Arial" charset="0"/>
              </a:rPr>
              <a:t>Scaling the action plan</a:t>
            </a:r>
          </a:p>
        </p:txBody>
      </p:sp>
      <p:sp>
        <p:nvSpPr>
          <p:cNvPr id="2" name="Title 1">
            <a:extLst>
              <a:ext uri="{FF2B5EF4-FFF2-40B4-BE49-F238E27FC236}">
                <a16:creationId xmlns:a16="http://schemas.microsoft.com/office/drawing/2014/main" id="{EEBA333D-9D81-5023-DB20-38FEE0197453}"/>
              </a:ext>
            </a:extLst>
          </p:cNvPr>
          <p:cNvSpPr txBox="1">
            <a:spLocks/>
          </p:cNvSpPr>
          <p:nvPr/>
        </p:nvSpPr>
        <p:spPr>
          <a:xfrm>
            <a:off x="436887" y="1604024"/>
            <a:ext cx="10743623" cy="642275"/>
          </a:xfrm>
          <a:prstGeom prst="rect">
            <a:avLst/>
          </a:prstGeom>
        </p:spPr>
        <p:txBody>
          <a:bodyPr vert="horz" lIns="91440" tIns="45720" rIns="91440" bIns="45720" rtlCol="0" anchor="t">
            <a:noAutofit/>
          </a:bodyPr>
          <a:lstStyle/>
          <a:p>
            <a:pPr marL="260350">
              <a:lnSpc>
                <a:spcPct val="90000"/>
              </a:lnSpc>
              <a:defRPr/>
            </a:pPr>
            <a:r>
              <a:rPr lang="en-US" dirty="0">
                <a:ea typeface="Arial" charset="0"/>
              </a:rPr>
              <a:t>If the geo-enablement has taken place under the form of a pilot project covering only part of the country for some or all of its components as decided at the time of developing the action plan and it has been successful, the possibility to scale it up should be considered.</a:t>
            </a:r>
          </a:p>
        </p:txBody>
      </p:sp>
      <p:sp>
        <p:nvSpPr>
          <p:cNvPr id="5" name="TextBox 4">
            <a:extLst>
              <a:ext uri="{FF2B5EF4-FFF2-40B4-BE49-F238E27FC236}">
                <a16:creationId xmlns:a16="http://schemas.microsoft.com/office/drawing/2014/main" id="{8C96B093-606B-FCFF-33D0-89B5944FC2D2}"/>
              </a:ext>
            </a:extLst>
          </p:cNvPr>
          <p:cNvSpPr txBox="1"/>
          <p:nvPr/>
        </p:nvSpPr>
        <p:spPr>
          <a:xfrm>
            <a:off x="1379012" y="2612582"/>
            <a:ext cx="10117664" cy="646331"/>
          </a:xfrm>
          <a:prstGeom prst="rect">
            <a:avLst/>
          </a:prstGeom>
          <a:noFill/>
        </p:spPr>
        <p:txBody>
          <a:bodyPr wrap="square">
            <a:spAutoFit/>
          </a:bodyPr>
          <a:lstStyle/>
          <a:p>
            <a:r>
              <a:rPr lang="en-US" b="0" i="0" u="none" strike="noStrike" baseline="0" dirty="0">
                <a:solidFill>
                  <a:srgbClr val="000000"/>
                </a:solidFill>
                <a:latin typeface="Source Sans Variable"/>
              </a:rPr>
              <a:t>Such scaling up should take place based on a new action plan that builds on the results of the initial one and will be developed using the same guidance and considerations as those described in this course.</a:t>
            </a:r>
            <a:endParaRPr lang="en-GB" dirty="0"/>
          </a:p>
        </p:txBody>
      </p:sp>
      <p:sp>
        <p:nvSpPr>
          <p:cNvPr id="8" name="Right Arrow 10">
            <a:extLst>
              <a:ext uri="{FF2B5EF4-FFF2-40B4-BE49-F238E27FC236}">
                <a16:creationId xmlns:a16="http://schemas.microsoft.com/office/drawing/2014/main" id="{A5BAE4AC-465F-29A1-7539-0D5056D5DFEB}"/>
              </a:ext>
            </a:extLst>
          </p:cNvPr>
          <p:cNvSpPr/>
          <p:nvPr/>
        </p:nvSpPr>
        <p:spPr>
          <a:xfrm>
            <a:off x="975473" y="2639477"/>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9" name="TextBox 8">
            <a:extLst>
              <a:ext uri="{FF2B5EF4-FFF2-40B4-BE49-F238E27FC236}">
                <a16:creationId xmlns:a16="http://schemas.microsoft.com/office/drawing/2014/main" id="{6DB57C9D-1CEA-022D-E269-C55F2CB18533}"/>
              </a:ext>
            </a:extLst>
          </p:cNvPr>
          <p:cNvSpPr txBox="1"/>
          <p:nvPr/>
        </p:nvSpPr>
        <p:spPr>
          <a:xfrm>
            <a:off x="1379011" y="3550601"/>
            <a:ext cx="10104216" cy="923330"/>
          </a:xfrm>
          <a:prstGeom prst="rect">
            <a:avLst/>
          </a:prstGeom>
          <a:noFill/>
        </p:spPr>
        <p:txBody>
          <a:bodyPr wrap="square">
            <a:spAutoFit/>
          </a:bodyPr>
          <a:lstStyle/>
          <a:p>
            <a:r>
              <a:rPr lang="en-US" b="0" i="0" u="none" strike="noStrike" baseline="0" dirty="0">
                <a:solidFill>
                  <a:srgbClr val="000000"/>
                </a:solidFill>
                <a:latin typeface="Source Sans Variable"/>
              </a:rPr>
              <a:t>At this stage, care should be taken that any new knowledge arising from the pilot project is integrated into the new action plan, and that the technical capacities that have been established or strengthened during that same pilot are leveraged.</a:t>
            </a:r>
            <a:endParaRPr lang="en-GB" dirty="0"/>
          </a:p>
        </p:txBody>
      </p:sp>
      <p:sp>
        <p:nvSpPr>
          <p:cNvPr id="10" name="Right Arrow 10">
            <a:extLst>
              <a:ext uri="{FF2B5EF4-FFF2-40B4-BE49-F238E27FC236}">
                <a16:creationId xmlns:a16="http://schemas.microsoft.com/office/drawing/2014/main" id="{03E25638-E472-BF12-6659-BB643EC9C377}"/>
              </a:ext>
            </a:extLst>
          </p:cNvPr>
          <p:cNvSpPr/>
          <p:nvPr/>
        </p:nvSpPr>
        <p:spPr>
          <a:xfrm>
            <a:off x="975473" y="3577496"/>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12" name="TextBox 11">
            <a:extLst>
              <a:ext uri="{FF2B5EF4-FFF2-40B4-BE49-F238E27FC236}">
                <a16:creationId xmlns:a16="http://schemas.microsoft.com/office/drawing/2014/main" id="{FC8BD064-D167-EFD6-1F81-E34F1EA9C657}"/>
              </a:ext>
            </a:extLst>
          </p:cNvPr>
          <p:cNvSpPr txBox="1"/>
          <p:nvPr/>
        </p:nvSpPr>
        <p:spPr>
          <a:xfrm>
            <a:off x="702890" y="4679161"/>
            <a:ext cx="10793785" cy="646331"/>
          </a:xfrm>
          <a:prstGeom prst="rect">
            <a:avLst/>
          </a:prstGeom>
          <a:noFill/>
        </p:spPr>
        <p:txBody>
          <a:bodyPr wrap="square">
            <a:spAutoFit/>
          </a:bodyPr>
          <a:lstStyle/>
          <a:p>
            <a:r>
              <a:rPr lang="en-US" b="0" i="0" u="none" strike="noStrike" baseline="0" dirty="0">
                <a:solidFill>
                  <a:srgbClr val="000000"/>
                </a:solidFill>
              </a:rPr>
              <a:t>Depending on the geographic extent of the pilot project, the size of the country and/or the resources at disposal, the scaling up might either take place in phases or all at once to reach national coverage. </a:t>
            </a:r>
            <a:endParaRPr lang="en-GB" dirty="0"/>
          </a:p>
        </p:txBody>
      </p:sp>
      <p:sp>
        <p:nvSpPr>
          <p:cNvPr id="13" name="TextBox 12">
            <a:extLst>
              <a:ext uri="{FF2B5EF4-FFF2-40B4-BE49-F238E27FC236}">
                <a16:creationId xmlns:a16="http://schemas.microsoft.com/office/drawing/2014/main" id="{9EDED918-C2E5-9230-AA21-FE8317286885}"/>
              </a:ext>
            </a:extLst>
          </p:cNvPr>
          <p:cNvSpPr txBox="1"/>
          <p:nvPr/>
        </p:nvSpPr>
        <p:spPr>
          <a:xfrm>
            <a:off x="1557590" y="5566253"/>
            <a:ext cx="9076819" cy="369332"/>
          </a:xfrm>
          <a:prstGeom prst="rect">
            <a:avLst/>
          </a:prstGeom>
          <a:noFill/>
        </p:spPr>
        <p:txBody>
          <a:bodyPr wrap="square">
            <a:spAutoFit/>
          </a:bodyPr>
          <a:lstStyle/>
          <a:p>
            <a:r>
              <a:rPr lang="en-US" b="0" i="0" u="none" strike="noStrike" baseline="0" dirty="0">
                <a:solidFill>
                  <a:srgbClr val="000000"/>
                </a:solidFill>
              </a:rPr>
              <a:t>2 Districts   	</a:t>
            </a:r>
            <a:r>
              <a:rPr lang="en-US" dirty="0">
                <a:solidFill>
                  <a:srgbClr val="000000"/>
                </a:solidFill>
              </a:rPr>
              <a:t>	</a:t>
            </a:r>
            <a:r>
              <a:rPr lang="en-US" b="0" i="0" u="none" strike="noStrike" baseline="0" dirty="0">
                <a:solidFill>
                  <a:srgbClr val="000000"/>
                </a:solidFill>
              </a:rPr>
              <a:t>	36 Districts  			all Districts</a:t>
            </a:r>
            <a:endParaRPr lang="en-GB" dirty="0"/>
          </a:p>
        </p:txBody>
      </p:sp>
      <p:sp>
        <p:nvSpPr>
          <p:cNvPr id="14" name="Right Arrow 10">
            <a:extLst>
              <a:ext uri="{FF2B5EF4-FFF2-40B4-BE49-F238E27FC236}">
                <a16:creationId xmlns:a16="http://schemas.microsoft.com/office/drawing/2014/main" id="{33D8BC9A-B885-AE0C-60E6-A4FFB20DFBC4}"/>
              </a:ext>
            </a:extLst>
          </p:cNvPr>
          <p:cNvSpPr/>
          <p:nvPr/>
        </p:nvSpPr>
        <p:spPr>
          <a:xfrm>
            <a:off x="3381403" y="5588926"/>
            <a:ext cx="1390089"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15" name="Right Arrow 10">
            <a:extLst>
              <a:ext uri="{FF2B5EF4-FFF2-40B4-BE49-F238E27FC236}">
                <a16:creationId xmlns:a16="http://schemas.microsoft.com/office/drawing/2014/main" id="{35516A4C-3208-5CCF-15C2-499C61FD0C87}"/>
              </a:ext>
            </a:extLst>
          </p:cNvPr>
          <p:cNvSpPr/>
          <p:nvPr/>
        </p:nvSpPr>
        <p:spPr>
          <a:xfrm>
            <a:off x="7071005" y="5588926"/>
            <a:ext cx="1390089"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Tree>
    <p:extLst>
      <p:ext uri="{BB962C8B-B14F-4D97-AF65-F5344CB8AC3E}">
        <p14:creationId xmlns:p14="http://schemas.microsoft.com/office/powerpoint/2010/main" val="960058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F6882-C887-4DFF-0A26-662AFC8F0C9E}"/>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20" name="Title 1">
            <a:extLst>
              <a:ext uri="{FF2B5EF4-FFF2-40B4-BE49-F238E27FC236}">
                <a16:creationId xmlns:a16="http://schemas.microsoft.com/office/drawing/2014/main" id="{BAF5C861-077D-58E9-53AA-DC65D7DEF4F3}"/>
              </a:ext>
            </a:extLst>
          </p:cNvPr>
          <p:cNvSpPr txBox="1">
            <a:spLocks/>
          </p:cNvSpPr>
          <p:nvPr/>
        </p:nvSpPr>
        <p:spPr>
          <a:xfrm>
            <a:off x="695326" y="772148"/>
            <a:ext cx="10791490" cy="253752"/>
          </a:xfrm>
          <a:prstGeom prst="rect">
            <a:avLst/>
          </a:prstGeom>
        </p:spPr>
        <p:txBody>
          <a:bodyPr vert="horz" lIns="91440" tIns="45720" rIns="91440" bIns="45720" rtlCol="0" anchor="ctr">
            <a:noAutofit/>
          </a:bodyPr>
          <a:lstStyle>
            <a:defPPr>
              <a:defRPr lang="en-US"/>
            </a:defPPr>
            <a:lvl1pPr>
              <a:lnSpc>
                <a:spcPct val="90000"/>
              </a:lnSpc>
              <a:defRPr sz="2400" b="1">
                <a:ea typeface="Arial" charset="0"/>
              </a:defRPr>
            </a:lvl1pPr>
          </a:lstStyle>
          <a:p>
            <a:r>
              <a:rPr lang="en-PH" dirty="0"/>
              <a:t>Step 5: </a:t>
            </a:r>
            <a:r>
              <a:rPr lang="en-PH" b="0" dirty="0"/>
              <a:t>Sustain the result of the action plan implementation</a:t>
            </a:r>
          </a:p>
        </p:txBody>
      </p:sp>
      <p:sp>
        <p:nvSpPr>
          <p:cNvPr id="3" name="Title 1">
            <a:extLst>
              <a:ext uri="{FF2B5EF4-FFF2-40B4-BE49-F238E27FC236}">
                <a16:creationId xmlns:a16="http://schemas.microsoft.com/office/drawing/2014/main" id="{B5EAB7DF-8617-3822-6EFF-1111054F911B}"/>
              </a:ext>
            </a:extLst>
          </p:cNvPr>
          <p:cNvSpPr txBox="1">
            <a:spLocks/>
          </p:cNvSpPr>
          <p:nvPr/>
        </p:nvSpPr>
        <p:spPr>
          <a:xfrm>
            <a:off x="722299" y="1197911"/>
            <a:ext cx="10157110" cy="395274"/>
          </a:xfrm>
          <a:prstGeom prst="rect">
            <a:avLst/>
          </a:prstGeom>
        </p:spPr>
        <p:txBody>
          <a:bodyPr vert="horz" lIns="91440" tIns="45720" rIns="91440" bIns="45720" rtlCol="0" anchor="t">
            <a:noAutofit/>
          </a:bodyPr>
          <a:lstStyle/>
          <a:p>
            <a:pPr>
              <a:lnSpc>
                <a:spcPct val="90000"/>
              </a:lnSpc>
              <a:defRPr/>
            </a:pPr>
            <a:r>
              <a:rPr lang="en-US" b="1" dirty="0">
                <a:ea typeface="Arial" charset="0"/>
              </a:rPr>
              <a:t>Ensure long-term sustainability of what has been established</a:t>
            </a:r>
          </a:p>
        </p:txBody>
      </p:sp>
      <p:pic>
        <p:nvPicPr>
          <p:cNvPr id="4" name="Picture 3">
            <a:extLst>
              <a:ext uri="{FF2B5EF4-FFF2-40B4-BE49-F238E27FC236}">
                <a16:creationId xmlns:a16="http://schemas.microsoft.com/office/drawing/2014/main" id="{0F7B49D8-ACB3-77BE-4A06-F2228AD20F83}"/>
              </a:ext>
            </a:extLst>
          </p:cNvPr>
          <p:cNvPicPr>
            <a:picLocks noChangeAspect="1"/>
          </p:cNvPicPr>
          <p:nvPr/>
        </p:nvPicPr>
        <p:blipFill>
          <a:blip r:embed="rId3"/>
          <a:stretch>
            <a:fillRect/>
          </a:stretch>
        </p:blipFill>
        <p:spPr>
          <a:xfrm>
            <a:off x="6229987" y="2418441"/>
            <a:ext cx="5798741" cy="3273702"/>
          </a:xfrm>
          <a:prstGeom prst="rect">
            <a:avLst/>
          </a:prstGeom>
        </p:spPr>
      </p:pic>
      <p:pic>
        <p:nvPicPr>
          <p:cNvPr id="7" name="Picture 6">
            <a:extLst>
              <a:ext uri="{FF2B5EF4-FFF2-40B4-BE49-F238E27FC236}">
                <a16:creationId xmlns:a16="http://schemas.microsoft.com/office/drawing/2014/main" id="{89BCEE1F-9025-C6EC-0326-F2C77F20F83F}"/>
              </a:ext>
            </a:extLst>
          </p:cNvPr>
          <p:cNvPicPr>
            <a:picLocks noChangeAspect="1"/>
          </p:cNvPicPr>
          <p:nvPr/>
        </p:nvPicPr>
        <p:blipFill>
          <a:blip r:embed="rId4"/>
          <a:stretch>
            <a:fillRect/>
          </a:stretch>
        </p:blipFill>
        <p:spPr>
          <a:xfrm>
            <a:off x="11001181" y="312973"/>
            <a:ext cx="699625" cy="990351"/>
          </a:xfrm>
          <a:prstGeom prst="rect">
            <a:avLst/>
          </a:prstGeom>
          <a:ln>
            <a:solidFill>
              <a:schemeClr val="tx1"/>
            </a:solidFill>
          </a:ln>
        </p:spPr>
      </p:pic>
      <p:sp>
        <p:nvSpPr>
          <p:cNvPr id="16" name="Title 1">
            <a:extLst>
              <a:ext uri="{FF2B5EF4-FFF2-40B4-BE49-F238E27FC236}">
                <a16:creationId xmlns:a16="http://schemas.microsoft.com/office/drawing/2014/main" id="{FBF90A25-B203-AB43-4388-BE04BABBC1C1}"/>
              </a:ext>
            </a:extLst>
          </p:cNvPr>
          <p:cNvSpPr txBox="1">
            <a:spLocks/>
          </p:cNvSpPr>
          <p:nvPr/>
        </p:nvSpPr>
        <p:spPr>
          <a:xfrm>
            <a:off x="446413" y="1613549"/>
            <a:ext cx="10423472" cy="642275"/>
          </a:xfrm>
          <a:prstGeom prst="rect">
            <a:avLst/>
          </a:prstGeom>
        </p:spPr>
        <p:txBody>
          <a:bodyPr vert="horz" lIns="91440" tIns="45720" rIns="91440" bIns="45720" rtlCol="0" anchor="t">
            <a:noAutofit/>
          </a:bodyPr>
          <a:lstStyle/>
          <a:p>
            <a:pPr marL="260350">
              <a:lnSpc>
                <a:spcPct val="90000"/>
              </a:lnSpc>
              <a:defRPr/>
            </a:pPr>
            <a:r>
              <a:rPr lang="en-US" dirty="0">
                <a:ea typeface="Arial" charset="0"/>
              </a:rPr>
              <a:t>Institutionalization at both the program/intervention and health information system levels should be viewed holistically in the context of the first three stages of the HIS geo-enabling framework pyramid:</a:t>
            </a:r>
          </a:p>
        </p:txBody>
      </p:sp>
      <p:pic>
        <p:nvPicPr>
          <p:cNvPr id="17" name="Picture 16">
            <a:extLst>
              <a:ext uri="{FF2B5EF4-FFF2-40B4-BE49-F238E27FC236}">
                <a16:creationId xmlns:a16="http://schemas.microsoft.com/office/drawing/2014/main" id="{38B53BB8-FAF4-8053-2132-E2EB00F8FE00}"/>
              </a:ext>
            </a:extLst>
          </p:cNvPr>
          <p:cNvPicPr>
            <a:picLocks noChangeAspect="1"/>
          </p:cNvPicPr>
          <p:nvPr/>
        </p:nvPicPr>
        <p:blipFill>
          <a:blip r:embed="rId5"/>
          <a:stretch>
            <a:fillRect/>
          </a:stretch>
        </p:blipFill>
        <p:spPr>
          <a:xfrm>
            <a:off x="11252513" y="805774"/>
            <a:ext cx="693890" cy="990351"/>
          </a:xfrm>
          <a:prstGeom prst="rect">
            <a:avLst/>
          </a:prstGeom>
          <a:ln>
            <a:solidFill>
              <a:schemeClr val="tx1"/>
            </a:solidFill>
          </a:ln>
        </p:spPr>
      </p:pic>
      <p:sp>
        <p:nvSpPr>
          <p:cNvPr id="18" name="Trapezium 14">
            <a:extLst>
              <a:ext uri="{FF2B5EF4-FFF2-40B4-BE49-F238E27FC236}">
                <a16:creationId xmlns:a16="http://schemas.microsoft.com/office/drawing/2014/main" id="{DB6D369B-F20F-FD83-A420-80D4C9E668A1}"/>
              </a:ext>
            </a:extLst>
          </p:cNvPr>
          <p:cNvSpPr/>
          <p:nvPr/>
        </p:nvSpPr>
        <p:spPr>
          <a:xfrm>
            <a:off x="7548282" y="3429000"/>
            <a:ext cx="4398121" cy="2138081"/>
          </a:xfrm>
          <a:prstGeom prst="trapezoid">
            <a:avLst>
              <a:gd name="adj" fmla="val 57604"/>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B6CF27D3-E8CE-D643-016C-EAA56BCF453A}"/>
              </a:ext>
            </a:extLst>
          </p:cNvPr>
          <p:cNvSpPr txBox="1"/>
          <p:nvPr/>
        </p:nvSpPr>
        <p:spPr>
          <a:xfrm>
            <a:off x="1588013" y="2362126"/>
            <a:ext cx="6652233" cy="369332"/>
          </a:xfrm>
          <a:prstGeom prst="rect">
            <a:avLst/>
          </a:prstGeom>
          <a:noFill/>
        </p:spPr>
        <p:txBody>
          <a:bodyPr wrap="square">
            <a:spAutoFit/>
          </a:bodyPr>
          <a:lstStyle/>
          <a:p>
            <a:r>
              <a:rPr lang="en-US" b="0" i="0" u="none" strike="noStrike" baseline="0" dirty="0">
                <a:solidFill>
                  <a:srgbClr val="000000"/>
                </a:solidFill>
              </a:rPr>
              <a:t>Supports the operationalization of any future use cases </a:t>
            </a:r>
            <a:endParaRPr lang="en-GB" dirty="0"/>
          </a:p>
        </p:txBody>
      </p:sp>
      <p:sp>
        <p:nvSpPr>
          <p:cNvPr id="21" name="Right Arrow 10">
            <a:extLst>
              <a:ext uri="{FF2B5EF4-FFF2-40B4-BE49-F238E27FC236}">
                <a16:creationId xmlns:a16="http://schemas.microsoft.com/office/drawing/2014/main" id="{78837336-422D-8246-E658-005CA42D7396}"/>
              </a:ext>
            </a:extLst>
          </p:cNvPr>
          <p:cNvSpPr/>
          <p:nvPr/>
        </p:nvSpPr>
        <p:spPr>
          <a:xfrm>
            <a:off x="1184698" y="2405611"/>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22" name="Title 1">
            <a:extLst>
              <a:ext uri="{FF2B5EF4-FFF2-40B4-BE49-F238E27FC236}">
                <a16:creationId xmlns:a16="http://schemas.microsoft.com/office/drawing/2014/main" id="{0A94CBC0-C93A-9426-6606-394CE4F95A4C}"/>
              </a:ext>
            </a:extLst>
          </p:cNvPr>
          <p:cNvSpPr txBox="1">
            <a:spLocks/>
          </p:cNvSpPr>
          <p:nvPr/>
        </p:nvSpPr>
        <p:spPr>
          <a:xfrm>
            <a:off x="455938" y="3046864"/>
            <a:ext cx="7311700" cy="642275"/>
          </a:xfrm>
          <a:prstGeom prst="rect">
            <a:avLst/>
          </a:prstGeom>
        </p:spPr>
        <p:txBody>
          <a:bodyPr vert="horz" lIns="91440" tIns="45720" rIns="91440" bIns="45720" rtlCol="0" anchor="t">
            <a:noAutofit/>
          </a:bodyPr>
          <a:lstStyle/>
          <a:p>
            <a:pPr marL="260350">
              <a:lnSpc>
                <a:spcPct val="90000"/>
              </a:lnSpc>
              <a:defRPr/>
            </a:pPr>
            <a:r>
              <a:rPr lang="en-US" dirty="0">
                <a:ea typeface="Arial" charset="0"/>
              </a:rPr>
              <a:t>The institutionalization should take place  at the health system level and be aligned with the NSDI effort.</a:t>
            </a:r>
          </a:p>
        </p:txBody>
      </p:sp>
      <p:sp>
        <p:nvSpPr>
          <p:cNvPr id="23" name="Title 1">
            <a:extLst>
              <a:ext uri="{FF2B5EF4-FFF2-40B4-BE49-F238E27FC236}">
                <a16:creationId xmlns:a16="http://schemas.microsoft.com/office/drawing/2014/main" id="{14E5DDD3-A04C-1A3D-DE5B-014425D2ECF6}"/>
              </a:ext>
            </a:extLst>
          </p:cNvPr>
          <p:cNvSpPr txBox="1">
            <a:spLocks/>
          </p:cNvSpPr>
          <p:nvPr/>
        </p:nvSpPr>
        <p:spPr>
          <a:xfrm>
            <a:off x="1386355" y="3975547"/>
            <a:ext cx="6091891" cy="642275"/>
          </a:xfrm>
          <a:prstGeom prst="rect">
            <a:avLst/>
          </a:prstGeom>
        </p:spPr>
        <p:txBody>
          <a:bodyPr vert="horz" lIns="91440" tIns="45720" rIns="91440" bIns="45720" rtlCol="0" anchor="t">
            <a:noAutofit/>
          </a:bodyPr>
          <a:lstStyle/>
          <a:p>
            <a:pPr marL="260350">
              <a:lnSpc>
                <a:spcPct val="90000"/>
              </a:lnSpc>
              <a:defRPr/>
            </a:pPr>
            <a:r>
              <a:rPr lang="en-US" dirty="0">
                <a:ea typeface="Arial" charset="0"/>
              </a:rPr>
              <a:t>More cost-effective and facilitates coordination, collaboration, data quality among all partners</a:t>
            </a:r>
          </a:p>
        </p:txBody>
      </p:sp>
      <p:sp>
        <p:nvSpPr>
          <p:cNvPr id="24" name="Right Arrow 10">
            <a:extLst>
              <a:ext uri="{FF2B5EF4-FFF2-40B4-BE49-F238E27FC236}">
                <a16:creationId xmlns:a16="http://schemas.microsoft.com/office/drawing/2014/main" id="{F6F3AB76-E732-CCB2-44F8-421C4642DC32}"/>
              </a:ext>
            </a:extLst>
          </p:cNvPr>
          <p:cNvSpPr/>
          <p:nvPr/>
        </p:nvSpPr>
        <p:spPr>
          <a:xfrm>
            <a:off x="1184697" y="3987193"/>
            <a:ext cx="403315" cy="385540"/>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25" name="TextBox 24">
            <a:extLst>
              <a:ext uri="{FF2B5EF4-FFF2-40B4-BE49-F238E27FC236}">
                <a16:creationId xmlns:a16="http://schemas.microsoft.com/office/drawing/2014/main" id="{14100BF6-8C67-D2B4-635F-E36A9FB453E4}"/>
              </a:ext>
            </a:extLst>
          </p:cNvPr>
          <p:cNvSpPr txBox="1"/>
          <p:nvPr/>
        </p:nvSpPr>
        <p:spPr>
          <a:xfrm>
            <a:off x="726141" y="4754983"/>
            <a:ext cx="5503846" cy="1200329"/>
          </a:xfrm>
          <a:prstGeom prst="rect">
            <a:avLst/>
          </a:prstGeom>
          <a:noFill/>
        </p:spPr>
        <p:txBody>
          <a:bodyPr wrap="square">
            <a:spAutoFit/>
          </a:bodyPr>
          <a:lstStyle/>
          <a:p>
            <a:r>
              <a:rPr lang="en-US" b="0" i="0" u="none" strike="noStrike" baseline="0" dirty="0">
                <a:solidFill>
                  <a:srgbClr val="000000"/>
                </a:solidFill>
              </a:rPr>
              <a:t>The program or intervention that has been geo-enabled may also need to institutionalize the investments made in some specific technological solutions and technical capacities. </a:t>
            </a:r>
            <a:endParaRPr lang="en-GB" dirty="0"/>
          </a:p>
        </p:txBody>
      </p:sp>
    </p:spTree>
    <p:extLst>
      <p:ext uri="{BB962C8B-B14F-4D97-AF65-F5344CB8AC3E}">
        <p14:creationId xmlns:p14="http://schemas.microsoft.com/office/powerpoint/2010/main" val="9826497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9F6882-C887-4DFF-0A26-662AFC8F0C9E}"/>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
        <p:nvSpPr>
          <p:cNvPr id="3" name="Title 1">
            <a:extLst>
              <a:ext uri="{FF2B5EF4-FFF2-40B4-BE49-F238E27FC236}">
                <a16:creationId xmlns:a16="http://schemas.microsoft.com/office/drawing/2014/main" id="{B5EAB7DF-8617-3822-6EFF-1111054F911B}"/>
              </a:ext>
            </a:extLst>
          </p:cNvPr>
          <p:cNvSpPr txBox="1">
            <a:spLocks/>
          </p:cNvSpPr>
          <p:nvPr/>
        </p:nvSpPr>
        <p:spPr>
          <a:xfrm>
            <a:off x="722299" y="1197911"/>
            <a:ext cx="10157110" cy="395274"/>
          </a:xfrm>
          <a:prstGeom prst="rect">
            <a:avLst/>
          </a:prstGeom>
        </p:spPr>
        <p:txBody>
          <a:bodyPr vert="horz" lIns="91440" tIns="45720" rIns="91440" bIns="45720" rtlCol="0" anchor="t">
            <a:noAutofit/>
          </a:bodyPr>
          <a:lstStyle/>
          <a:p>
            <a:pPr>
              <a:lnSpc>
                <a:spcPct val="90000"/>
              </a:lnSpc>
              <a:defRPr/>
            </a:pPr>
            <a:r>
              <a:rPr lang="en-US" b="1" dirty="0">
                <a:ea typeface="Arial" charset="0"/>
              </a:rPr>
              <a:t>Planning for the next iteration of the HIS, program, or intervention geo-enabling process</a:t>
            </a:r>
          </a:p>
        </p:txBody>
      </p:sp>
      <p:pic>
        <p:nvPicPr>
          <p:cNvPr id="2" name="Picture 1">
            <a:extLst>
              <a:ext uri="{FF2B5EF4-FFF2-40B4-BE49-F238E27FC236}">
                <a16:creationId xmlns:a16="http://schemas.microsoft.com/office/drawing/2014/main" id="{B717A7E1-9F6B-9302-E620-11263283A252}"/>
              </a:ext>
            </a:extLst>
          </p:cNvPr>
          <p:cNvPicPr>
            <a:picLocks noChangeAspect="1"/>
          </p:cNvPicPr>
          <p:nvPr/>
        </p:nvPicPr>
        <p:blipFill>
          <a:blip r:embed="rId3"/>
          <a:stretch>
            <a:fillRect/>
          </a:stretch>
        </p:blipFill>
        <p:spPr>
          <a:xfrm>
            <a:off x="11018685" y="476250"/>
            <a:ext cx="693890" cy="990351"/>
          </a:xfrm>
          <a:prstGeom prst="rect">
            <a:avLst/>
          </a:prstGeom>
          <a:ln>
            <a:solidFill>
              <a:schemeClr val="tx1"/>
            </a:solidFill>
          </a:ln>
        </p:spPr>
      </p:pic>
      <p:pic>
        <p:nvPicPr>
          <p:cNvPr id="5" name="Picture 4" descr="A diagram of a flowchart&#10;&#10;Description automatically generated">
            <a:extLst>
              <a:ext uri="{FF2B5EF4-FFF2-40B4-BE49-F238E27FC236}">
                <a16:creationId xmlns:a16="http://schemas.microsoft.com/office/drawing/2014/main" id="{5D54AD93-F2D4-A1B4-6BC3-CDB1CE5A5E30}"/>
              </a:ext>
            </a:extLst>
          </p:cNvPr>
          <p:cNvPicPr>
            <a:picLocks noChangeAspect="1"/>
          </p:cNvPicPr>
          <p:nvPr/>
        </p:nvPicPr>
        <p:blipFill>
          <a:blip r:embed="rId4"/>
          <a:stretch>
            <a:fillRect/>
          </a:stretch>
        </p:blipFill>
        <p:spPr>
          <a:xfrm>
            <a:off x="6788212" y="2049365"/>
            <a:ext cx="4026954" cy="4196647"/>
          </a:xfrm>
          <a:prstGeom prst="rect">
            <a:avLst/>
          </a:prstGeom>
        </p:spPr>
      </p:pic>
      <p:pic>
        <p:nvPicPr>
          <p:cNvPr id="8" name="Picture 7" descr="A diagram of a flowchart&#10;&#10;Description automatically generated">
            <a:extLst>
              <a:ext uri="{FF2B5EF4-FFF2-40B4-BE49-F238E27FC236}">
                <a16:creationId xmlns:a16="http://schemas.microsoft.com/office/drawing/2014/main" id="{DDC12900-0713-BF6A-10B7-2DDC89972B2D}"/>
              </a:ext>
            </a:extLst>
          </p:cNvPr>
          <p:cNvPicPr>
            <a:picLocks noChangeAspect="1"/>
          </p:cNvPicPr>
          <p:nvPr/>
        </p:nvPicPr>
        <p:blipFill>
          <a:blip r:embed="rId5"/>
          <a:stretch>
            <a:fillRect/>
          </a:stretch>
        </p:blipFill>
        <p:spPr>
          <a:xfrm>
            <a:off x="1160731" y="2049365"/>
            <a:ext cx="4547450" cy="3001002"/>
          </a:xfrm>
          <a:prstGeom prst="rect">
            <a:avLst/>
          </a:prstGeom>
        </p:spPr>
      </p:pic>
      <p:sp>
        <p:nvSpPr>
          <p:cNvPr id="9" name="Google Shape;206;p8">
            <a:extLst>
              <a:ext uri="{FF2B5EF4-FFF2-40B4-BE49-F238E27FC236}">
                <a16:creationId xmlns:a16="http://schemas.microsoft.com/office/drawing/2014/main" id="{E58AA62F-9E73-F2C2-D090-7388D8D4F1DD}"/>
              </a:ext>
            </a:extLst>
          </p:cNvPr>
          <p:cNvSpPr txBox="1"/>
          <p:nvPr/>
        </p:nvSpPr>
        <p:spPr>
          <a:xfrm>
            <a:off x="1301847" y="5239387"/>
            <a:ext cx="5251354" cy="882911"/>
          </a:xfrm>
          <a:prstGeom prst="rect">
            <a:avLst/>
          </a:prstGeom>
          <a:noFill/>
          <a:ln>
            <a:noFill/>
          </a:ln>
        </p:spPr>
        <p:txBody>
          <a:bodyPr spcFirstLastPara="1" wrap="square" lIns="51427" tIns="25706" rIns="51427" bIns="25706" anchor="t" anchorCtr="0">
            <a:spAutoFit/>
          </a:bodyPr>
          <a:lstStyle/>
          <a:p>
            <a:r>
              <a:rPr lang="en-US" dirty="0">
                <a:ea typeface="Calibri"/>
                <a:cs typeface="Calibri"/>
                <a:sym typeface="Calibri"/>
              </a:rPr>
              <a:t>Loop that should be repeated on a regular basis to identify and address new challenges and/or priorities or finalize the geo-enablement</a:t>
            </a:r>
            <a:endParaRPr lang="en-US" dirty="0"/>
          </a:p>
        </p:txBody>
      </p:sp>
      <p:sp>
        <p:nvSpPr>
          <p:cNvPr id="10" name="Google Shape;209;p8">
            <a:extLst>
              <a:ext uri="{FF2B5EF4-FFF2-40B4-BE49-F238E27FC236}">
                <a16:creationId xmlns:a16="http://schemas.microsoft.com/office/drawing/2014/main" id="{57385096-F8EC-F787-093C-F8C5A0686793}"/>
              </a:ext>
            </a:extLst>
          </p:cNvPr>
          <p:cNvSpPr/>
          <p:nvPr/>
        </p:nvSpPr>
        <p:spPr>
          <a:xfrm>
            <a:off x="812703" y="5223351"/>
            <a:ext cx="451043" cy="355015"/>
          </a:xfrm>
          <a:prstGeom prst="rightArrow">
            <a:avLst>
              <a:gd name="adj1" fmla="val 50000"/>
              <a:gd name="adj2" fmla="val 50000"/>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346667"/>
              </a:solidFill>
              <a:sym typeface="Calibri"/>
            </a:endParaRPr>
          </a:p>
        </p:txBody>
      </p:sp>
      <p:sp>
        <p:nvSpPr>
          <p:cNvPr id="11" name="TextBox 10">
            <a:extLst>
              <a:ext uri="{FF2B5EF4-FFF2-40B4-BE49-F238E27FC236}">
                <a16:creationId xmlns:a16="http://schemas.microsoft.com/office/drawing/2014/main" id="{9D2315FC-7589-1EE6-8D6D-4D7C727E6F08}"/>
              </a:ext>
            </a:extLst>
          </p:cNvPr>
          <p:cNvSpPr txBox="1"/>
          <p:nvPr/>
        </p:nvSpPr>
        <p:spPr>
          <a:xfrm>
            <a:off x="1697147" y="1589258"/>
            <a:ext cx="2861071" cy="369332"/>
          </a:xfrm>
          <a:prstGeom prst="rect">
            <a:avLst/>
          </a:prstGeom>
          <a:noFill/>
        </p:spPr>
        <p:txBody>
          <a:bodyPr wrap="square">
            <a:spAutoFit/>
          </a:bodyPr>
          <a:lstStyle/>
          <a:p>
            <a:pPr algn="ctr"/>
            <a:r>
              <a:rPr lang="en-US" dirty="0"/>
              <a:t>Geo-enabling the HIS </a:t>
            </a:r>
            <a:endParaRPr lang="en-PH" dirty="0"/>
          </a:p>
        </p:txBody>
      </p:sp>
      <p:sp>
        <p:nvSpPr>
          <p:cNvPr id="12" name="TextBox 11">
            <a:extLst>
              <a:ext uri="{FF2B5EF4-FFF2-40B4-BE49-F238E27FC236}">
                <a16:creationId xmlns:a16="http://schemas.microsoft.com/office/drawing/2014/main" id="{0A95DAD5-C903-3F39-E8B0-244FAF497CA7}"/>
              </a:ext>
            </a:extLst>
          </p:cNvPr>
          <p:cNvSpPr txBox="1"/>
          <p:nvPr/>
        </p:nvSpPr>
        <p:spPr>
          <a:xfrm>
            <a:off x="6892987" y="1486126"/>
            <a:ext cx="3876962" cy="646331"/>
          </a:xfrm>
          <a:prstGeom prst="rect">
            <a:avLst/>
          </a:prstGeom>
          <a:noFill/>
        </p:spPr>
        <p:txBody>
          <a:bodyPr wrap="square">
            <a:spAutoFit/>
          </a:bodyPr>
          <a:lstStyle/>
          <a:p>
            <a:pPr algn="ctr"/>
            <a:r>
              <a:rPr lang="en-US" dirty="0"/>
              <a:t>Geo-enabling a program or intervention</a:t>
            </a:r>
            <a:endParaRPr lang="en-PH" dirty="0"/>
          </a:p>
        </p:txBody>
      </p:sp>
      <p:sp>
        <p:nvSpPr>
          <p:cNvPr id="13" name="Rectangle 12">
            <a:extLst>
              <a:ext uri="{FF2B5EF4-FFF2-40B4-BE49-F238E27FC236}">
                <a16:creationId xmlns:a16="http://schemas.microsoft.com/office/drawing/2014/main" id="{04ABEE38-0933-3E3D-4545-2B3E06C2B0F3}"/>
              </a:ext>
            </a:extLst>
          </p:cNvPr>
          <p:cNvSpPr/>
          <p:nvPr/>
        </p:nvSpPr>
        <p:spPr>
          <a:xfrm>
            <a:off x="1246094" y="3576761"/>
            <a:ext cx="902107" cy="447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6CFAD9-21BE-F506-6242-75FBD56ABB1B}"/>
              </a:ext>
            </a:extLst>
          </p:cNvPr>
          <p:cNvSpPr/>
          <p:nvPr/>
        </p:nvSpPr>
        <p:spPr>
          <a:xfrm>
            <a:off x="6905625" y="4775677"/>
            <a:ext cx="891052" cy="3970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3EA3482-B6F0-ED6F-3FD1-3E27037BFD6C}"/>
              </a:ext>
            </a:extLst>
          </p:cNvPr>
          <p:cNvSpPr txBox="1">
            <a:spLocks/>
          </p:cNvSpPr>
          <p:nvPr/>
        </p:nvSpPr>
        <p:spPr>
          <a:xfrm>
            <a:off x="695325" y="661507"/>
            <a:ext cx="8820912" cy="46977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6: </a:t>
            </a:r>
            <a:r>
              <a:rPr lang="en-PH" sz="2400" dirty="0">
                <a:ea typeface="Arial" charset="0"/>
              </a:rPr>
              <a:t>Restart from step 1 or A on a regular basis</a:t>
            </a:r>
          </a:p>
        </p:txBody>
      </p:sp>
    </p:spTree>
    <p:extLst>
      <p:ext uri="{BB962C8B-B14F-4D97-AF65-F5344CB8AC3E}">
        <p14:creationId xmlns:p14="http://schemas.microsoft.com/office/powerpoint/2010/main" val="863836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0" y="98151"/>
            <a:ext cx="12192000" cy="535756"/>
          </a:xfrm>
        </p:spPr>
        <p:txBody>
          <a:bodyPr>
            <a:noAutofit/>
          </a:bodyPr>
          <a:lstStyle/>
          <a:p>
            <a:pPr algn="ctr" eaLnBrk="1" hangingPunct="1">
              <a:defRPr/>
            </a:pPr>
            <a:r>
              <a:rPr lang="en-US" altLang="en-US" sz="3200" b="1" dirty="0">
                <a:solidFill>
                  <a:srgbClr val="002147"/>
                </a:solidFill>
                <a:latin typeface="+mn-lt"/>
              </a:rPr>
              <a:t>Health system challenges</a:t>
            </a:r>
            <a:endParaRPr lang="en-PH" altLang="en-US" sz="3200" b="1" dirty="0">
              <a:solidFill>
                <a:srgbClr val="002147"/>
              </a:solidFill>
              <a:latin typeface="+mn-lt"/>
            </a:endParaRPr>
          </a:p>
        </p:txBody>
      </p:sp>
      <p:pic>
        <p:nvPicPr>
          <p:cNvPr id="2" name="Picture 1">
            <a:extLst>
              <a:ext uri="{FF2B5EF4-FFF2-40B4-BE49-F238E27FC236}">
                <a16:creationId xmlns:a16="http://schemas.microsoft.com/office/drawing/2014/main" id="{FB19AD70-4508-30CF-A8A4-7C40966E5D44}"/>
              </a:ext>
            </a:extLst>
          </p:cNvPr>
          <p:cNvPicPr>
            <a:picLocks noChangeAspect="1"/>
          </p:cNvPicPr>
          <p:nvPr/>
        </p:nvPicPr>
        <p:blipFill rotWithShape="1">
          <a:blip r:embed="rId3"/>
          <a:srcRect l="26191" t="14494" r="39285" b="2289"/>
          <a:stretch/>
        </p:blipFill>
        <p:spPr>
          <a:xfrm>
            <a:off x="6262036" y="553373"/>
            <a:ext cx="629905" cy="814533"/>
          </a:xfrm>
          <a:prstGeom prst="rect">
            <a:avLst/>
          </a:prstGeom>
          <a:ln>
            <a:solidFill>
              <a:schemeClr val="tx1"/>
            </a:solidFill>
          </a:ln>
        </p:spPr>
      </p:pic>
      <p:pic>
        <p:nvPicPr>
          <p:cNvPr id="3" name="Picture 2">
            <a:extLst>
              <a:ext uri="{FF2B5EF4-FFF2-40B4-BE49-F238E27FC236}">
                <a16:creationId xmlns:a16="http://schemas.microsoft.com/office/drawing/2014/main" id="{BC954DCE-F647-33CA-CB8C-1CA40D7DCFB7}"/>
              </a:ext>
            </a:extLst>
          </p:cNvPr>
          <p:cNvPicPr>
            <a:picLocks noChangeAspect="1"/>
          </p:cNvPicPr>
          <p:nvPr/>
        </p:nvPicPr>
        <p:blipFill rotWithShape="1">
          <a:blip r:embed="rId4"/>
          <a:srcRect l="20659" t="20125" r="41274" b="4724"/>
          <a:stretch/>
        </p:blipFill>
        <p:spPr>
          <a:xfrm>
            <a:off x="5287609" y="578786"/>
            <a:ext cx="568800" cy="796963"/>
          </a:xfrm>
          <a:prstGeom prst="rect">
            <a:avLst/>
          </a:prstGeom>
          <a:ln>
            <a:solidFill>
              <a:schemeClr val="tx1"/>
            </a:solidFill>
          </a:ln>
        </p:spPr>
      </p:pic>
      <p:sp>
        <p:nvSpPr>
          <p:cNvPr id="4" name="Rectangle 3">
            <a:extLst>
              <a:ext uri="{FF2B5EF4-FFF2-40B4-BE49-F238E27FC236}">
                <a16:creationId xmlns:a16="http://schemas.microsoft.com/office/drawing/2014/main" id="{F48585E5-2E72-8093-754B-5A1D6926FBB7}"/>
              </a:ext>
            </a:extLst>
          </p:cNvPr>
          <p:cNvSpPr/>
          <p:nvPr/>
        </p:nvSpPr>
        <p:spPr>
          <a:xfrm>
            <a:off x="1245405" y="1249743"/>
            <a:ext cx="2255520" cy="270326"/>
          </a:xfrm>
          <a:prstGeom prst="rect">
            <a:avLst/>
          </a:prstGeom>
          <a:noFill/>
          <a:ln w="190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chemeClr val="accent4">
                    <a:lumMod val="50000"/>
                  </a:schemeClr>
                </a:solidFill>
              </a:rPr>
              <a:t>1.1 Lack of population denominator</a:t>
            </a:r>
          </a:p>
        </p:txBody>
      </p:sp>
      <p:sp>
        <p:nvSpPr>
          <p:cNvPr id="5" name="Rectangle 4">
            <a:extLst>
              <a:ext uri="{FF2B5EF4-FFF2-40B4-BE49-F238E27FC236}">
                <a16:creationId xmlns:a16="http://schemas.microsoft.com/office/drawing/2014/main" id="{EDBA734F-DAB0-F5B8-10EC-3AB57811E109}"/>
              </a:ext>
            </a:extLst>
          </p:cNvPr>
          <p:cNvSpPr/>
          <p:nvPr/>
        </p:nvSpPr>
        <p:spPr>
          <a:xfrm>
            <a:off x="1245405" y="2002100"/>
            <a:ext cx="2255520" cy="293735"/>
          </a:xfrm>
          <a:prstGeom prst="rect">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chemeClr val="accent4">
                    <a:lumMod val="50000"/>
                  </a:schemeClr>
                </a:solidFill>
              </a:rPr>
              <a:t>1.3 Lack of quality/reliable data</a:t>
            </a:r>
          </a:p>
        </p:txBody>
      </p:sp>
      <p:sp>
        <p:nvSpPr>
          <p:cNvPr id="7" name="Rectangle 6">
            <a:extLst>
              <a:ext uri="{FF2B5EF4-FFF2-40B4-BE49-F238E27FC236}">
                <a16:creationId xmlns:a16="http://schemas.microsoft.com/office/drawing/2014/main" id="{0EFCADF5-E29A-25F9-16BD-FD956D812A2D}"/>
              </a:ext>
            </a:extLst>
          </p:cNvPr>
          <p:cNvSpPr/>
          <p:nvPr/>
        </p:nvSpPr>
        <p:spPr>
          <a:xfrm>
            <a:off x="1245405" y="2860818"/>
            <a:ext cx="2255520" cy="381000"/>
          </a:xfrm>
          <a:prstGeom prst="rect">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4">
                    <a:lumMod val="50000"/>
                  </a:schemeClr>
                </a:solidFill>
              </a:rPr>
              <a:t>1.6 Insufficient utilization of data and information</a:t>
            </a:r>
          </a:p>
        </p:txBody>
      </p:sp>
      <p:sp>
        <p:nvSpPr>
          <p:cNvPr id="8" name="Rectangle 7">
            <a:extLst>
              <a:ext uri="{FF2B5EF4-FFF2-40B4-BE49-F238E27FC236}">
                <a16:creationId xmlns:a16="http://schemas.microsoft.com/office/drawing/2014/main" id="{DF475F44-B3D6-C2FA-D1B6-B2FC03E6E62A}"/>
              </a:ext>
            </a:extLst>
          </p:cNvPr>
          <p:cNvSpPr/>
          <p:nvPr/>
        </p:nvSpPr>
        <p:spPr>
          <a:xfrm>
            <a:off x="1245405" y="4622761"/>
            <a:ext cx="2255520" cy="304803"/>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2.2 Insufficient supply of services</a:t>
            </a:r>
          </a:p>
        </p:txBody>
      </p:sp>
      <p:sp>
        <p:nvSpPr>
          <p:cNvPr id="9" name="Rectangle 8">
            <a:extLst>
              <a:ext uri="{FF2B5EF4-FFF2-40B4-BE49-F238E27FC236}">
                <a16:creationId xmlns:a16="http://schemas.microsoft.com/office/drawing/2014/main" id="{39B08432-CA7A-66E3-3D8F-F2A350C540E8}"/>
              </a:ext>
            </a:extLst>
          </p:cNvPr>
          <p:cNvSpPr/>
          <p:nvPr/>
        </p:nvSpPr>
        <p:spPr>
          <a:xfrm>
            <a:off x="8660353" y="947311"/>
            <a:ext cx="2491964" cy="297650"/>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1">
                    <a:lumMod val="75000"/>
                  </a:schemeClr>
                </a:solidFill>
              </a:rPr>
              <a:t>3.6 Inadequate supportive supervision</a:t>
            </a:r>
          </a:p>
        </p:txBody>
      </p:sp>
      <p:sp>
        <p:nvSpPr>
          <p:cNvPr id="10" name="Rectangle 9">
            <a:extLst>
              <a:ext uri="{FF2B5EF4-FFF2-40B4-BE49-F238E27FC236}">
                <a16:creationId xmlns:a16="http://schemas.microsoft.com/office/drawing/2014/main" id="{C06F7B3E-A9BC-6451-1B42-F1442EFC20A4}"/>
              </a:ext>
            </a:extLst>
          </p:cNvPr>
          <p:cNvSpPr/>
          <p:nvPr/>
        </p:nvSpPr>
        <p:spPr>
          <a:xfrm>
            <a:off x="4959448" y="2749858"/>
            <a:ext cx="2255520" cy="4146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Population estimation and spatial distribution</a:t>
            </a:r>
          </a:p>
        </p:txBody>
      </p:sp>
      <p:sp>
        <p:nvSpPr>
          <p:cNvPr id="11" name="Rectangle 10">
            <a:extLst>
              <a:ext uri="{FF2B5EF4-FFF2-40B4-BE49-F238E27FC236}">
                <a16:creationId xmlns:a16="http://schemas.microsoft.com/office/drawing/2014/main" id="{66829499-5E07-B18C-EF21-204F60EF3279}"/>
              </a:ext>
            </a:extLst>
          </p:cNvPr>
          <p:cNvSpPr/>
          <p:nvPr/>
        </p:nvSpPr>
        <p:spPr>
          <a:xfrm>
            <a:off x="4982598" y="4501196"/>
            <a:ext cx="2255520" cy="3810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Thematic mapping</a:t>
            </a:r>
          </a:p>
        </p:txBody>
      </p:sp>
      <p:sp>
        <p:nvSpPr>
          <p:cNvPr id="12" name="Rectangle 11">
            <a:extLst>
              <a:ext uri="{FF2B5EF4-FFF2-40B4-BE49-F238E27FC236}">
                <a16:creationId xmlns:a16="http://schemas.microsoft.com/office/drawing/2014/main" id="{44FCD1DC-20A2-768B-708B-85403A900785}"/>
              </a:ext>
            </a:extLst>
          </p:cNvPr>
          <p:cNvSpPr/>
          <p:nvPr/>
        </p:nvSpPr>
        <p:spPr>
          <a:xfrm>
            <a:off x="4959448" y="3500092"/>
            <a:ext cx="2255520" cy="732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Geographic accessibility, service localization, and route optimization modeling</a:t>
            </a:r>
          </a:p>
        </p:txBody>
      </p:sp>
      <p:sp>
        <p:nvSpPr>
          <p:cNvPr id="13" name="Rectangle 12">
            <a:extLst>
              <a:ext uri="{FF2B5EF4-FFF2-40B4-BE49-F238E27FC236}">
                <a16:creationId xmlns:a16="http://schemas.microsoft.com/office/drawing/2014/main" id="{255345DD-D9A7-B2F9-C5FE-F07913FBB05D}"/>
              </a:ext>
            </a:extLst>
          </p:cNvPr>
          <p:cNvSpPr/>
          <p:nvPr/>
        </p:nvSpPr>
        <p:spPr>
          <a:xfrm>
            <a:off x="1245405" y="3336935"/>
            <a:ext cx="2255520" cy="381000"/>
          </a:xfrm>
          <a:prstGeom prst="rect">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4">
                    <a:lumMod val="50000"/>
                  </a:schemeClr>
                </a:solidFill>
              </a:rPr>
              <a:t>1.7 Lack of a unique identifier</a:t>
            </a:r>
          </a:p>
        </p:txBody>
      </p:sp>
      <p:sp>
        <p:nvSpPr>
          <p:cNvPr id="14" name="Rectangle 13">
            <a:extLst>
              <a:ext uri="{FF2B5EF4-FFF2-40B4-BE49-F238E27FC236}">
                <a16:creationId xmlns:a16="http://schemas.microsoft.com/office/drawing/2014/main" id="{1F1CD981-EEA8-8066-51B9-F0F0BC75A249}"/>
              </a:ext>
            </a:extLst>
          </p:cNvPr>
          <p:cNvSpPr/>
          <p:nvPr/>
        </p:nvSpPr>
        <p:spPr>
          <a:xfrm>
            <a:off x="1245405" y="4152863"/>
            <a:ext cx="2255520" cy="381000"/>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2.1 Insufficient supply of commodities</a:t>
            </a:r>
          </a:p>
        </p:txBody>
      </p:sp>
      <p:sp>
        <p:nvSpPr>
          <p:cNvPr id="15" name="Rectangle 14">
            <a:extLst>
              <a:ext uri="{FF2B5EF4-FFF2-40B4-BE49-F238E27FC236}">
                <a16:creationId xmlns:a16="http://schemas.microsoft.com/office/drawing/2014/main" id="{55289783-B892-9718-79B1-FD9F70CF5583}"/>
              </a:ext>
            </a:extLst>
          </p:cNvPr>
          <p:cNvSpPr/>
          <p:nvPr/>
        </p:nvSpPr>
        <p:spPr>
          <a:xfrm>
            <a:off x="1245405" y="5038488"/>
            <a:ext cx="2255520" cy="266713"/>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2.3 Insufficient supply of equipment</a:t>
            </a:r>
          </a:p>
        </p:txBody>
      </p:sp>
      <p:sp>
        <p:nvSpPr>
          <p:cNvPr id="16" name="Rectangle 15">
            <a:extLst>
              <a:ext uri="{FF2B5EF4-FFF2-40B4-BE49-F238E27FC236}">
                <a16:creationId xmlns:a16="http://schemas.microsoft.com/office/drawing/2014/main" id="{E373D79D-AE4F-D780-CFF0-24EDBEE9B16B}"/>
              </a:ext>
            </a:extLst>
          </p:cNvPr>
          <p:cNvSpPr/>
          <p:nvPr/>
        </p:nvSpPr>
        <p:spPr>
          <a:xfrm>
            <a:off x="1245405" y="5423764"/>
            <a:ext cx="2255520" cy="381000"/>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2.4 Insufficient supply of qualified health workers</a:t>
            </a:r>
          </a:p>
        </p:txBody>
      </p:sp>
      <p:sp>
        <p:nvSpPr>
          <p:cNvPr id="17" name="Rectangle 16">
            <a:extLst>
              <a:ext uri="{FF2B5EF4-FFF2-40B4-BE49-F238E27FC236}">
                <a16:creationId xmlns:a16="http://schemas.microsoft.com/office/drawing/2014/main" id="{D7ACA5CF-C1F9-55C7-391C-325E287206A9}"/>
              </a:ext>
            </a:extLst>
          </p:cNvPr>
          <p:cNvSpPr/>
          <p:nvPr/>
        </p:nvSpPr>
        <p:spPr>
          <a:xfrm>
            <a:off x="1169205" y="903264"/>
            <a:ext cx="1282700" cy="259080"/>
          </a:xfrm>
          <a:prstGeom prst="rect">
            <a:avLst/>
          </a:prstGeom>
          <a:solidFill>
            <a:schemeClr val="accent4">
              <a:lumMod val="75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1 Information</a:t>
            </a:r>
          </a:p>
        </p:txBody>
      </p:sp>
      <p:sp>
        <p:nvSpPr>
          <p:cNvPr id="18" name="Rectangle 17">
            <a:extLst>
              <a:ext uri="{FF2B5EF4-FFF2-40B4-BE49-F238E27FC236}">
                <a16:creationId xmlns:a16="http://schemas.microsoft.com/office/drawing/2014/main" id="{0A413AC9-A887-25DF-57C6-FD17A4A90DF9}"/>
              </a:ext>
            </a:extLst>
          </p:cNvPr>
          <p:cNvSpPr/>
          <p:nvPr/>
        </p:nvSpPr>
        <p:spPr>
          <a:xfrm>
            <a:off x="1169205" y="3790637"/>
            <a:ext cx="1282700" cy="259080"/>
          </a:xfrm>
          <a:prstGeom prst="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2 Availability</a:t>
            </a:r>
          </a:p>
        </p:txBody>
      </p:sp>
      <p:sp>
        <p:nvSpPr>
          <p:cNvPr id="19" name="Rectangle 18">
            <a:extLst>
              <a:ext uri="{FF2B5EF4-FFF2-40B4-BE49-F238E27FC236}">
                <a16:creationId xmlns:a16="http://schemas.microsoft.com/office/drawing/2014/main" id="{7E5C9FE7-4F01-E2CB-DFD4-1440B9DA24FD}"/>
              </a:ext>
            </a:extLst>
          </p:cNvPr>
          <p:cNvSpPr/>
          <p:nvPr/>
        </p:nvSpPr>
        <p:spPr>
          <a:xfrm>
            <a:off x="8596966" y="605249"/>
            <a:ext cx="1282700" cy="259080"/>
          </a:xfrm>
          <a:prstGeom prst="rect">
            <a:avLst/>
          </a:prstGeom>
          <a:solidFill>
            <a:schemeClr val="accent1">
              <a:lumMod val="60000"/>
              <a:lumOff val="4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3 Quality</a:t>
            </a:r>
          </a:p>
        </p:txBody>
      </p:sp>
      <p:cxnSp>
        <p:nvCxnSpPr>
          <p:cNvPr id="20" name="Straight Arrow Connector 19">
            <a:extLst>
              <a:ext uri="{FF2B5EF4-FFF2-40B4-BE49-F238E27FC236}">
                <a16:creationId xmlns:a16="http://schemas.microsoft.com/office/drawing/2014/main" id="{9E623C03-4816-9737-9AD5-F6E0800C59A2}"/>
              </a:ext>
            </a:extLst>
          </p:cNvPr>
          <p:cNvCxnSpPr>
            <a:cxnSpLocks/>
            <a:stCxn id="4" idx="3"/>
            <a:endCxn id="10" idx="1"/>
          </p:cNvCxnSpPr>
          <p:nvPr/>
        </p:nvCxnSpPr>
        <p:spPr>
          <a:xfrm>
            <a:off x="3500925" y="1384906"/>
            <a:ext cx="1458523" cy="1572285"/>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7AD2975-6F2C-8BE9-1CE4-7440368E3ACB}"/>
              </a:ext>
            </a:extLst>
          </p:cNvPr>
          <p:cNvCxnSpPr>
            <a:cxnSpLocks/>
            <a:stCxn id="5" idx="3"/>
            <a:endCxn id="10" idx="1"/>
          </p:cNvCxnSpPr>
          <p:nvPr/>
        </p:nvCxnSpPr>
        <p:spPr>
          <a:xfrm>
            <a:off x="3500925" y="2148968"/>
            <a:ext cx="1458523" cy="808223"/>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1621302-B72E-00DF-246D-8A324A66F65A}"/>
              </a:ext>
            </a:extLst>
          </p:cNvPr>
          <p:cNvCxnSpPr>
            <a:cxnSpLocks/>
            <a:stCxn id="5" idx="3"/>
            <a:endCxn id="28" idx="1"/>
          </p:cNvCxnSpPr>
          <p:nvPr/>
        </p:nvCxnSpPr>
        <p:spPr>
          <a:xfrm>
            <a:off x="3500925" y="2148968"/>
            <a:ext cx="1471787" cy="9815"/>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04F4E80-8D5C-1BB8-E3B2-750E9FD21F63}"/>
              </a:ext>
            </a:extLst>
          </p:cNvPr>
          <p:cNvCxnSpPr>
            <a:cxnSpLocks/>
            <a:stCxn id="13" idx="3"/>
            <a:endCxn id="28" idx="1"/>
          </p:cNvCxnSpPr>
          <p:nvPr/>
        </p:nvCxnSpPr>
        <p:spPr>
          <a:xfrm flipV="1">
            <a:off x="3500925" y="2158783"/>
            <a:ext cx="1471787" cy="1368652"/>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17B7916-EBB8-80FA-1F2E-587234366174}"/>
              </a:ext>
            </a:extLst>
          </p:cNvPr>
          <p:cNvCxnSpPr>
            <a:cxnSpLocks/>
            <a:stCxn id="7" idx="3"/>
            <a:endCxn id="11" idx="1"/>
          </p:cNvCxnSpPr>
          <p:nvPr/>
        </p:nvCxnSpPr>
        <p:spPr>
          <a:xfrm>
            <a:off x="3500925" y="3051318"/>
            <a:ext cx="1481673" cy="1640378"/>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ABF2797-0D9D-7FB6-B35A-458AB4205099}"/>
              </a:ext>
            </a:extLst>
          </p:cNvPr>
          <p:cNvCxnSpPr>
            <a:cxnSpLocks/>
            <a:stCxn id="14" idx="3"/>
            <a:endCxn id="11" idx="1"/>
          </p:cNvCxnSpPr>
          <p:nvPr/>
        </p:nvCxnSpPr>
        <p:spPr>
          <a:xfrm>
            <a:off x="3500925" y="4343363"/>
            <a:ext cx="1481673" cy="348333"/>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418B79D-B418-BEC4-B647-733013610672}"/>
              </a:ext>
            </a:extLst>
          </p:cNvPr>
          <p:cNvCxnSpPr>
            <a:cxnSpLocks/>
            <a:stCxn id="16" idx="3"/>
            <a:endCxn id="11" idx="1"/>
          </p:cNvCxnSpPr>
          <p:nvPr/>
        </p:nvCxnSpPr>
        <p:spPr>
          <a:xfrm flipV="1">
            <a:off x="3500925" y="4691696"/>
            <a:ext cx="1481673" cy="922568"/>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D8DE412-1281-D1F4-AA39-7B517D4061D3}"/>
              </a:ext>
            </a:extLst>
          </p:cNvPr>
          <p:cNvCxnSpPr>
            <a:cxnSpLocks/>
            <a:stCxn id="15" idx="3"/>
            <a:endCxn id="11" idx="1"/>
          </p:cNvCxnSpPr>
          <p:nvPr/>
        </p:nvCxnSpPr>
        <p:spPr>
          <a:xfrm flipV="1">
            <a:off x="3500925" y="4691696"/>
            <a:ext cx="1481673" cy="480149"/>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BA35369-0BDA-CB7A-7873-B4F2B0B6F5BA}"/>
              </a:ext>
            </a:extLst>
          </p:cNvPr>
          <p:cNvSpPr/>
          <p:nvPr/>
        </p:nvSpPr>
        <p:spPr>
          <a:xfrm>
            <a:off x="4972712" y="1962855"/>
            <a:ext cx="2255520" cy="39185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Georeferenced Master Lists</a:t>
            </a:r>
          </a:p>
        </p:txBody>
      </p:sp>
      <p:cxnSp>
        <p:nvCxnSpPr>
          <p:cNvPr id="29" name="Straight Arrow Connector 28">
            <a:extLst>
              <a:ext uri="{FF2B5EF4-FFF2-40B4-BE49-F238E27FC236}">
                <a16:creationId xmlns:a16="http://schemas.microsoft.com/office/drawing/2014/main" id="{F68371BA-3E0B-C99E-FF4E-7BD105F4E0AC}"/>
              </a:ext>
            </a:extLst>
          </p:cNvPr>
          <p:cNvCxnSpPr>
            <a:cxnSpLocks/>
            <a:stCxn id="4" idx="3"/>
            <a:endCxn id="28" idx="1"/>
          </p:cNvCxnSpPr>
          <p:nvPr/>
        </p:nvCxnSpPr>
        <p:spPr>
          <a:xfrm>
            <a:off x="3500925" y="1384906"/>
            <a:ext cx="1471787" cy="773877"/>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F8EC227-8AAB-54D8-28EB-12DB4AEC8064}"/>
              </a:ext>
            </a:extLst>
          </p:cNvPr>
          <p:cNvCxnSpPr>
            <a:cxnSpLocks/>
            <a:stCxn id="8" idx="3"/>
            <a:endCxn id="11" idx="1"/>
          </p:cNvCxnSpPr>
          <p:nvPr/>
        </p:nvCxnSpPr>
        <p:spPr>
          <a:xfrm flipV="1">
            <a:off x="3500925" y="4691696"/>
            <a:ext cx="1481673" cy="83467"/>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4A25B49-ABBA-DFE1-B2CA-E126A46052FB}"/>
              </a:ext>
            </a:extLst>
          </p:cNvPr>
          <p:cNvCxnSpPr>
            <a:cxnSpLocks/>
            <a:stCxn id="14" idx="3"/>
            <a:endCxn id="28" idx="1"/>
          </p:cNvCxnSpPr>
          <p:nvPr/>
        </p:nvCxnSpPr>
        <p:spPr>
          <a:xfrm flipV="1">
            <a:off x="3500925" y="2158783"/>
            <a:ext cx="1471787" cy="2184580"/>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EAAEC08-C17F-6594-ADB3-0E026E0284B0}"/>
              </a:ext>
            </a:extLst>
          </p:cNvPr>
          <p:cNvCxnSpPr>
            <a:cxnSpLocks/>
            <a:stCxn id="8" idx="3"/>
            <a:endCxn id="28" idx="1"/>
          </p:cNvCxnSpPr>
          <p:nvPr/>
        </p:nvCxnSpPr>
        <p:spPr>
          <a:xfrm flipV="1">
            <a:off x="3500925" y="2158783"/>
            <a:ext cx="1471787" cy="2616380"/>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88A3CAE-BD0B-BD99-767A-81D2E0EA3860}"/>
              </a:ext>
            </a:extLst>
          </p:cNvPr>
          <p:cNvCxnSpPr>
            <a:cxnSpLocks/>
            <a:stCxn id="9" idx="1"/>
          </p:cNvCxnSpPr>
          <p:nvPr/>
        </p:nvCxnSpPr>
        <p:spPr>
          <a:xfrm flipH="1">
            <a:off x="7251275" y="1096136"/>
            <a:ext cx="1409078" cy="4335913"/>
          </a:xfrm>
          <a:prstGeom prst="straightConnector1">
            <a:avLst/>
          </a:prstGeom>
          <a:ln w="95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154E1EA-FA9D-0B07-9383-65103B082B6A}"/>
              </a:ext>
            </a:extLst>
          </p:cNvPr>
          <p:cNvCxnSpPr>
            <a:cxnSpLocks/>
            <a:stCxn id="15" idx="3"/>
            <a:endCxn id="12" idx="1"/>
          </p:cNvCxnSpPr>
          <p:nvPr/>
        </p:nvCxnSpPr>
        <p:spPr>
          <a:xfrm flipV="1">
            <a:off x="3500925" y="3866226"/>
            <a:ext cx="1458523" cy="1305619"/>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6E0710E-C0CA-6C40-4D20-2608C1B22693}"/>
              </a:ext>
            </a:extLst>
          </p:cNvPr>
          <p:cNvCxnSpPr>
            <a:cxnSpLocks/>
            <a:stCxn id="8" idx="3"/>
            <a:endCxn id="12" idx="1"/>
          </p:cNvCxnSpPr>
          <p:nvPr/>
        </p:nvCxnSpPr>
        <p:spPr>
          <a:xfrm flipV="1">
            <a:off x="3500925" y="3866226"/>
            <a:ext cx="1458523" cy="908937"/>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3EDF176-79BF-844F-E73F-4DEFE6D40FE2}"/>
              </a:ext>
            </a:extLst>
          </p:cNvPr>
          <p:cNvCxnSpPr>
            <a:cxnSpLocks/>
            <a:stCxn id="14" idx="3"/>
            <a:endCxn id="12" idx="1"/>
          </p:cNvCxnSpPr>
          <p:nvPr/>
        </p:nvCxnSpPr>
        <p:spPr>
          <a:xfrm flipV="1">
            <a:off x="3500925" y="3866226"/>
            <a:ext cx="1458523" cy="477137"/>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48BA28E-2EE5-3885-08C8-97BEB24BE96D}"/>
              </a:ext>
            </a:extLst>
          </p:cNvPr>
          <p:cNvCxnSpPr>
            <a:cxnSpLocks/>
            <a:stCxn id="15" idx="3"/>
            <a:endCxn id="28" idx="1"/>
          </p:cNvCxnSpPr>
          <p:nvPr/>
        </p:nvCxnSpPr>
        <p:spPr>
          <a:xfrm flipV="1">
            <a:off x="3500925" y="2158783"/>
            <a:ext cx="1471787" cy="3013062"/>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6C3F24-C278-77A6-5DFD-855623D23611}"/>
              </a:ext>
            </a:extLst>
          </p:cNvPr>
          <p:cNvCxnSpPr>
            <a:cxnSpLocks/>
            <a:stCxn id="16" idx="3"/>
            <a:endCxn id="12" idx="1"/>
          </p:cNvCxnSpPr>
          <p:nvPr/>
        </p:nvCxnSpPr>
        <p:spPr>
          <a:xfrm flipV="1">
            <a:off x="3500925" y="3866226"/>
            <a:ext cx="1458523" cy="1748038"/>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F10E6FB2-AEDC-8617-DDCC-78DDE2280C56}"/>
              </a:ext>
            </a:extLst>
          </p:cNvPr>
          <p:cNvSpPr/>
          <p:nvPr/>
        </p:nvSpPr>
        <p:spPr>
          <a:xfrm>
            <a:off x="4992441" y="5175172"/>
            <a:ext cx="2255520" cy="53507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Navigation, tracking and geographic coordinate collection using a GNSS</a:t>
            </a:r>
            <a:endParaRPr lang="en-US" sz="1100" dirty="0">
              <a:solidFill>
                <a:srgbClr val="002060"/>
              </a:solidFill>
            </a:endParaRPr>
          </a:p>
        </p:txBody>
      </p:sp>
      <p:cxnSp>
        <p:nvCxnSpPr>
          <p:cNvPr id="40" name="Straight Arrow Connector 39">
            <a:extLst>
              <a:ext uri="{FF2B5EF4-FFF2-40B4-BE49-F238E27FC236}">
                <a16:creationId xmlns:a16="http://schemas.microsoft.com/office/drawing/2014/main" id="{0CE87F4A-DE58-FB5B-7E79-433CA6E3C9B1}"/>
              </a:ext>
            </a:extLst>
          </p:cNvPr>
          <p:cNvCxnSpPr>
            <a:cxnSpLocks/>
            <a:stCxn id="8" idx="3"/>
            <a:endCxn id="10" idx="1"/>
          </p:cNvCxnSpPr>
          <p:nvPr/>
        </p:nvCxnSpPr>
        <p:spPr>
          <a:xfrm flipV="1">
            <a:off x="3500925" y="2957191"/>
            <a:ext cx="1458523" cy="1817972"/>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F6EB3C5-E468-F201-6CA2-CE24C5E46EF2}"/>
              </a:ext>
            </a:extLst>
          </p:cNvPr>
          <p:cNvCxnSpPr>
            <a:cxnSpLocks/>
            <a:stCxn id="16" idx="3"/>
            <a:endCxn id="28" idx="1"/>
          </p:cNvCxnSpPr>
          <p:nvPr/>
        </p:nvCxnSpPr>
        <p:spPr>
          <a:xfrm flipV="1">
            <a:off x="3500925" y="2158783"/>
            <a:ext cx="1471787" cy="3455481"/>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66ED7F2-D312-0A94-4710-47C0688D7ED0}"/>
              </a:ext>
            </a:extLst>
          </p:cNvPr>
          <p:cNvCxnSpPr>
            <a:cxnSpLocks/>
            <a:stCxn id="7" idx="3"/>
            <a:endCxn id="28" idx="1"/>
          </p:cNvCxnSpPr>
          <p:nvPr/>
        </p:nvCxnSpPr>
        <p:spPr>
          <a:xfrm flipV="1">
            <a:off x="3500925" y="2158783"/>
            <a:ext cx="1471787" cy="892535"/>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304082A-D8D1-27CB-4BDF-8775FBBC3C8F}"/>
              </a:ext>
            </a:extLst>
          </p:cNvPr>
          <p:cNvSpPr/>
          <p:nvPr/>
        </p:nvSpPr>
        <p:spPr>
          <a:xfrm>
            <a:off x="8674434" y="3003413"/>
            <a:ext cx="2477883" cy="254939"/>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rgbClr val="FE7F00"/>
                </a:solidFill>
              </a:rPr>
              <a:t>6.3 Poor planning and coordination</a:t>
            </a:r>
          </a:p>
        </p:txBody>
      </p:sp>
      <p:sp>
        <p:nvSpPr>
          <p:cNvPr id="44" name="Rectangle 43">
            <a:extLst>
              <a:ext uri="{FF2B5EF4-FFF2-40B4-BE49-F238E27FC236}">
                <a16:creationId xmlns:a16="http://schemas.microsoft.com/office/drawing/2014/main" id="{FB5AFE35-DD7D-E365-0F71-1B3A00E7B968}"/>
              </a:ext>
            </a:extLst>
          </p:cNvPr>
          <p:cNvSpPr/>
          <p:nvPr/>
        </p:nvSpPr>
        <p:spPr>
          <a:xfrm>
            <a:off x="8686765" y="5499369"/>
            <a:ext cx="2446231" cy="359087"/>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2">
                    <a:lumMod val="75000"/>
                  </a:schemeClr>
                </a:solidFill>
              </a:rPr>
              <a:t>8.5 Poor accountability between the levels of the health sector</a:t>
            </a:r>
          </a:p>
        </p:txBody>
      </p:sp>
      <p:sp>
        <p:nvSpPr>
          <p:cNvPr id="45" name="Rectangle 44">
            <a:extLst>
              <a:ext uri="{FF2B5EF4-FFF2-40B4-BE49-F238E27FC236}">
                <a16:creationId xmlns:a16="http://schemas.microsoft.com/office/drawing/2014/main" id="{6F694F3B-F88D-1279-D221-850E233500BE}"/>
              </a:ext>
            </a:extLst>
          </p:cNvPr>
          <p:cNvSpPr/>
          <p:nvPr/>
        </p:nvSpPr>
        <p:spPr>
          <a:xfrm>
            <a:off x="8697025" y="1963686"/>
            <a:ext cx="2439287" cy="249410"/>
          </a:xfrm>
          <a:prstGeom prst="rect">
            <a:avLst/>
          </a:prstGeom>
          <a:noFill/>
          <a:ln w="1905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9966FF"/>
                </a:solidFill>
              </a:rPr>
              <a:t>5.2 Geographic inaccessibility</a:t>
            </a:r>
          </a:p>
        </p:txBody>
      </p:sp>
      <p:sp>
        <p:nvSpPr>
          <p:cNvPr id="10298" name="Rectangle 10297">
            <a:extLst>
              <a:ext uri="{FF2B5EF4-FFF2-40B4-BE49-F238E27FC236}">
                <a16:creationId xmlns:a16="http://schemas.microsoft.com/office/drawing/2014/main" id="{032F8E16-C81A-EF5E-144E-B5E27DA46239}"/>
              </a:ext>
            </a:extLst>
          </p:cNvPr>
          <p:cNvSpPr/>
          <p:nvPr/>
        </p:nvSpPr>
        <p:spPr>
          <a:xfrm>
            <a:off x="8693397" y="4379197"/>
            <a:ext cx="2443995" cy="268303"/>
          </a:xfrm>
          <a:prstGeom prst="rect">
            <a:avLst/>
          </a:prstGeom>
          <a:no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tx1"/>
                </a:solidFill>
              </a:rPr>
              <a:t>7.2 Lack of effective resource allocation</a:t>
            </a:r>
          </a:p>
        </p:txBody>
      </p:sp>
      <p:sp>
        <p:nvSpPr>
          <p:cNvPr id="10299" name="Rectangle 10298">
            <a:extLst>
              <a:ext uri="{FF2B5EF4-FFF2-40B4-BE49-F238E27FC236}">
                <a16:creationId xmlns:a16="http://schemas.microsoft.com/office/drawing/2014/main" id="{2746B0B6-0651-256C-6C86-115E0D725B63}"/>
              </a:ext>
            </a:extLst>
          </p:cNvPr>
          <p:cNvSpPr/>
          <p:nvPr/>
        </p:nvSpPr>
        <p:spPr>
          <a:xfrm>
            <a:off x="8679737" y="1658562"/>
            <a:ext cx="2456576" cy="246012"/>
          </a:xfrm>
          <a:prstGeom prst="rect">
            <a:avLst/>
          </a:prstGeom>
          <a:noFill/>
          <a:ln w="1905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9966FF"/>
                </a:solidFill>
              </a:rPr>
              <a:t>5.1 Low demand for services</a:t>
            </a:r>
          </a:p>
        </p:txBody>
      </p:sp>
      <p:sp>
        <p:nvSpPr>
          <p:cNvPr id="10300" name="Rectangle 10299">
            <a:extLst>
              <a:ext uri="{FF2B5EF4-FFF2-40B4-BE49-F238E27FC236}">
                <a16:creationId xmlns:a16="http://schemas.microsoft.com/office/drawing/2014/main" id="{A8BDF83F-E6B6-63F4-1485-DEDADB9A02D1}"/>
              </a:ext>
            </a:extLst>
          </p:cNvPr>
          <p:cNvSpPr/>
          <p:nvPr/>
        </p:nvSpPr>
        <p:spPr>
          <a:xfrm>
            <a:off x="8674434" y="2660921"/>
            <a:ext cx="2462957" cy="259080"/>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82" indent="-228582"/>
            <a:r>
              <a:rPr lang="en-US" sz="1100" dirty="0">
                <a:solidFill>
                  <a:srgbClr val="FE7F00"/>
                </a:solidFill>
              </a:rPr>
              <a:t>6.2 Lack of or inappropriate referrals</a:t>
            </a:r>
          </a:p>
        </p:txBody>
      </p:sp>
      <p:sp>
        <p:nvSpPr>
          <p:cNvPr id="10301" name="Rectangle 10300">
            <a:extLst>
              <a:ext uri="{FF2B5EF4-FFF2-40B4-BE49-F238E27FC236}">
                <a16:creationId xmlns:a16="http://schemas.microsoft.com/office/drawing/2014/main" id="{FEE86B34-D49A-9907-489D-8E0C752F6FAE}"/>
              </a:ext>
            </a:extLst>
          </p:cNvPr>
          <p:cNvSpPr/>
          <p:nvPr/>
        </p:nvSpPr>
        <p:spPr>
          <a:xfrm>
            <a:off x="8617198" y="1319049"/>
            <a:ext cx="1282700" cy="259080"/>
          </a:xfrm>
          <a:prstGeom prst="rect">
            <a:avLst/>
          </a:prstGeom>
          <a:solidFill>
            <a:srgbClr val="9966FF"/>
          </a:solidFill>
          <a:ln w="1905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5 Utilization</a:t>
            </a:r>
          </a:p>
        </p:txBody>
      </p:sp>
      <p:sp>
        <p:nvSpPr>
          <p:cNvPr id="10302" name="Rectangle 10301">
            <a:extLst>
              <a:ext uri="{FF2B5EF4-FFF2-40B4-BE49-F238E27FC236}">
                <a16:creationId xmlns:a16="http://schemas.microsoft.com/office/drawing/2014/main" id="{AF9DD4E8-8513-108E-54AA-C3B3FB7C6A65}"/>
              </a:ext>
            </a:extLst>
          </p:cNvPr>
          <p:cNvSpPr/>
          <p:nvPr/>
        </p:nvSpPr>
        <p:spPr>
          <a:xfrm>
            <a:off x="8617198" y="4045673"/>
            <a:ext cx="1282700" cy="259080"/>
          </a:xfrm>
          <a:prstGeom prst="rect">
            <a:avLst/>
          </a:prstGeom>
          <a:solidFill>
            <a:schemeClr val="bg1">
              <a:lumMod val="65000"/>
            </a:schemeClr>
          </a:solid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7 Costs</a:t>
            </a:r>
          </a:p>
        </p:txBody>
      </p:sp>
      <p:sp>
        <p:nvSpPr>
          <p:cNvPr id="10303" name="Rectangle 10302">
            <a:extLst>
              <a:ext uri="{FF2B5EF4-FFF2-40B4-BE49-F238E27FC236}">
                <a16:creationId xmlns:a16="http://schemas.microsoft.com/office/drawing/2014/main" id="{F0018D5B-FA9F-2288-EE15-F26FEA4C0B63}"/>
              </a:ext>
            </a:extLst>
          </p:cNvPr>
          <p:cNvSpPr/>
          <p:nvPr/>
        </p:nvSpPr>
        <p:spPr>
          <a:xfrm>
            <a:off x="8596966" y="4687990"/>
            <a:ext cx="1392489" cy="259080"/>
          </a:xfrm>
          <a:prstGeom prst="rect">
            <a:avLst/>
          </a:prstGeom>
          <a:solidFill>
            <a:schemeClr val="accent2">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8 Accountability</a:t>
            </a:r>
          </a:p>
        </p:txBody>
      </p:sp>
      <p:cxnSp>
        <p:nvCxnSpPr>
          <p:cNvPr id="10304" name="Straight Arrow Connector 10303">
            <a:extLst>
              <a:ext uri="{FF2B5EF4-FFF2-40B4-BE49-F238E27FC236}">
                <a16:creationId xmlns:a16="http://schemas.microsoft.com/office/drawing/2014/main" id="{245356A4-20CD-E0B9-C9AF-7365A1CC548B}"/>
              </a:ext>
            </a:extLst>
          </p:cNvPr>
          <p:cNvCxnSpPr>
            <a:cxnSpLocks/>
            <a:stCxn id="43" idx="1"/>
            <a:endCxn id="11" idx="3"/>
          </p:cNvCxnSpPr>
          <p:nvPr/>
        </p:nvCxnSpPr>
        <p:spPr>
          <a:xfrm flipH="1">
            <a:off x="7238118" y="3130883"/>
            <a:ext cx="1436316" cy="1560813"/>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05" name="Straight Arrow Connector 10304">
            <a:extLst>
              <a:ext uri="{FF2B5EF4-FFF2-40B4-BE49-F238E27FC236}">
                <a16:creationId xmlns:a16="http://schemas.microsoft.com/office/drawing/2014/main" id="{89562ADD-5075-6DA7-0DB9-C89BBA90BB39}"/>
              </a:ext>
            </a:extLst>
          </p:cNvPr>
          <p:cNvCxnSpPr>
            <a:cxnSpLocks/>
            <a:stCxn id="10299" idx="1"/>
            <a:endCxn id="12" idx="3"/>
          </p:cNvCxnSpPr>
          <p:nvPr/>
        </p:nvCxnSpPr>
        <p:spPr>
          <a:xfrm flipH="1">
            <a:off x="7214968" y="1781568"/>
            <a:ext cx="1464769" cy="2084658"/>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06" name="Straight Arrow Connector 10305">
            <a:extLst>
              <a:ext uri="{FF2B5EF4-FFF2-40B4-BE49-F238E27FC236}">
                <a16:creationId xmlns:a16="http://schemas.microsoft.com/office/drawing/2014/main" id="{E270DBA2-45F1-F6EE-DC64-8E1E76A07FB0}"/>
              </a:ext>
            </a:extLst>
          </p:cNvPr>
          <p:cNvCxnSpPr>
            <a:cxnSpLocks/>
            <a:stCxn id="45" idx="1"/>
            <a:endCxn id="12" idx="3"/>
          </p:cNvCxnSpPr>
          <p:nvPr/>
        </p:nvCxnSpPr>
        <p:spPr>
          <a:xfrm flipH="1">
            <a:off x="7214968" y="2088391"/>
            <a:ext cx="1482057" cy="1777835"/>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07" name="Straight Arrow Connector 10306">
            <a:extLst>
              <a:ext uri="{FF2B5EF4-FFF2-40B4-BE49-F238E27FC236}">
                <a16:creationId xmlns:a16="http://schemas.microsoft.com/office/drawing/2014/main" id="{6D51ED9F-D451-1A18-F2AB-E9809F81247C}"/>
              </a:ext>
            </a:extLst>
          </p:cNvPr>
          <p:cNvCxnSpPr>
            <a:cxnSpLocks/>
            <a:stCxn id="10298" idx="1"/>
            <a:endCxn id="12" idx="3"/>
          </p:cNvCxnSpPr>
          <p:nvPr/>
        </p:nvCxnSpPr>
        <p:spPr>
          <a:xfrm flipH="1" flipV="1">
            <a:off x="7214968" y="3866226"/>
            <a:ext cx="1478429" cy="647123"/>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08" name="Straight Arrow Connector 10307">
            <a:extLst>
              <a:ext uri="{FF2B5EF4-FFF2-40B4-BE49-F238E27FC236}">
                <a16:creationId xmlns:a16="http://schemas.microsoft.com/office/drawing/2014/main" id="{8AFB38AA-6A2E-8227-92CD-992609047A85}"/>
              </a:ext>
            </a:extLst>
          </p:cNvPr>
          <p:cNvCxnSpPr>
            <a:cxnSpLocks/>
            <a:stCxn id="10298" idx="1"/>
            <a:endCxn id="11" idx="3"/>
          </p:cNvCxnSpPr>
          <p:nvPr/>
        </p:nvCxnSpPr>
        <p:spPr>
          <a:xfrm flipH="1">
            <a:off x="7238118" y="4513349"/>
            <a:ext cx="1455279" cy="178347"/>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09" name="Straight Arrow Connector 10308">
            <a:extLst>
              <a:ext uri="{FF2B5EF4-FFF2-40B4-BE49-F238E27FC236}">
                <a16:creationId xmlns:a16="http://schemas.microsoft.com/office/drawing/2014/main" id="{33A3F8E4-5B60-58BA-B3D4-BC7592B5CA81}"/>
              </a:ext>
            </a:extLst>
          </p:cNvPr>
          <p:cNvCxnSpPr>
            <a:cxnSpLocks/>
            <a:stCxn id="10299" idx="1"/>
            <a:endCxn id="11" idx="3"/>
          </p:cNvCxnSpPr>
          <p:nvPr/>
        </p:nvCxnSpPr>
        <p:spPr>
          <a:xfrm flipH="1">
            <a:off x="7238118" y="1781568"/>
            <a:ext cx="1441619" cy="2910128"/>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10" name="Straight Arrow Connector 10309">
            <a:extLst>
              <a:ext uri="{FF2B5EF4-FFF2-40B4-BE49-F238E27FC236}">
                <a16:creationId xmlns:a16="http://schemas.microsoft.com/office/drawing/2014/main" id="{20020768-D0AE-5CB8-31B2-11E691169986}"/>
              </a:ext>
            </a:extLst>
          </p:cNvPr>
          <p:cNvCxnSpPr>
            <a:cxnSpLocks/>
            <a:stCxn id="10300" idx="1"/>
            <a:endCxn id="12" idx="3"/>
          </p:cNvCxnSpPr>
          <p:nvPr/>
        </p:nvCxnSpPr>
        <p:spPr>
          <a:xfrm flipH="1">
            <a:off x="7214968" y="2790461"/>
            <a:ext cx="1459466" cy="1075765"/>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11" name="Straight Arrow Connector 10310">
            <a:extLst>
              <a:ext uri="{FF2B5EF4-FFF2-40B4-BE49-F238E27FC236}">
                <a16:creationId xmlns:a16="http://schemas.microsoft.com/office/drawing/2014/main" id="{D0631EC7-CBE6-D533-7B4F-9BCCED233F5E}"/>
              </a:ext>
            </a:extLst>
          </p:cNvPr>
          <p:cNvCxnSpPr>
            <a:cxnSpLocks/>
            <a:stCxn id="43" idx="1"/>
            <a:endCxn id="28" idx="3"/>
          </p:cNvCxnSpPr>
          <p:nvPr/>
        </p:nvCxnSpPr>
        <p:spPr>
          <a:xfrm flipH="1" flipV="1">
            <a:off x="7228232" y="2158783"/>
            <a:ext cx="1446202" cy="972100"/>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12" name="Straight Arrow Connector 10311">
            <a:extLst>
              <a:ext uri="{FF2B5EF4-FFF2-40B4-BE49-F238E27FC236}">
                <a16:creationId xmlns:a16="http://schemas.microsoft.com/office/drawing/2014/main" id="{61345DE3-808D-0E9C-648F-4FCB0DFFF083}"/>
              </a:ext>
            </a:extLst>
          </p:cNvPr>
          <p:cNvCxnSpPr>
            <a:cxnSpLocks/>
            <a:stCxn id="10298" idx="1"/>
            <a:endCxn id="28" idx="3"/>
          </p:cNvCxnSpPr>
          <p:nvPr/>
        </p:nvCxnSpPr>
        <p:spPr>
          <a:xfrm flipH="1" flipV="1">
            <a:off x="7228232" y="2158783"/>
            <a:ext cx="1465165" cy="2354566"/>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13" name="Rectangle 10312">
            <a:extLst>
              <a:ext uri="{FF2B5EF4-FFF2-40B4-BE49-F238E27FC236}">
                <a16:creationId xmlns:a16="http://schemas.microsoft.com/office/drawing/2014/main" id="{14202225-333F-ED2C-CA48-A1981AC04DD8}"/>
              </a:ext>
            </a:extLst>
          </p:cNvPr>
          <p:cNvSpPr/>
          <p:nvPr/>
        </p:nvSpPr>
        <p:spPr>
          <a:xfrm>
            <a:off x="8690081" y="5020272"/>
            <a:ext cx="2446231" cy="414551"/>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2">
                    <a:lumMod val="75000"/>
                  </a:schemeClr>
                </a:solidFill>
              </a:rPr>
              <a:t>8.3 Absence of a Community feedback mechanism</a:t>
            </a:r>
          </a:p>
        </p:txBody>
      </p:sp>
      <p:cxnSp>
        <p:nvCxnSpPr>
          <p:cNvPr id="10314" name="Straight Arrow Connector 10313">
            <a:extLst>
              <a:ext uri="{FF2B5EF4-FFF2-40B4-BE49-F238E27FC236}">
                <a16:creationId xmlns:a16="http://schemas.microsoft.com/office/drawing/2014/main" id="{99E575A9-996C-664F-DF4C-07710545F9D1}"/>
              </a:ext>
            </a:extLst>
          </p:cNvPr>
          <p:cNvCxnSpPr>
            <a:cxnSpLocks/>
            <a:stCxn id="10313" idx="1"/>
            <a:endCxn id="11" idx="3"/>
          </p:cNvCxnSpPr>
          <p:nvPr/>
        </p:nvCxnSpPr>
        <p:spPr>
          <a:xfrm flipH="1" flipV="1">
            <a:off x="7238118" y="4691696"/>
            <a:ext cx="1451963" cy="535852"/>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15" name="Rectangle 10314">
            <a:extLst>
              <a:ext uri="{FF2B5EF4-FFF2-40B4-BE49-F238E27FC236}">
                <a16:creationId xmlns:a16="http://schemas.microsoft.com/office/drawing/2014/main" id="{D78CEFF6-4742-2926-3A08-678B8C0E95D4}"/>
              </a:ext>
            </a:extLst>
          </p:cNvPr>
          <p:cNvSpPr/>
          <p:nvPr/>
        </p:nvSpPr>
        <p:spPr>
          <a:xfrm>
            <a:off x="8693398" y="5930084"/>
            <a:ext cx="2439598" cy="38100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2">
                    <a:lumMod val="75000"/>
                  </a:schemeClr>
                </a:solidFill>
              </a:rPr>
              <a:t>8.6 Inadequate understanding of the beneficiary population</a:t>
            </a:r>
          </a:p>
        </p:txBody>
      </p:sp>
      <p:cxnSp>
        <p:nvCxnSpPr>
          <p:cNvPr id="10316" name="Straight Arrow Connector 10315">
            <a:extLst>
              <a:ext uri="{FF2B5EF4-FFF2-40B4-BE49-F238E27FC236}">
                <a16:creationId xmlns:a16="http://schemas.microsoft.com/office/drawing/2014/main" id="{E718A75D-10F1-7714-8AFE-F906D8DD78D2}"/>
              </a:ext>
            </a:extLst>
          </p:cNvPr>
          <p:cNvCxnSpPr>
            <a:cxnSpLocks/>
            <a:stCxn id="10315" idx="1"/>
            <a:endCxn id="11" idx="3"/>
          </p:cNvCxnSpPr>
          <p:nvPr/>
        </p:nvCxnSpPr>
        <p:spPr>
          <a:xfrm flipH="1" flipV="1">
            <a:off x="7238118" y="4691696"/>
            <a:ext cx="1455280" cy="1428888"/>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17" name="Straight Arrow Connector 10316">
            <a:extLst>
              <a:ext uri="{FF2B5EF4-FFF2-40B4-BE49-F238E27FC236}">
                <a16:creationId xmlns:a16="http://schemas.microsoft.com/office/drawing/2014/main" id="{E2C56AFD-69B3-2767-CD8C-BE58DF65DDF6}"/>
              </a:ext>
            </a:extLst>
          </p:cNvPr>
          <p:cNvCxnSpPr>
            <a:cxnSpLocks/>
            <a:stCxn id="10315" idx="1"/>
            <a:endCxn id="12" idx="3"/>
          </p:cNvCxnSpPr>
          <p:nvPr/>
        </p:nvCxnSpPr>
        <p:spPr>
          <a:xfrm flipH="1" flipV="1">
            <a:off x="7214968" y="3866226"/>
            <a:ext cx="1478430" cy="2254358"/>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18" name="Straight Arrow Connector 10317">
            <a:extLst>
              <a:ext uri="{FF2B5EF4-FFF2-40B4-BE49-F238E27FC236}">
                <a16:creationId xmlns:a16="http://schemas.microsoft.com/office/drawing/2014/main" id="{416206E4-540A-B714-64FF-B06DBEBABD18}"/>
              </a:ext>
            </a:extLst>
          </p:cNvPr>
          <p:cNvCxnSpPr>
            <a:cxnSpLocks/>
            <a:stCxn id="44" idx="1"/>
            <a:endCxn id="11" idx="3"/>
          </p:cNvCxnSpPr>
          <p:nvPr/>
        </p:nvCxnSpPr>
        <p:spPr>
          <a:xfrm flipH="1" flipV="1">
            <a:off x="7238118" y="4691696"/>
            <a:ext cx="1448647" cy="987217"/>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19" name="Straight Arrow Connector 10318">
            <a:extLst>
              <a:ext uri="{FF2B5EF4-FFF2-40B4-BE49-F238E27FC236}">
                <a16:creationId xmlns:a16="http://schemas.microsoft.com/office/drawing/2014/main" id="{7018B9B0-5CB0-2F66-73FE-A7B147D2544B}"/>
              </a:ext>
            </a:extLst>
          </p:cNvPr>
          <p:cNvCxnSpPr>
            <a:cxnSpLocks/>
            <a:stCxn id="44" idx="1"/>
            <a:endCxn id="39" idx="3"/>
          </p:cNvCxnSpPr>
          <p:nvPr/>
        </p:nvCxnSpPr>
        <p:spPr>
          <a:xfrm flipH="1" flipV="1">
            <a:off x="7247961" y="5442707"/>
            <a:ext cx="1438804" cy="236206"/>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20" name="Straight Arrow Connector 10319">
            <a:extLst>
              <a:ext uri="{FF2B5EF4-FFF2-40B4-BE49-F238E27FC236}">
                <a16:creationId xmlns:a16="http://schemas.microsoft.com/office/drawing/2014/main" id="{4A0B1F43-BD56-6EF2-F20C-86E02922A9D3}"/>
              </a:ext>
            </a:extLst>
          </p:cNvPr>
          <p:cNvCxnSpPr>
            <a:cxnSpLocks/>
            <a:stCxn id="45" idx="1"/>
            <a:endCxn id="10" idx="3"/>
          </p:cNvCxnSpPr>
          <p:nvPr/>
        </p:nvCxnSpPr>
        <p:spPr>
          <a:xfrm flipH="1">
            <a:off x="7214968" y="2088391"/>
            <a:ext cx="1482057" cy="868800"/>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21" name="Straight Arrow Connector 10320">
            <a:extLst>
              <a:ext uri="{FF2B5EF4-FFF2-40B4-BE49-F238E27FC236}">
                <a16:creationId xmlns:a16="http://schemas.microsoft.com/office/drawing/2014/main" id="{F7D59A0C-2035-095B-04B8-BCAC726B4286}"/>
              </a:ext>
            </a:extLst>
          </p:cNvPr>
          <p:cNvCxnSpPr>
            <a:cxnSpLocks/>
            <a:stCxn id="45" idx="1"/>
            <a:endCxn id="11" idx="3"/>
          </p:cNvCxnSpPr>
          <p:nvPr/>
        </p:nvCxnSpPr>
        <p:spPr>
          <a:xfrm flipH="1">
            <a:off x="7238118" y="2088391"/>
            <a:ext cx="1458907" cy="2603305"/>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22" name="Straight Arrow Connector 10321">
            <a:extLst>
              <a:ext uri="{FF2B5EF4-FFF2-40B4-BE49-F238E27FC236}">
                <a16:creationId xmlns:a16="http://schemas.microsoft.com/office/drawing/2014/main" id="{60D731C3-ADF4-87EC-E522-69067B8F09EF}"/>
              </a:ext>
            </a:extLst>
          </p:cNvPr>
          <p:cNvCxnSpPr>
            <a:cxnSpLocks/>
            <a:stCxn id="10300" idx="1"/>
            <a:endCxn id="11" idx="3"/>
          </p:cNvCxnSpPr>
          <p:nvPr/>
        </p:nvCxnSpPr>
        <p:spPr>
          <a:xfrm flipH="1">
            <a:off x="7238118" y="2790461"/>
            <a:ext cx="1436316" cy="1901235"/>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23" name="Straight Arrow Connector 10322">
            <a:extLst>
              <a:ext uri="{FF2B5EF4-FFF2-40B4-BE49-F238E27FC236}">
                <a16:creationId xmlns:a16="http://schemas.microsoft.com/office/drawing/2014/main" id="{12B03674-B18D-FBE1-FF7A-E868E4840F53}"/>
              </a:ext>
            </a:extLst>
          </p:cNvPr>
          <p:cNvCxnSpPr>
            <a:cxnSpLocks/>
            <a:stCxn id="10298" idx="1"/>
            <a:endCxn id="10" idx="3"/>
          </p:cNvCxnSpPr>
          <p:nvPr/>
        </p:nvCxnSpPr>
        <p:spPr>
          <a:xfrm flipH="1" flipV="1">
            <a:off x="7214968" y="2957191"/>
            <a:ext cx="1478429" cy="1556158"/>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24" name="Straight Arrow Connector 10323">
            <a:extLst>
              <a:ext uri="{FF2B5EF4-FFF2-40B4-BE49-F238E27FC236}">
                <a16:creationId xmlns:a16="http://schemas.microsoft.com/office/drawing/2014/main" id="{0F047C87-2677-0952-6B30-038E06B84DF9}"/>
              </a:ext>
            </a:extLst>
          </p:cNvPr>
          <p:cNvCxnSpPr>
            <a:cxnSpLocks/>
            <a:stCxn id="10315" idx="1"/>
            <a:endCxn id="10" idx="3"/>
          </p:cNvCxnSpPr>
          <p:nvPr/>
        </p:nvCxnSpPr>
        <p:spPr>
          <a:xfrm flipH="1" flipV="1">
            <a:off x="7214968" y="2957191"/>
            <a:ext cx="1478430" cy="3163393"/>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25" name="Rectangle 10324">
            <a:extLst>
              <a:ext uri="{FF2B5EF4-FFF2-40B4-BE49-F238E27FC236}">
                <a16:creationId xmlns:a16="http://schemas.microsoft.com/office/drawing/2014/main" id="{52D23F4F-A437-25D2-0D91-F3009948CB31}"/>
              </a:ext>
            </a:extLst>
          </p:cNvPr>
          <p:cNvSpPr/>
          <p:nvPr/>
        </p:nvSpPr>
        <p:spPr>
          <a:xfrm>
            <a:off x="1256742" y="1615185"/>
            <a:ext cx="2255520" cy="275143"/>
          </a:xfrm>
          <a:prstGeom prst="rect">
            <a:avLst/>
          </a:prstGeom>
          <a:noFill/>
          <a:ln w="190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7F6000"/>
                </a:solidFill>
              </a:rPr>
              <a:t>1.2 Late reporting of events</a:t>
            </a:r>
          </a:p>
        </p:txBody>
      </p:sp>
      <p:cxnSp>
        <p:nvCxnSpPr>
          <p:cNvPr id="10326" name="Straight Arrow Connector 10325">
            <a:extLst>
              <a:ext uri="{FF2B5EF4-FFF2-40B4-BE49-F238E27FC236}">
                <a16:creationId xmlns:a16="http://schemas.microsoft.com/office/drawing/2014/main" id="{CEA0959B-EE64-8146-B38E-D09AB16291CF}"/>
              </a:ext>
            </a:extLst>
          </p:cNvPr>
          <p:cNvCxnSpPr>
            <a:cxnSpLocks/>
            <a:stCxn id="10325" idx="3"/>
          </p:cNvCxnSpPr>
          <p:nvPr/>
        </p:nvCxnSpPr>
        <p:spPr>
          <a:xfrm>
            <a:off x="3512262" y="1752757"/>
            <a:ext cx="1460343" cy="3679292"/>
          </a:xfrm>
          <a:prstGeom prst="straightConnector1">
            <a:avLst/>
          </a:prstGeom>
          <a:ln w="9525">
            <a:solidFill>
              <a:srgbClr val="7F6000"/>
            </a:solidFill>
            <a:tailEnd type="triangle"/>
          </a:ln>
        </p:spPr>
        <p:style>
          <a:lnRef idx="1">
            <a:schemeClr val="accent1"/>
          </a:lnRef>
          <a:fillRef idx="0">
            <a:schemeClr val="accent1"/>
          </a:fillRef>
          <a:effectRef idx="0">
            <a:schemeClr val="accent1"/>
          </a:effectRef>
          <a:fontRef idx="minor">
            <a:schemeClr val="tx1"/>
          </a:fontRef>
        </p:style>
      </p:cxnSp>
      <p:sp>
        <p:nvSpPr>
          <p:cNvPr id="10327" name="Rectangle 10326">
            <a:extLst>
              <a:ext uri="{FF2B5EF4-FFF2-40B4-BE49-F238E27FC236}">
                <a16:creationId xmlns:a16="http://schemas.microsoft.com/office/drawing/2014/main" id="{17370D2E-2255-B49E-0E93-D7B96CD6AE0D}"/>
              </a:ext>
            </a:extLst>
          </p:cNvPr>
          <p:cNvSpPr/>
          <p:nvPr/>
        </p:nvSpPr>
        <p:spPr>
          <a:xfrm>
            <a:off x="1245405" y="2390920"/>
            <a:ext cx="2255520" cy="381000"/>
          </a:xfrm>
          <a:prstGeom prst="rect">
            <a:avLst/>
          </a:prstGeom>
          <a:noFill/>
          <a:ln w="190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7F6000"/>
                </a:solidFill>
              </a:rPr>
              <a:t>1.5 Lack of access to information or data</a:t>
            </a:r>
          </a:p>
        </p:txBody>
      </p:sp>
      <p:cxnSp>
        <p:nvCxnSpPr>
          <p:cNvPr id="10328" name="Straight Arrow Connector 10327">
            <a:extLst>
              <a:ext uri="{FF2B5EF4-FFF2-40B4-BE49-F238E27FC236}">
                <a16:creationId xmlns:a16="http://schemas.microsoft.com/office/drawing/2014/main" id="{D627D803-B713-3E06-CB4A-EDABF3517AD7}"/>
              </a:ext>
            </a:extLst>
          </p:cNvPr>
          <p:cNvCxnSpPr>
            <a:cxnSpLocks/>
            <a:stCxn id="10327" idx="3"/>
          </p:cNvCxnSpPr>
          <p:nvPr/>
        </p:nvCxnSpPr>
        <p:spPr>
          <a:xfrm>
            <a:off x="3500925" y="2581420"/>
            <a:ext cx="1471680" cy="2850629"/>
          </a:xfrm>
          <a:prstGeom prst="straightConnector1">
            <a:avLst/>
          </a:prstGeom>
          <a:ln w="9525">
            <a:solidFill>
              <a:srgbClr val="7F6000"/>
            </a:solidFill>
            <a:tailEnd type="triangle"/>
          </a:ln>
        </p:spPr>
        <p:style>
          <a:lnRef idx="1">
            <a:schemeClr val="accent1"/>
          </a:lnRef>
          <a:fillRef idx="0">
            <a:schemeClr val="accent1"/>
          </a:fillRef>
          <a:effectRef idx="0">
            <a:schemeClr val="accent1"/>
          </a:effectRef>
          <a:fontRef idx="minor">
            <a:schemeClr val="tx1"/>
          </a:fontRef>
        </p:style>
      </p:cxnSp>
      <p:sp>
        <p:nvSpPr>
          <p:cNvPr id="10329" name="TextBox 10328">
            <a:extLst>
              <a:ext uri="{FF2B5EF4-FFF2-40B4-BE49-F238E27FC236}">
                <a16:creationId xmlns:a16="http://schemas.microsoft.com/office/drawing/2014/main" id="{15BB24CD-10F2-760B-4BAD-79FDCD395B0D}"/>
              </a:ext>
            </a:extLst>
          </p:cNvPr>
          <p:cNvSpPr txBox="1"/>
          <p:nvPr/>
        </p:nvSpPr>
        <p:spPr>
          <a:xfrm>
            <a:off x="2694764" y="626212"/>
            <a:ext cx="1699503" cy="430887"/>
          </a:xfrm>
          <a:prstGeom prst="rect">
            <a:avLst/>
          </a:prstGeom>
          <a:noFill/>
        </p:spPr>
        <p:txBody>
          <a:bodyPr wrap="none" rtlCol="0">
            <a:spAutoFit/>
          </a:bodyPr>
          <a:lstStyle/>
          <a:p>
            <a:pPr algn="ctr"/>
            <a:r>
              <a:rPr lang="en-US" sz="1100" b="1" dirty="0">
                <a:latin typeface="Söhne"/>
              </a:rPr>
              <a:t>Health system challenges </a:t>
            </a:r>
          </a:p>
          <a:p>
            <a:pPr algn="ctr"/>
            <a:r>
              <a:rPr lang="en-US" sz="1100" b="1" dirty="0">
                <a:latin typeface="Söhne"/>
              </a:rPr>
              <a:t>(WHO classification)</a:t>
            </a:r>
            <a:endParaRPr lang="en-US" sz="1100" b="1" dirty="0"/>
          </a:p>
        </p:txBody>
      </p:sp>
      <p:sp>
        <p:nvSpPr>
          <p:cNvPr id="10330" name="TextBox 10329">
            <a:extLst>
              <a:ext uri="{FF2B5EF4-FFF2-40B4-BE49-F238E27FC236}">
                <a16:creationId xmlns:a16="http://schemas.microsoft.com/office/drawing/2014/main" id="{5EBC2F32-55DC-9127-9D03-E23717D1A40C}"/>
              </a:ext>
            </a:extLst>
          </p:cNvPr>
          <p:cNvSpPr txBox="1"/>
          <p:nvPr/>
        </p:nvSpPr>
        <p:spPr>
          <a:xfrm>
            <a:off x="5018253" y="1459441"/>
            <a:ext cx="2147796" cy="430887"/>
          </a:xfrm>
          <a:prstGeom prst="rect">
            <a:avLst/>
          </a:prstGeom>
          <a:noFill/>
        </p:spPr>
        <p:txBody>
          <a:bodyPr wrap="square" rtlCol="0">
            <a:spAutoFit/>
          </a:bodyPr>
          <a:lstStyle/>
          <a:p>
            <a:pPr algn="ctr"/>
            <a:r>
              <a:rPr lang="en-US" sz="1100" b="1" dirty="0"/>
              <a:t>Applications of geospatial data and technologies</a:t>
            </a:r>
          </a:p>
        </p:txBody>
      </p:sp>
      <p:cxnSp>
        <p:nvCxnSpPr>
          <p:cNvPr id="49" name="Straight Arrow Connector 48">
            <a:extLst>
              <a:ext uri="{FF2B5EF4-FFF2-40B4-BE49-F238E27FC236}">
                <a16:creationId xmlns:a16="http://schemas.microsoft.com/office/drawing/2014/main" id="{101B1D47-BFE3-ABFB-5FB8-0C1B91A90E61}"/>
              </a:ext>
            </a:extLst>
          </p:cNvPr>
          <p:cNvCxnSpPr>
            <a:cxnSpLocks/>
            <a:stCxn id="10327" idx="3"/>
            <a:endCxn id="28" idx="1"/>
          </p:cNvCxnSpPr>
          <p:nvPr/>
        </p:nvCxnSpPr>
        <p:spPr>
          <a:xfrm flipV="1">
            <a:off x="3500925" y="2158783"/>
            <a:ext cx="1471787" cy="422637"/>
          </a:xfrm>
          <a:prstGeom prst="straightConnector1">
            <a:avLst/>
          </a:prstGeom>
          <a:ln w="9525">
            <a:solidFill>
              <a:srgbClr val="7F6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9F5AD90-A7B4-86CD-AC0E-6FE224EC3CD8}"/>
              </a:ext>
            </a:extLst>
          </p:cNvPr>
          <p:cNvCxnSpPr>
            <a:cxnSpLocks/>
            <a:stCxn id="10299" idx="1"/>
            <a:endCxn id="10" idx="3"/>
          </p:cNvCxnSpPr>
          <p:nvPr/>
        </p:nvCxnSpPr>
        <p:spPr>
          <a:xfrm flipH="1">
            <a:off x="7214968" y="1781568"/>
            <a:ext cx="1464769" cy="1175623"/>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BDC9316-73A9-2D16-2A9F-B9D1BEBC5103}"/>
              </a:ext>
            </a:extLst>
          </p:cNvPr>
          <p:cNvCxnSpPr>
            <a:cxnSpLocks/>
            <a:stCxn id="16" idx="3"/>
            <a:endCxn id="10" idx="1"/>
          </p:cNvCxnSpPr>
          <p:nvPr/>
        </p:nvCxnSpPr>
        <p:spPr>
          <a:xfrm flipV="1">
            <a:off x="3500925" y="2957191"/>
            <a:ext cx="1458523" cy="2657073"/>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54" name="TextBox 10353">
            <a:extLst>
              <a:ext uri="{FF2B5EF4-FFF2-40B4-BE49-F238E27FC236}">
                <a16:creationId xmlns:a16="http://schemas.microsoft.com/office/drawing/2014/main" id="{96648A1D-89BB-C6B7-2AFF-D2081A692E3E}"/>
              </a:ext>
            </a:extLst>
          </p:cNvPr>
          <p:cNvSpPr txBox="1"/>
          <p:nvPr/>
        </p:nvSpPr>
        <p:spPr>
          <a:xfrm>
            <a:off x="6906057" y="530194"/>
            <a:ext cx="328264" cy="246221"/>
          </a:xfrm>
          <a:prstGeom prst="rect">
            <a:avLst/>
          </a:prstGeom>
          <a:noFill/>
        </p:spPr>
        <p:txBody>
          <a:bodyPr wrap="square">
            <a:spAutoFit/>
          </a:bodyPr>
          <a:lstStyle/>
          <a:p>
            <a:r>
              <a:rPr lang="en-US" sz="1000" dirty="0">
                <a:latin typeface="+mj-lt"/>
              </a:rPr>
              <a:t>2</a:t>
            </a:r>
          </a:p>
        </p:txBody>
      </p:sp>
      <p:sp>
        <p:nvSpPr>
          <p:cNvPr id="10355" name="TextBox 10354">
            <a:extLst>
              <a:ext uri="{FF2B5EF4-FFF2-40B4-BE49-F238E27FC236}">
                <a16:creationId xmlns:a16="http://schemas.microsoft.com/office/drawing/2014/main" id="{D6A1A767-D1B7-26DA-9FF1-9F32A6BAFE53}"/>
              </a:ext>
            </a:extLst>
          </p:cNvPr>
          <p:cNvSpPr txBox="1"/>
          <p:nvPr/>
        </p:nvSpPr>
        <p:spPr>
          <a:xfrm>
            <a:off x="5020246" y="530194"/>
            <a:ext cx="328264" cy="246221"/>
          </a:xfrm>
          <a:prstGeom prst="rect">
            <a:avLst/>
          </a:prstGeom>
          <a:noFill/>
        </p:spPr>
        <p:txBody>
          <a:bodyPr wrap="square">
            <a:spAutoFit/>
          </a:bodyPr>
          <a:lstStyle/>
          <a:p>
            <a:r>
              <a:rPr lang="en-US" sz="1000" dirty="0">
                <a:latin typeface="+mj-lt"/>
              </a:rPr>
              <a:t>1</a:t>
            </a:r>
          </a:p>
        </p:txBody>
      </p:sp>
      <p:sp>
        <p:nvSpPr>
          <p:cNvPr id="10337" name="Rectangle 10336">
            <a:extLst>
              <a:ext uri="{FF2B5EF4-FFF2-40B4-BE49-F238E27FC236}">
                <a16:creationId xmlns:a16="http://schemas.microsoft.com/office/drawing/2014/main" id="{BA811383-B865-4C88-0F7B-F01539F73EA9}"/>
              </a:ext>
            </a:extLst>
          </p:cNvPr>
          <p:cNvSpPr/>
          <p:nvPr/>
        </p:nvSpPr>
        <p:spPr>
          <a:xfrm>
            <a:off x="8596966" y="2322534"/>
            <a:ext cx="1282700" cy="259080"/>
          </a:xfrm>
          <a:prstGeom prst="rect">
            <a:avLst/>
          </a:prstGeom>
          <a:solidFill>
            <a:srgbClr val="FF9933"/>
          </a:solid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6 Efficiency</a:t>
            </a:r>
          </a:p>
        </p:txBody>
      </p:sp>
      <p:sp>
        <p:nvSpPr>
          <p:cNvPr id="10381" name="Rectangle 10380">
            <a:extLst>
              <a:ext uri="{FF2B5EF4-FFF2-40B4-BE49-F238E27FC236}">
                <a16:creationId xmlns:a16="http://schemas.microsoft.com/office/drawing/2014/main" id="{CB29D379-F93A-448E-9146-7157C4F36618}"/>
              </a:ext>
            </a:extLst>
          </p:cNvPr>
          <p:cNvSpPr/>
          <p:nvPr/>
        </p:nvSpPr>
        <p:spPr>
          <a:xfrm>
            <a:off x="8689361" y="3373551"/>
            <a:ext cx="2462957" cy="254939"/>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rgbClr val="FE7F00"/>
                </a:solidFill>
              </a:rPr>
              <a:t>6.4 Delayed provision of care</a:t>
            </a:r>
          </a:p>
        </p:txBody>
      </p:sp>
      <p:sp>
        <p:nvSpPr>
          <p:cNvPr id="10382" name="Rectangle 10381">
            <a:extLst>
              <a:ext uri="{FF2B5EF4-FFF2-40B4-BE49-F238E27FC236}">
                <a16:creationId xmlns:a16="http://schemas.microsoft.com/office/drawing/2014/main" id="{2689FFFE-54A2-4345-3864-0DE1937E5B8E}"/>
              </a:ext>
            </a:extLst>
          </p:cNvPr>
          <p:cNvSpPr/>
          <p:nvPr/>
        </p:nvSpPr>
        <p:spPr>
          <a:xfrm>
            <a:off x="8689624" y="3716290"/>
            <a:ext cx="2462694" cy="254939"/>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rgbClr val="FE7F00"/>
                </a:solidFill>
              </a:rPr>
              <a:t>6.5 Inadequate access to transportation</a:t>
            </a:r>
          </a:p>
        </p:txBody>
      </p:sp>
      <p:cxnSp>
        <p:nvCxnSpPr>
          <p:cNvPr id="10408" name="Straight Arrow Connector 10407">
            <a:extLst>
              <a:ext uri="{FF2B5EF4-FFF2-40B4-BE49-F238E27FC236}">
                <a16:creationId xmlns:a16="http://schemas.microsoft.com/office/drawing/2014/main" id="{A62B02CB-3808-7E1B-4BDC-E41E2D0A73E4}"/>
              </a:ext>
            </a:extLst>
          </p:cNvPr>
          <p:cNvCxnSpPr>
            <a:cxnSpLocks/>
            <a:stCxn id="10381" idx="1"/>
          </p:cNvCxnSpPr>
          <p:nvPr/>
        </p:nvCxnSpPr>
        <p:spPr>
          <a:xfrm flipH="1">
            <a:off x="7234490" y="3501021"/>
            <a:ext cx="1454871" cy="1194903"/>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412" name="Straight Arrow Connector 10411">
            <a:extLst>
              <a:ext uri="{FF2B5EF4-FFF2-40B4-BE49-F238E27FC236}">
                <a16:creationId xmlns:a16="http://schemas.microsoft.com/office/drawing/2014/main" id="{DA4BEE34-6EF9-02E2-792D-EA3D1C9FF3F2}"/>
              </a:ext>
            </a:extLst>
          </p:cNvPr>
          <p:cNvCxnSpPr>
            <a:cxnSpLocks/>
            <a:stCxn id="10381" idx="1"/>
            <a:endCxn id="12" idx="3"/>
          </p:cNvCxnSpPr>
          <p:nvPr/>
        </p:nvCxnSpPr>
        <p:spPr>
          <a:xfrm flipH="1">
            <a:off x="7214968" y="3501021"/>
            <a:ext cx="1474393" cy="365205"/>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415" name="Straight Arrow Connector 10414">
            <a:extLst>
              <a:ext uri="{FF2B5EF4-FFF2-40B4-BE49-F238E27FC236}">
                <a16:creationId xmlns:a16="http://schemas.microsoft.com/office/drawing/2014/main" id="{11E6F1E7-093D-8C4F-4C7B-7148CFDD6DD8}"/>
              </a:ext>
            </a:extLst>
          </p:cNvPr>
          <p:cNvCxnSpPr>
            <a:cxnSpLocks/>
            <a:stCxn id="10382" idx="1"/>
            <a:endCxn id="12" idx="3"/>
          </p:cNvCxnSpPr>
          <p:nvPr/>
        </p:nvCxnSpPr>
        <p:spPr>
          <a:xfrm flipH="1">
            <a:off x="7214968" y="3843760"/>
            <a:ext cx="1474656" cy="22466"/>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7BB7D61-3CB6-C16F-5E39-4E6B2CD75F91}"/>
              </a:ext>
            </a:extLst>
          </p:cNvPr>
          <p:cNvSpPr txBox="1"/>
          <p:nvPr/>
        </p:nvSpPr>
        <p:spPr>
          <a:xfrm>
            <a:off x="-301" y="5971255"/>
            <a:ext cx="6192121" cy="369332"/>
          </a:xfrm>
          <a:prstGeom prst="rect">
            <a:avLst/>
          </a:prstGeom>
          <a:noFill/>
        </p:spPr>
        <p:txBody>
          <a:bodyPr wrap="square">
            <a:spAutoFit/>
          </a:bodyPr>
          <a:lstStyle/>
          <a:p>
            <a:pPr>
              <a:spcBef>
                <a:spcPct val="20000"/>
              </a:spcBef>
            </a:pPr>
            <a:r>
              <a:rPr lang="en-PH" sz="900" dirty="0">
                <a:solidFill>
                  <a:srgbClr val="002147"/>
                </a:solidFill>
              </a:rPr>
              <a:t>1 </a:t>
            </a:r>
            <a:r>
              <a:rPr lang="en-US" sz="900" dirty="0">
                <a:latin typeface="+mj-lt"/>
                <a:hlinkClick r:id="rId5"/>
              </a:rPr>
              <a:t>https://drive.google.com/file/d/1jj779zww4herWOESAd9mXqVE1YfQehtH/view?usp=sharing</a:t>
            </a:r>
            <a:r>
              <a:rPr lang="en-US" sz="900" dirty="0">
                <a:latin typeface="+mj-lt"/>
              </a:rPr>
              <a:t>  </a:t>
            </a:r>
          </a:p>
          <a:p>
            <a:r>
              <a:rPr lang="en-PH" sz="900" dirty="0">
                <a:solidFill>
                  <a:srgbClr val="002147"/>
                </a:solidFill>
              </a:rPr>
              <a:t>2 </a:t>
            </a:r>
            <a:r>
              <a:rPr lang="en-PH" sz="900" dirty="0">
                <a:latin typeface="+mj-lt"/>
                <a:hlinkClick r:id="rId6"/>
              </a:rPr>
              <a:t>https://www.gavi.org/news/document-library/leveraging-geospatial-technologies-and-data-strengthen-immunisation</a:t>
            </a:r>
            <a:r>
              <a:rPr lang="en-PH" sz="900" dirty="0">
                <a:latin typeface="+mj-lt"/>
              </a:rPr>
              <a:t> </a:t>
            </a:r>
          </a:p>
        </p:txBody>
      </p:sp>
    </p:spTree>
    <p:extLst>
      <p:ext uri="{BB962C8B-B14F-4D97-AF65-F5344CB8AC3E}">
        <p14:creationId xmlns:p14="http://schemas.microsoft.com/office/powerpoint/2010/main" val="37319793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04851" y="1174224"/>
            <a:ext cx="10791824" cy="2532235"/>
          </a:xfrm>
          <a:prstGeom prst="rect">
            <a:avLst/>
          </a:prstGeom>
        </p:spPr>
        <p:txBody>
          <a:bodyPr vert="horz" lIns="91440" tIns="45720" rIns="91440" bIns="45720" rtlCol="0" anchor="t">
            <a:noAutofit/>
          </a:bodyPr>
          <a:lstStyle/>
          <a:p>
            <a:pPr>
              <a:lnSpc>
                <a:spcPct val="90000"/>
              </a:lnSpc>
              <a:spcAft>
                <a:spcPts val="600"/>
              </a:spcAft>
              <a:defRPr/>
            </a:pPr>
            <a:r>
              <a:rPr lang="en-PH" u="sng" dirty="0">
                <a:ea typeface="Arial" charset="0"/>
              </a:rPr>
              <a:t>Objective</a:t>
            </a:r>
            <a:r>
              <a:rPr lang="en-PH" dirty="0">
                <a:ea typeface="Arial" charset="0"/>
              </a:rPr>
              <a:t>: Ensure for the process to be implemented on a regular basis until the HIS has been geo-enabled and/or the program/intervention geo-enabled</a:t>
            </a:r>
          </a:p>
          <a:p>
            <a:pPr>
              <a:lnSpc>
                <a:spcPct val="90000"/>
              </a:lnSpc>
              <a:spcAft>
                <a:spcPts val="600"/>
              </a:spcAft>
              <a:defRPr/>
            </a:pPr>
            <a:r>
              <a:rPr lang="en-PH" u="sng" dirty="0">
                <a:ea typeface="Arial" charset="0"/>
              </a:rPr>
              <a:t>Expected deliverable</a:t>
            </a:r>
            <a:r>
              <a:rPr lang="en-PH" dirty="0">
                <a:ea typeface="Arial" charset="0"/>
              </a:rPr>
              <a:t>: Start of a new cycle of the HIS geo-enabling process </a:t>
            </a:r>
          </a:p>
          <a:p>
            <a:pPr>
              <a:lnSpc>
                <a:spcPct val="90000"/>
              </a:lnSpc>
              <a:spcAft>
                <a:spcPts val="600"/>
              </a:spcAft>
              <a:defRPr/>
            </a:pPr>
            <a:r>
              <a:rPr lang="en-PH" u="sng" dirty="0">
                <a:ea typeface="Arial" charset="0"/>
              </a:rPr>
              <a:t>Estimated duration of implementation</a:t>
            </a:r>
            <a:r>
              <a:rPr lang="en-PH" dirty="0">
                <a:ea typeface="Arial" charset="0"/>
              </a:rPr>
              <a:t>: 1 day</a:t>
            </a:r>
          </a:p>
          <a:p>
            <a:pPr>
              <a:lnSpc>
                <a:spcPct val="90000"/>
              </a:lnSpc>
              <a:spcAft>
                <a:spcPts val="600"/>
              </a:spcAft>
              <a:defRPr/>
            </a:pPr>
            <a:r>
              <a:rPr lang="en-PH" u="sng" dirty="0">
                <a:ea typeface="Arial" charset="0"/>
              </a:rPr>
              <a:t>Volume of resources needed</a:t>
            </a:r>
            <a:r>
              <a:rPr lang="en-PH" dirty="0">
                <a:ea typeface="Arial" charset="0"/>
              </a:rPr>
              <a:t>: Limited</a:t>
            </a:r>
          </a:p>
          <a:p>
            <a:pPr>
              <a:lnSpc>
                <a:spcPct val="90000"/>
              </a:lnSpc>
              <a:spcAft>
                <a:spcPts val="600"/>
              </a:spcAft>
              <a:defRPr/>
            </a:pPr>
            <a:r>
              <a:rPr lang="en-PH" u="sng" dirty="0">
                <a:ea typeface="Arial" charset="0"/>
              </a:rPr>
              <a:t>Person to be involved</a:t>
            </a:r>
            <a:r>
              <a:rPr lang="en-PH" dirty="0">
                <a:ea typeface="Arial" charset="0"/>
              </a:rPr>
              <a:t>: Head of the geospatial data management and technology unit if any, representatives from key health programs (health information system, communicable diseases, planning, emergency management, and immunization), development partners</a:t>
            </a:r>
          </a:p>
          <a:p>
            <a:pPr>
              <a:lnSpc>
                <a:spcPct val="90000"/>
              </a:lnSpc>
              <a:spcAft>
                <a:spcPts val="600"/>
              </a:spcAft>
              <a:defRPr/>
            </a:pPr>
            <a:r>
              <a:rPr lang="en-PH" u="sng" dirty="0">
                <a:ea typeface="Arial" charset="0"/>
              </a:rPr>
              <a:t>Supporting tools</a:t>
            </a:r>
            <a:r>
              <a:rPr lang="en-PH" dirty="0">
                <a:ea typeface="Arial" charset="0"/>
              </a:rPr>
              <a:t>: None for this step</a:t>
            </a:r>
          </a:p>
        </p:txBody>
      </p:sp>
      <p:sp>
        <p:nvSpPr>
          <p:cNvPr id="3" name="Title 1">
            <a:extLst>
              <a:ext uri="{FF2B5EF4-FFF2-40B4-BE49-F238E27FC236}">
                <a16:creationId xmlns:a16="http://schemas.microsoft.com/office/drawing/2014/main" id="{8402D7DE-8A05-929C-72F5-FB0A35A17BF7}"/>
              </a:ext>
            </a:extLst>
          </p:cNvPr>
          <p:cNvSpPr txBox="1">
            <a:spLocks/>
          </p:cNvSpPr>
          <p:nvPr/>
        </p:nvSpPr>
        <p:spPr>
          <a:xfrm>
            <a:off x="704850" y="3984366"/>
            <a:ext cx="10791825" cy="1481110"/>
          </a:xfrm>
          <a:prstGeom prst="rect">
            <a:avLst/>
          </a:prstGeom>
        </p:spPr>
        <p:txBody>
          <a:bodyPr vert="horz" lIns="91440" tIns="45720" rIns="91440" bIns="45720" rtlCol="0" anchor="t">
            <a:noAutofit/>
          </a:bodyPr>
          <a:lstStyle/>
          <a:p>
            <a:pPr>
              <a:lnSpc>
                <a:spcPct val="90000"/>
              </a:lnSpc>
              <a:defRPr/>
            </a:pPr>
            <a:r>
              <a:rPr lang="en-PH" dirty="0">
                <a:ea typeface="Arial" charset="0"/>
              </a:rPr>
              <a:t>This step consists of repeatedly conducting the activities from step 1 to step 5 until the Health Information System is geo-enabled in a sustainable manner.</a:t>
            </a:r>
          </a:p>
          <a:p>
            <a:pPr>
              <a:lnSpc>
                <a:spcPct val="90000"/>
              </a:lnSpc>
              <a:defRPr/>
            </a:pPr>
            <a:r>
              <a:rPr lang="en-PH" sz="1000" dirty="0">
                <a:ea typeface="Arial" charset="0"/>
              </a:rPr>
              <a:t> </a:t>
            </a:r>
          </a:p>
          <a:p>
            <a:pPr>
              <a:lnSpc>
                <a:spcPct val="90000"/>
              </a:lnSpc>
              <a:defRPr/>
            </a:pPr>
            <a:r>
              <a:rPr lang="en-PH" dirty="0">
                <a:ea typeface="Arial" charset="0"/>
              </a:rPr>
              <a:t>This step also considers that several elements are meant to change over time including public health priorities, geospatial technologies, or even the strategy that the government follows regarding information management.</a:t>
            </a:r>
          </a:p>
          <a:p>
            <a:pPr>
              <a:lnSpc>
                <a:spcPct val="90000"/>
              </a:lnSpc>
              <a:defRPr/>
            </a:pPr>
            <a:endParaRPr lang="en-PH" sz="1700" dirty="0">
              <a:ea typeface="Arial" charset="0"/>
            </a:endParaRPr>
          </a:p>
        </p:txBody>
      </p:sp>
      <p:sp>
        <p:nvSpPr>
          <p:cNvPr id="5" name="Right Arrow 5">
            <a:extLst>
              <a:ext uri="{FF2B5EF4-FFF2-40B4-BE49-F238E27FC236}">
                <a16:creationId xmlns:a16="http://schemas.microsoft.com/office/drawing/2014/main" id="{FC11FD23-8FB8-092F-4267-43BE7B967370}"/>
              </a:ext>
            </a:extLst>
          </p:cNvPr>
          <p:cNvSpPr/>
          <p:nvPr/>
        </p:nvSpPr>
        <p:spPr>
          <a:xfrm>
            <a:off x="947738" y="5398875"/>
            <a:ext cx="407109" cy="344508"/>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6667"/>
              </a:solidFill>
            </a:endParaRPr>
          </a:p>
        </p:txBody>
      </p:sp>
      <p:sp>
        <p:nvSpPr>
          <p:cNvPr id="6" name="Title 1">
            <a:extLst>
              <a:ext uri="{FF2B5EF4-FFF2-40B4-BE49-F238E27FC236}">
                <a16:creationId xmlns:a16="http://schemas.microsoft.com/office/drawing/2014/main" id="{C5D5A1E2-EBD9-FCA9-6228-B4765CBB5A08}"/>
              </a:ext>
            </a:extLst>
          </p:cNvPr>
          <p:cNvSpPr txBox="1">
            <a:spLocks/>
          </p:cNvSpPr>
          <p:nvPr/>
        </p:nvSpPr>
        <p:spPr>
          <a:xfrm>
            <a:off x="1362231" y="5398876"/>
            <a:ext cx="10134443" cy="621729"/>
          </a:xfrm>
          <a:prstGeom prst="rect">
            <a:avLst/>
          </a:prstGeom>
        </p:spPr>
        <p:txBody>
          <a:bodyPr vert="horz" lIns="91440" tIns="45720" rIns="91440" bIns="45720" rtlCol="0" anchor="t">
            <a:noAutofit/>
          </a:bodyPr>
          <a:lstStyle/>
          <a:p>
            <a:pPr>
              <a:lnSpc>
                <a:spcPct val="90000"/>
              </a:lnSpc>
              <a:defRPr/>
            </a:pPr>
            <a:r>
              <a:rPr lang="en-US" dirty="0">
                <a:ea typeface="Arial" charset="0"/>
              </a:rPr>
              <a:t>It is important to regularly update the previous version of the assessment to have an updated picture of the geo-enablement level of the HIS and identify the gaps that remains. </a:t>
            </a:r>
          </a:p>
        </p:txBody>
      </p:sp>
      <p:sp>
        <p:nvSpPr>
          <p:cNvPr id="9" name="Title 1">
            <a:extLst>
              <a:ext uri="{FF2B5EF4-FFF2-40B4-BE49-F238E27FC236}">
                <a16:creationId xmlns:a16="http://schemas.microsoft.com/office/drawing/2014/main" id="{D39658A2-AAE8-12C7-5F8B-3FD844E591CB}"/>
              </a:ext>
            </a:extLst>
          </p:cNvPr>
          <p:cNvSpPr txBox="1">
            <a:spLocks/>
          </p:cNvSpPr>
          <p:nvPr/>
        </p:nvSpPr>
        <p:spPr>
          <a:xfrm>
            <a:off x="695325" y="661507"/>
            <a:ext cx="8820912" cy="469776"/>
          </a:xfrm>
          <a:prstGeom prst="rect">
            <a:avLst/>
          </a:prstGeom>
        </p:spPr>
        <p:txBody>
          <a:bodyPr vert="horz" lIns="91440" tIns="45720" rIns="91440" bIns="45720" rtlCol="0" anchor="ctr">
            <a:noAutofit/>
          </a:bodyPr>
          <a:lstStyle/>
          <a:p>
            <a:pPr>
              <a:lnSpc>
                <a:spcPct val="90000"/>
              </a:lnSpc>
              <a:defRPr/>
            </a:pPr>
            <a:r>
              <a:rPr lang="en-PH" sz="2400" b="1" dirty="0">
                <a:ea typeface="Arial" charset="0"/>
              </a:rPr>
              <a:t>Step 6: </a:t>
            </a:r>
            <a:r>
              <a:rPr lang="en-PH" sz="2400" dirty="0">
                <a:ea typeface="Arial" charset="0"/>
              </a:rPr>
              <a:t>Restart from step 1 or A on a regular basis</a:t>
            </a:r>
          </a:p>
        </p:txBody>
      </p:sp>
      <p:sp>
        <p:nvSpPr>
          <p:cNvPr id="10" name="Title 1">
            <a:extLst>
              <a:ext uri="{FF2B5EF4-FFF2-40B4-BE49-F238E27FC236}">
                <a16:creationId xmlns:a16="http://schemas.microsoft.com/office/drawing/2014/main" id="{B9CD7A70-214C-5643-03D2-75BA33DB70F8}"/>
              </a:ext>
            </a:extLst>
          </p:cNvPr>
          <p:cNvSpPr txBox="1">
            <a:spLocks/>
          </p:cNvSpPr>
          <p:nvPr/>
        </p:nvSpPr>
        <p:spPr bwMode="auto">
          <a:xfrm>
            <a:off x="0" y="116634"/>
            <a:ext cx="12192000" cy="50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fr-FR" sz="3200" b="1" dirty="0">
                <a:solidFill>
                  <a:srgbClr val="002147"/>
                </a:solidFill>
                <a:latin typeface="+mn-lt"/>
              </a:rPr>
              <a:t>HIS </a:t>
            </a:r>
            <a:r>
              <a:rPr lang="fr-FR" sz="3200" b="1" dirty="0" err="1">
                <a:solidFill>
                  <a:srgbClr val="002147"/>
                </a:solidFill>
                <a:latin typeface="+mn-lt"/>
              </a:rPr>
              <a:t>Geo-enabling</a:t>
            </a:r>
            <a:r>
              <a:rPr lang="fr-FR" sz="3200" b="1" dirty="0">
                <a:solidFill>
                  <a:srgbClr val="002147"/>
                </a:solidFill>
                <a:latin typeface="+mn-lt"/>
              </a:rPr>
              <a:t> </a:t>
            </a:r>
            <a:r>
              <a:rPr lang="fr-FR" sz="3200" b="1" dirty="0" err="1">
                <a:solidFill>
                  <a:srgbClr val="002147"/>
                </a:solidFill>
                <a:latin typeface="+mn-lt"/>
              </a:rPr>
              <a:t>framework</a:t>
            </a:r>
            <a:r>
              <a:rPr lang="fr-FR" sz="3200" b="1" dirty="0">
                <a:solidFill>
                  <a:srgbClr val="002147"/>
                </a:solidFill>
                <a:latin typeface="+mn-lt"/>
              </a:rPr>
              <a:t> </a:t>
            </a:r>
            <a:r>
              <a:rPr lang="fr-FR" sz="3200" b="1" dirty="0" err="1">
                <a:solidFill>
                  <a:srgbClr val="002147"/>
                </a:solidFill>
                <a:latin typeface="+mn-lt"/>
              </a:rPr>
              <a:t>implementation</a:t>
            </a:r>
            <a:r>
              <a:rPr lang="fr-FR" sz="3200" b="1" dirty="0">
                <a:solidFill>
                  <a:srgbClr val="002147"/>
                </a:solidFill>
                <a:latin typeface="+mn-lt"/>
              </a:rPr>
              <a:t> process</a:t>
            </a:r>
            <a:endParaRPr lang="en-US" sz="3200" b="1" dirty="0">
              <a:solidFill>
                <a:srgbClr val="002147"/>
              </a:solidFill>
              <a:latin typeface="+mn-lt"/>
            </a:endParaRPr>
          </a:p>
        </p:txBody>
      </p:sp>
    </p:spTree>
    <p:extLst>
      <p:ext uri="{BB962C8B-B14F-4D97-AF65-F5344CB8AC3E}">
        <p14:creationId xmlns:p14="http://schemas.microsoft.com/office/powerpoint/2010/main" val="264591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682DE7E6-1DC3-3593-1877-4BB43017E4A6}"/>
              </a:ext>
            </a:extLst>
          </p:cNvPr>
          <p:cNvPicPr>
            <a:picLocks noChangeAspect="1"/>
          </p:cNvPicPr>
          <p:nvPr/>
        </p:nvPicPr>
        <p:blipFill>
          <a:blip r:embed="rId3"/>
          <a:stretch>
            <a:fillRect/>
          </a:stretch>
        </p:blipFill>
        <p:spPr>
          <a:xfrm>
            <a:off x="6174145" y="3575137"/>
            <a:ext cx="5814000" cy="2275356"/>
          </a:xfrm>
          <a:prstGeom prst="rect">
            <a:avLst/>
          </a:prstGeom>
        </p:spPr>
      </p:pic>
      <p:sp>
        <p:nvSpPr>
          <p:cNvPr id="10242" name="Title 1"/>
          <p:cNvSpPr>
            <a:spLocks noGrp="1"/>
          </p:cNvSpPr>
          <p:nvPr>
            <p:ph type="title" idx="4294967295"/>
          </p:nvPr>
        </p:nvSpPr>
        <p:spPr>
          <a:xfrm>
            <a:off x="0" y="98151"/>
            <a:ext cx="12192000" cy="535756"/>
          </a:xfrm>
        </p:spPr>
        <p:txBody>
          <a:bodyPr>
            <a:noAutofit/>
          </a:bodyPr>
          <a:lstStyle/>
          <a:p>
            <a:pPr algn="ctr" eaLnBrk="1" hangingPunct="1">
              <a:defRPr/>
            </a:pPr>
            <a:r>
              <a:rPr lang="en-US" altLang="en-US" sz="3200" b="1" dirty="0">
                <a:solidFill>
                  <a:srgbClr val="002147"/>
                </a:solidFill>
                <a:latin typeface="+mn-lt"/>
              </a:rPr>
              <a:t>Microplanning challenges</a:t>
            </a:r>
            <a:endParaRPr lang="en-PH" altLang="en-US" sz="3200" b="1" dirty="0">
              <a:solidFill>
                <a:srgbClr val="002147"/>
              </a:solidFill>
              <a:latin typeface="+mn-lt"/>
            </a:endParaRPr>
          </a:p>
        </p:txBody>
      </p:sp>
      <p:pic>
        <p:nvPicPr>
          <p:cNvPr id="47" name="Picture 46">
            <a:extLst>
              <a:ext uri="{FF2B5EF4-FFF2-40B4-BE49-F238E27FC236}">
                <a16:creationId xmlns:a16="http://schemas.microsoft.com/office/drawing/2014/main" id="{BD849BCF-D9B4-715B-3DEB-B16C4CFA1433}"/>
              </a:ext>
            </a:extLst>
          </p:cNvPr>
          <p:cNvPicPr>
            <a:picLocks noChangeAspect="1"/>
          </p:cNvPicPr>
          <p:nvPr/>
        </p:nvPicPr>
        <p:blipFill rotWithShape="1">
          <a:blip r:embed="rId4"/>
          <a:srcRect b="23549"/>
          <a:stretch/>
        </p:blipFill>
        <p:spPr>
          <a:xfrm>
            <a:off x="172866" y="1091108"/>
            <a:ext cx="5761769" cy="4887744"/>
          </a:xfrm>
          <a:prstGeom prst="rect">
            <a:avLst/>
          </a:prstGeom>
        </p:spPr>
      </p:pic>
      <p:pic>
        <p:nvPicPr>
          <p:cNvPr id="48" name="Picture 47">
            <a:extLst>
              <a:ext uri="{FF2B5EF4-FFF2-40B4-BE49-F238E27FC236}">
                <a16:creationId xmlns:a16="http://schemas.microsoft.com/office/drawing/2014/main" id="{F02243DA-8826-7903-4140-050EAF5D6B34}"/>
              </a:ext>
            </a:extLst>
          </p:cNvPr>
          <p:cNvPicPr>
            <a:picLocks noChangeAspect="1"/>
          </p:cNvPicPr>
          <p:nvPr/>
        </p:nvPicPr>
        <p:blipFill rotWithShape="1">
          <a:blip r:embed="rId4"/>
          <a:srcRect b="84371"/>
          <a:stretch/>
        </p:blipFill>
        <p:spPr>
          <a:xfrm>
            <a:off x="6174146" y="1102530"/>
            <a:ext cx="5844990" cy="1013646"/>
          </a:xfrm>
          <a:prstGeom prst="rect">
            <a:avLst/>
          </a:prstGeom>
        </p:spPr>
      </p:pic>
      <p:pic>
        <p:nvPicPr>
          <p:cNvPr id="50" name="Picture 49">
            <a:extLst>
              <a:ext uri="{FF2B5EF4-FFF2-40B4-BE49-F238E27FC236}">
                <a16:creationId xmlns:a16="http://schemas.microsoft.com/office/drawing/2014/main" id="{0CBDDC61-00AA-F92A-7706-F0F2BFA2388C}"/>
              </a:ext>
            </a:extLst>
          </p:cNvPr>
          <p:cNvPicPr>
            <a:picLocks noChangeAspect="1"/>
          </p:cNvPicPr>
          <p:nvPr/>
        </p:nvPicPr>
        <p:blipFill rotWithShape="1">
          <a:blip r:embed="rId4"/>
          <a:srcRect t="76508" b="408"/>
          <a:stretch/>
        </p:blipFill>
        <p:spPr>
          <a:xfrm>
            <a:off x="6174145" y="2116177"/>
            <a:ext cx="5832000" cy="1493800"/>
          </a:xfrm>
          <a:prstGeom prst="rect">
            <a:avLst/>
          </a:prstGeom>
        </p:spPr>
      </p:pic>
      <p:pic>
        <p:nvPicPr>
          <p:cNvPr id="56" name="Picture 55">
            <a:extLst>
              <a:ext uri="{FF2B5EF4-FFF2-40B4-BE49-F238E27FC236}">
                <a16:creationId xmlns:a16="http://schemas.microsoft.com/office/drawing/2014/main" id="{BE6DD307-97C2-5F40-9EFB-6F2B61B66BF3}"/>
              </a:ext>
            </a:extLst>
          </p:cNvPr>
          <p:cNvPicPr>
            <a:picLocks noChangeAspect="1"/>
          </p:cNvPicPr>
          <p:nvPr/>
        </p:nvPicPr>
        <p:blipFill>
          <a:blip r:embed="rId5"/>
          <a:stretch>
            <a:fillRect/>
          </a:stretch>
        </p:blipFill>
        <p:spPr>
          <a:xfrm>
            <a:off x="11336112" y="152400"/>
            <a:ext cx="634104" cy="895880"/>
          </a:xfrm>
          <a:prstGeom prst="rect">
            <a:avLst/>
          </a:prstGeom>
          <a:ln>
            <a:solidFill>
              <a:schemeClr val="tx1"/>
            </a:solidFill>
          </a:ln>
        </p:spPr>
      </p:pic>
    </p:spTree>
    <p:extLst>
      <p:ext uri="{BB962C8B-B14F-4D97-AF65-F5344CB8AC3E}">
        <p14:creationId xmlns:p14="http://schemas.microsoft.com/office/powerpoint/2010/main" val="623129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7272F-7B22-BAA3-EC85-B15CE9B6B84C}"/>
              </a:ext>
            </a:extLst>
          </p:cNvPr>
          <p:cNvPicPr>
            <a:picLocks noChangeAspect="1"/>
          </p:cNvPicPr>
          <p:nvPr/>
        </p:nvPicPr>
        <p:blipFill>
          <a:blip r:embed="rId3"/>
          <a:stretch>
            <a:fillRect/>
          </a:stretch>
        </p:blipFill>
        <p:spPr>
          <a:xfrm>
            <a:off x="11186266" y="5192199"/>
            <a:ext cx="647892" cy="910525"/>
          </a:xfrm>
          <a:prstGeom prst="rect">
            <a:avLst/>
          </a:prstGeom>
          <a:ln>
            <a:solidFill>
              <a:schemeClr val="tx1"/>
            </a:solidFill>
          </a:ln>
        </p:spPr>
      </p:pic>
      <p:sp>
        <p:nvSpPr>
          <p:cNvPr id="10242" name="Title 1"/>
          <p:cNvSpPr>
            <a:spLocks noGrp="1"/>
          </p:cNvSpPr>
          <p:nvPr>
            <p:ph type="title" idx="4294967295"/>
          </p:nvPr>
        </p:nvSpPr>
        <p:spPr>
          <a:xfrm>
            <a:off x="0" y="98151"/>
            <a:ext cx="12192000" cy="535756"/>
          </a:xfrm>
        </p:spPr>
        <p:txBody>
          <a:bodyPr>
            <a:noAutofit/>
          </a:bodyPr>
          <a:lstStyle/>
          <a:p>
            <a:pPr algn="ctr" eaLnBrk="1" hangingPunct="1">
              <a:defRPr/>
            </a:pPr>
            <a:r>
              <a:rPr lang="en-US" altLang="en-US" sz="3200" b="1" dirty="0">
                <a:solidFill>
                  <a:srgbClr val="002147"/>
                </a:solidFill>
                <a:latin typeface="+mn-lt"/>
              </a:rPr>
              <a:t>Immunization needs and gaps</a:t>
            </a:r>
            <a:endParaRPr lang="en-PH" altLang="en-US" sz="3200" b="1" dirty="0">
              <a:solidFill>
                <a:srgbClr val="002147"/>
              </a:solidFill>
              <a:latin typeface="+mn-lt"/>
            </a:endParaRPr>
          </a:p>
        </p:txBody>
      </p:sp>
      <p:sp>
        <p:nvSpPr>
          <p:cNvPr id="57" name="TextBox 56">
            <a:extLst>
              <a:ext uri="{FF2B5EF4-FFF2-40B4-BE49-F238E27FC236}">
                <a16:creationId xmlns:a16="http://schemas.microsoft.com/office/drawing/2014/main" id="{59BF907E-7DCA-9559-72E0-54B6A29DF800}"/>
              </a:ext>
            </a:extLst>
          </p:cNvPr>
          <p:cNvSpPr txBox="1"/>
          <p:nvPr/>
        </p:nvSpPr>
        <p:spPr>
          <a:xfrm>
            <a:off x="1465621" y="5784168"/>
            <a:ext cx="10529155" cy="338554"/>
          </a:xfrm>
          <a:prstGeom prst="rect">
            <a:avLst/>
          </a:prstGeom>
          <a:noFill/>
        </p:spPr>
        <p:txBody>
          <a:bodyPr wrap="square">
            <a:spAutoFit/>
          </a:bodyPr>
          <a:lstStyle/>
          <a:p>
            <a:r>
              <a:rPr lang="en-US" sz="1600" dirty="0">
                <a:ea typeface="Calibri" pitchFamily="34" charset="0"/>
                <a:cs typeface="Times New Roman" pitchFamily="18" charset="0"/>
              </a:rPr>
              <a:t>Allow identifying if geospatial data and/or technologies can help in addressing some of these challenges </a:t>
            </a:r>
            <a:endParaRPr lang="en-PH" sz="1600" dirty="0"/>
          </a:p>
        </p:txBody>
      </p:sp>
      <p:sp>
        <p:nvSpPr>
          <p:cNvPr id="58" name="Arrow: Right 57">
            <a:extLst>
              <a:ext uri="{FF2B5EF4-FFF2-40B4-BE49-F238E27FC236}">
                <a16:creationId xmlns:a16="http://schemas.microsoft.com/office/drawing/2014/main" id="{972BDA37-DB3C-0CE8-0D17-519313379865}"/>
              </a:ext>
            </a:extLst>
          </p:cNvPr>
          <p:cNvSpPr/>
          <p:nvPr/>
        </p:nvSpPr>
        <p:spPr>
          <a:xfrm>
            <a:off x="841821" y="5790593"/>
            <a:ext cx="617169" cy="325705"/>
          </a:xfrm>
          <a:prstGeom prst="rightArrow">
            <a:avLst/>
          </a:prstGeom>
          <a:solidFill>
            <a:srgbClr val="346667"/>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rgbClr val="346667"/>
              </a:solidFill>
            </a:endParaRPr>
          </a:p>
        </p:txBody>
      </p:sp>
      <p:pic>
        <p:nvPicPr>
          <p:cNvPr id="5" name="Picture 4">
            <a:extLst>
              <a:ext uri="{FF2B5EF4-FFF2-40B4-BE49-F238E27FC236}">
                <a16:creationId xmlns:a16="http://schemas.microsoft.com/office/drawing/2014/main" id="{7387507A-4499-83F6-B24C-A4BC97EB7696}"/>
              </a:ext>
            </a:extLst>
          </p:cNvPr>
          <p:cNvPicPr>
            <a:picLocks noChangeAspect="1"/>
          </p:cNvPicPr>
          <p:nvPr/>
        </p:nvPicPr>
        <p:blipFill>
          <a:blip r:embed="rId4"/>
          <a:stretch>
            <a:fillRect/>
          </a:stretch>
        </p:blipFill>
        <p:spPr>
          <a:xfrm>
            <a:off x="357842" y="820877"/>
            <a:ext cx="5621549" cy="4253146"/>
          </a:xfrm>
          <a:prstGeom prst="rect">
            <a:avLst/>
          </a:prstGeom>
        </p:spPr>
      </p:pic>
      <p:pic>
        <p:nvPicPr>
          <p:cNvPr id="8" name="Picture 7">
            <a:extLst>
              <a:ext uri="{FF2B5EF4-FFF2-40B4-BE49-F238E27FC236}">
                <a16:creationId xmlns:a16="http://schemas.microsoft.com/office/drawing/2014/main" id="{DF4023E8-D14F-7C7E-9D0D-E38D89D9963D}"/>
              </a:ext>
            </a:extLst>
          </p:cNvPr>
          <p:cNvPicPr>
            <a:picLocks noChangeAspect="1"/>
          </p:cNvPicPr>
          <p:nvPr/>
        </p:nvPicPr>
        <p:blipFill rotWithShape="1">
          <a:blip r:embed="rId5"/>
          <a:srcRect t="13568"/>
          <a:stretch/>
        </p:blipFill>
        <p:spPr>
          <a:xfrm>
            <a:off x="6002367" y="807306"/>
            <a:ext cx="5877745" cy="3664021"/>
          </a:xfrm>
          <a:prstGeom prst="rect">
            <a:avLst/>
          </a:prstGeom>
        </p:spPr>
      </p:pic>
      <p:pic>
        <p:nvPicPr>
          <p:cNvPr id="10" name="Picture 9">
            <a:extLst>
              <a:ext uri="{FF2B5EF4-FFF2-40B4-BE49-F238E27FC236}">
                <a16:creationId xmlns:a16="http://schemas.microsoft.com/office/drawing/2014/main" id="{AB358A0F-768B-1EC0-C5EE-8411A8AC27E4}"/>
              </a:ext>
            </a:extLst>
          </p:cNvPr>
          <p:cNvPicPr>
            <a:picLocks noChangeAspect="1"/>
          </p:cNvPicPr>
          <p:nvPr/>
        </p:nvPicPr>
        <p:blipFill rotWithShape="1">
          <a:blip r:embed="rId5"/>
          <a:srcRect t="4322" b="87362"/>
          <a:stretch/>
        </p:blipFill>
        <p:spPr>
          <a:xfrm>
            <a:off x="334866" y="5019795"/>
            <a:ext cx="5644525" cy="338554"/>
          </a:xfrm>
          <a:prstGeom prst="rect">
            <a:avLst/>
          </a:prstGeom>
        </p:spPr>
      </p:pic>
    </p:spTree>
    <p:extLst>
      <p:ext uri="{BB962C8B-B14F-4D97-AF65-F5344CB8AC3E}">
        <p14:creationId xmlns:p14="http://schemas.microsoft.com/office/powerpoint/2010/main" val="29532523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8816</TotalTime>
  <Words>8876</Words>
  <Application>Microsoft Office PowerPoint</Application>
  <PresentationFormat>Widescreen</PresentationFormat>
  <Paragraphs>688</Paragraphs>
  <Slides>70</Slides>
  <Notes>70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SimSun</vt:lpstr>
      <vt:lpstr>Arial</vt:lpstr>
      <vt:lpstr>Calibri</vt:lpstr>
      <vt:lpstr>Calibri Light</vt:lpstr>
      <vt:lpstr>Courier New</vt:lpstr>
      <vt:lpstr>Roboto</vt:lpstr>
      <vt:lpstr>Söhne</vt:lpstr>
      <vt:lpstr>Source Sans Variable</vt:lpstr>
      <vt:lpstr>Symbol</vt:lpstr>
      <vt:lpstr>Wingdings</vt:lpstr>
      <vt:lpstr>MORU Epi</vt:lpstr>
      <vt:lpstr>PowerPoint Presentation</vt:lpstr>
      <vt:lpstr>PowerPoint Presentation</vt:lpstr>
      <vt:lpstr>PowerPoint Presentation</vt:lpstr>
      <vt:lpstr>PowerPoint Presentation</vt:lpstr>
      <vt:lpstr>PowerPoint Presentation</vt:lpstr>
      <vt:lpstr>PowerPoint Presentation</vt:lpstr>
      <vt:lpstr>Health system challenges</vt:lpstr>
      <vt:lpstr>Microplanning challenges</vt:lpstr>
      <vt:lpstr>Immunization needs and gaps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geospatial data management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Steeve Ebener</cp:lastModifiedBy>
  <cp:revision>270</cp:revision>
  <dcterms:created xsi:type="dcterms:W3CDTF">2021-09-02T13:03:17Z</dcterms:created>
  <dcterms:modified xsi:type="dcterms:W3CDTF">2024-07-03T01:35:55Z</dcterms:modified>
</cp:coreProperties>
</file>