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0" r:id="rId2"/>
    <p:sldId id="364" r:id="rId3"/>
    <p:sldId id="362" r:id="rId4"/>
    <p:sldId id="346" r:id="rId5"/>
    <p:sldId id="365" r:id="rId6"/>
    <p:sldId id="363" r:id="rId7"/>
    <p:sldId id="301" r:id="rId8"/>
    <p:sldId id="302" r:id="rId9"/>
    <p:sldId id="347" r:id="rId10"/>
    <p:sldId id="304" r:id="rId11"/>
    <p:sldId id="305"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14"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zay Pantanilla" initials="I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6667"/>
    <a:srgbClr val="0000FF"/>
    <a:srgbClr val="3398CC"/>
    <a:srgbClr val="4F8CB5"/>
    <a:srgbClr val="315A75"/>
    <a:srgbClr val="1B3163"/>
    <a:srgbClr val="001C54"/>
    <a:srgbClr val="D8AA37"/>
    <a:srgbClr val="253C88"/>
    <a:srgbClr val="238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67483" autoAdjust="0"/>
  </p:normalViewPr>
  <p:slideViewPr>
    <p:cSldViewPr showGuides="1">
      <p:cViewPr varScale="1">
        <p:scale>
          <a:sx n="49" d="100"/>
          <a:sy n="49" d="100"/>
        </p:scale>
        <p:origin x="-2166" y="-102"/>
      </p:cViewPr>
      <p:guideLst>
        <p:guide orient="horz" pos="3022"/>
        <p:guide orient="horz" pos="618"/>
        <p:guide orient="horz" pos="4065"/>
        <p:guide orient="horz" pos="3430"/>
        <p:guide orient="horz" pos="1253"/>
        <p:guide orient="horz" pos="2478"/>
        <p:guide pos="2880"/>
        <p:guide pos="4967"/>
        <p:guide pos="793"/>
        <p:guide pos="4332"/>
      </p:guideLst>
    </p:cSldViewPr>
  </p:slideViewPr>
  <p:outlineViewPr>
    <p:cViewPr>
      <p:scale>
        <a:sx n="33" d="100"/>
        <a:sy n="33" d="100"/>
      </p:scale>
      <p:origin x="0" y="0"/>
    </p:cViewPr>
  </p:outlineViewPr>
  <p:notesTextViewPr>
    <p:cViewPr>
      <p:scale>
        <a:sx n="1" d="1"/>
        <a:sy n="1" d="1"/>
      </p:scale>
      <p:origin x="0" y="12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25/10/2019</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PH"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2529519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MODULE 2: GEO-ENABLING THE HEALTH INFORMATION SYSTEM</a:t>
            </a:r>
            <a:r>
              <a:rPr lang="en-PH" baseline="0" smtClean="0"/>
              <a:t> (HIS)</a:t>
            </a:r>
          </a:p>
          <a:p>
            <a:endParaRPr lang="en-PH"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smtClean="0">
                <a:solidFill>
                  <a:schemeClr val="bg1"/>
                </a:solidFill>
                <a:latin typeface="+mn-lt"/>
                <a:ea typeface="Century Gothic" charset="0"/>
                <a:cs typeface="Century Gothic" charset="0"/>
              </a:rPr>
              <a:t>Session 2.2: </a:t>
            </a:r>
            <a:r>
              <a:rPr lang="en-PH" sz="1200" smtClean="0">
                <a:solidFill>
                  <a:schemeClr val="bg1"/>
                </a:solidFill>
                <a:latin typeface="+mn-lt"/>
                <a:ea typeface="Century Gothic" charset="0"/>
                <a:cs typeface="Century Gothic" charset="0"/>
              </a:rPr>
              <a:t>The HIS Geo-enabling Framework: Description</a:t>
            </a:r>
            <a:endParaRPr lang="en-US" altLang="en-US" sz="1200" smtClean="0">
              <a:solidFill>
                <a:schemeClr val="bg1"/>
              </a:solidFill>
              <a:latin typeface="+mn-lt"/>
              <a:ea typeface="Century Gothic" charset="0"/>
              <a:cs typeface="Century Gothic" charset="0"/>
            </a:endParaRP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38126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smtClean="0">
                <a:solidFill>
                  <a:schemeClr val="tx1"/>
                </a:solidFill>
                <a:effectLst/>
                <a:latin typeface="+mn-lt"/>
                <a:ea typeface="+mn-ea"/>
                <a:cs typeface="+mn-cs"/>
              </a:rPr>
              <a:t>And these core common assets cover four key stages of the HIS business process:</a:t>
            </a:r>
          </a:p>
          <a:p>
            <a:r>
              <a:rPr lang="en-PH" sz="1200" b="0" i="0" u="none" strike="noStrike" kern="1200" smtClean="0">
                <a:solidFill>
                  <a:schemeClr val="tx1"/>
                </a:solidFill>
                <a:effectLst/>
                <a:latin typeface="+mn-lt"/>
                <a:ea typeface="+mn-ea"/>
                <a:cs typeface="+mn-cs"/>
              </a:rPr>
              <a:t>Stage</a:t>
            </a:r>
            <a:r>
              <a:rPr lang="en-PH" sz="1200" b="0" i="0" u="none" strike="noStrike" kern="1200" baseline="0" smtClean="0">
                <a:solidFill>
                  <a:schemeClr val="tx1"/>
                </a:solidFill>
                <a:effectLst/>
                <a:latin typeface="+mn-lt"/>
                <a:ea typeface="+mn-ea"/>
                <a:cs typeface="+mn-cs"/>
              </a:rPr>
              <a:t> 1: Institutional framework</a:t>
            </a:r>
          </a:p>
          <a:p>
            <a:r>
              <a:rPr lang="en-PH" sz="1200" b="0" i="0" u="none" strike="noStrike" kern="1200" baseline="0" smtClean="0">
                <a:solidFill>
                  <a:schemeClr val="tx1"/>
                </a:solidFill>
                <a:effectLst/>
                <a:latin typeface="+mn-lt"/>
                <a:ea typeface="+mn-ea"/>
                <a:cs typeface="+mn-cs"/>
              </a:rPr>
              <a:t>Stage 2: Standardization and technical capacity</a:t>
            </a:r>
          </a:p>
          <a:p>
            <a:r>
              <a:rPr lang="en-PH" sz="1200" b="0" i="0" u="none" strike="noStrike" kern="1200" baseline="0" smtClean="0">
                <a:solidFill>
                  <a:schemeClr val="tx1"/>
                </a:solidFill>
                <a:effectLst/>
                <a:latin typeface="+mn-lt"/>
                <a:ea typeface="+mn-ea"/>
                <a:cs typeface="+mn-cs"/>
              </a:rPr>
              <a:t>Stage 3: Core data</a:t>
            </a:r>
          </a:p>
          <a:p>
            <a:r>
              <a:rPr lang="en-PH" sz="1200" b="0" i="0" u="none" strike="noStrike" kern="1200" baseline="0" smtClean="0">
                <a:solidFill>
                  <a:schemeClr val="tx1"/>
                </a:solidFill>
                <a:effectLst/>
                <a:latin typeface="+mn-lt"/>
                <a:ea typeface="+mn-ea"/>
                <a:cs typeface="+mn-cs"/>
              </a:rPr>
              <a:t>Stage 4: Operations</a:t>
            </a:r>
          </a:p>
          <a:p>
            <a:endParaRPr lang="en-PH" sz="1200" b="0" i="0" u="none" strike="noStrike" kern="1200" baseline="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smtClean="0">
                <a:ln>
                  <a:noFill/>
                </a:ln>
                <a:effectLst/>
                <a:uLnTx/>
                <a:uFillTx/>
                <a:latin typeface="+mn-lt"/>
                <a:ea typeface="Arial" charset="0"/>
                <a:cs typeface="Arial" charset="0"/>
              </a:rPr>
              <a:t>Each stage supports the next one towards an operational use of geography, geospatial data and technologies</a:t>
            </a:r>
            <a:r>
              <a:rPr kumimoji="0" lang="en-US" sz="1200" b="0" i="0" u="none" strike="noStrike" kern="1200" cap="none" spc="0" normalizeH="0" noProof="0" smtClean="0">
                <a:ln>
                  <a:noFill/>
                </a:ln>
                <a:effectLst/>
                <a:uLnTx/>
                <a:uFillTx/>
                <a:latin typeface="+mn-lt"/>
                <a:ea typeface="Arial" charset="0"/>
                <a:cs typeface="Arial" charset="0"/>
              </a:rPr>
              <a:t> to support the implementation of health programs.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cs typeface="Arial" charset="0"/>
              </a:rPr>
              <a:t>In the succeeding slides, each of the elements of the HIS geo-enabling framework is described along with the benchmark/s needed to be reached to ensure that the element is in place.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ct val="0"/>
              </a:spcBef>
              <a:spcAft>
                <a:spcPts val="0"/>
              </a:spcAft>
              <a:buClrTx/>
              <a:buSzTx/>
              <a:buFontTx/>
              <a:buAutoNum type="arabicPeriod"/>
              <a:tabLst/>
              <a:defRPr/>
            </a:pPr>
            <a:r>
              <a:rPr kumimoji="0" lang="en-PH" sz="1200" b="0" i="0" u="none" strike="noStrike" kern="1200" cap="none" spc="0" normalizeH="0" baseline="0" noProof="0" smtClean="0">
                <a:ln>
                  <a:noFill/>
                </a:ln>
                <a:effectLst/>
                <a:uLnTx/>
                <a:uFillTx/>
                <a:latin typeface="+mn-lt"/>
                <a:ea typeface="Arial" charset="0"/>
              </a:rPr>
              <a:t>The element that needs to be in place is a clear vision, strategy(ies), and action plan.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The clear vision, strategy(ies), and action plan is defined based on the assessment of the current level of HIS geo-enablement (to be discussed in the next session) that has been conducted.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is the benchmark for this element?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This element is deemed in place when the MOH has such vision, strategy(ies), and action plan.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The formulation of the vision is usually done through the consultation of the </a:t>
            </a:r>
            <a:r>
              <a:rPr lang="en-US" sz="1200" kern="1200" smtClean="0">
                <a:solidFill>
                  <a:schemeClr val="tx1"/>
                </a:solidFill>
                <a:effectLst/>
                <a:latin typeface="+mn-lt"/>
                <a:ea typeface="+mn-ea"/>
                <a:cs typeface="+mn-cs"/>
              </a:rPr>
              <a:t>decision makers from the MOH, program managers, development partners, and national and local NGOs. This is so the</a:t>
            </a:r>
            <a:r>
              <a:rPr lang="en-US" sz="1200" kern="1200" baseline="0" smtClean="0">
                <a:solidFill>
                  <a:schemeClr val="tx1"/>
                </a:solidFill>
                <a:effectLst/>
                <a:latin typeface="+mn-lt"/>
                <a:ea typeface="+mn-ea"/>
                <a:cs typeface="+mn-cs"/>
              </a:rPr>
              <a:t> different concerns and needs of these stakeholders are taken into account.</a:t>
            </a:r>
          </a:p>
          <a:p>
            <a:pPr marL="0" marR="0" lvl="0" indent="0" algn="l" defTabSz="914400" rtl="0" eaLnBrk="1" fontAlgn="auto" latinLnBrk="0" hangingPunct="1">
              <a:lnSpc>
                <a:spcPct val="90000"/>
              </a:lnSpc>
              <a:spcBef>
                <a:spcPct val="0"/>
              </a:spcBef>
              <a:spcAft>
                <a:spcPts val="0"/>
              </a:spcAft>
              <a:buClrTx/>
              <a:buSzTx/>
              <a:buFontTx/>
              <a:buNone/>
              <a:tabLst/>
              <a:defRPr/>
            </a:pPr>
            <a:endParaRPr lang="en-PH"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PH" sz="1200" kern="1200" baseline="0" smtClean="0">
                <a:solidFill>
                  <a:schemeClr val="tx1"/>
                </a:solidFill>
                <a:effectLst/>
                <a:latin typeface="+mn-lt"/>
                <a:ea typeface="+mn-ea"/>
                <a:cs typeface="+mn-cs"/>
              </a:rPr>
              <a:t>The strategy(ies) and action plan to be defined are meant to fill the gaps in HIS geo-enablement identified during the assessment.</a:t>
            </a:r>
            <a:endParaRPr lang="en-US"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Examples of such plan are the Myanmar National Health Plan 2017-2021 and the Cambodia Health Information System master plan 2016-2020.</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mn-lt"/>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2. The element that needs</a:t>
            </a:r>
            <a:r>
              <a:rPr lang="en-PH" baseline="0" smtClean="0"/>
              <a:t> to be in place is a governance structure to support the vision, strategy(ies), and action plan that have been established as discussed in the previous slide.</a:t>
            </a:r>
            <a:endParaRPr kumimoji="0" lang="en-PH" sz="1200" b="0" i="0" u="none" strike="noStrike" kern="1200" cap="none" spc="0" normalizeH="0" baseline="0" noProof="0" smtClean="0">
              <a:ln>
                <a:noFill/>
              </a:ln>
              <a:effectLst/>
              <a:uLnTx/>
              <a:uFillTx/>
              <a:latin typeface="+mn-lt"/>
              <a:ea typeface="Arial" charset="0"/>
            </a:endParaRPr>
          </a:p>
          <a:p>
            <a:endParaRPr kumimoji="0" lang="en-PH" sz="1200" b="0" i="0" u="none" strike="noStrike" kern="1200" cap="none" spc="0" normalizeH="0" baseline="0" noProof="0" smtClean="0">
              <a:ln>
                <a:noFill/>
              </a:ln>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are the benchmarks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endParaRPr kumimoji="0" lang="en-PH" sz="1200" b="0" i="0" u="none" strike="noStrike" kern="1200" cap="none" spc="0" normalizeH="0" baseline="0" noProof="0" smtClean="0">
              <a:ln>
                <a:noFill/>
              </a:ln>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aseline="0" smtClean="0">
                <a:ea typeface="Arial" charset="0"/>
              </a:rPr>
              <a:t>The governance structure is meant to ensure that </a:t>
            </a:r>
            <a:r>
              <a:rPr lang="en-PH" baseline="0" smtClean="0"/>
              <a:t>vision is kept in sight and that the strategy(ies) and action plan are being implemented accordingly.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baseline="0" smtClean="0">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aseline="0" smtClean="0">
                <a:ea typeface="Arial" charset="0"/>
              </a:rPr>
              <a:t>The </a:t>
            </a:r>
            <a:r>
              <a:rPr lang="en-PH" sz="1200" smtClean="0">
                <a:ea typeface="Arial" charset="0"/>
              </a:rPr>
              <a:t>National Spatial Data Infrastructure (NSDI) in</a:t>
            </a:r>
            <a:r>
              <a:rPr lang="en-PH" sz="1200" baseline="0" smtClean="0">
                <a:ea typeface="Arial" charset="0"/>
              </a:rPr>
              <a:t> simple terms is the concept of one country, one geography. All government programs should be using the same geospatial data for the whole country. The MOH should be part of the NSDI both as data manager (for health related object) and users (for other data such as administrative boundaries).</a:t>
            </a:r>
            <a:endParaRPr lang="en-PH" sz="1200" smtClean="0">
              <a:ea typeface="Arial" charset="0"/>
            </a:endParaRPr>
          </a:p>
          <a:p>
            <a:endParaRPr lang="en-PH"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smtClean="0">
                <a:solidFill>
                  <a:schemeClr val="tx1"/>
                </a:solidFill>
                <a:effectLst/>
                <a:latin typeface="+mn-lt"/>
                <a:ea typeface="+mn-ea"/>
                <a:cs typeface="+mn-cs"/>
              </a:rPr>
              <a:t>3. </a:t>
            </a:r>
            <a:r>
              <a:rPr lang="en-PH" smtClean="0"/>
              <a:t>The element that needs</a:t>
            </a:r>
            <a:r>
              <a:rPr lang="en-PH" baseline="0" smtClean="0"/>
              <a:t> to be in place is t</a:t>
            </a:r>
            <a:r>
              <a:rPr lang="en-PH" sz="1200" b="0" i="0" u="none" strike="noStrike" kern="1200" smtClean="0">
                <a:solidFill>
                  <a:schemeClr val="tx1"/>
                </a:solidFill>
                <a:effectLst/>
                <a:latin typeface="+mn-lt"/>
                <a:ea typeface="+mn-ea"/>
                <a:cs typeface="+mn-cs"/>
              </a:rPr>
              <a:t>echnical capacity. </a:t>
            </a:r>
            <a:endParaRPr lang="en-PH" smtClean="0"/>
          </a:p>
          <a:p>
            <a:r>
              <a:rPr lang="en-PH" smtClean="0"/>
              <a:t>Sufficient technical capacity should be</a:t>
            </a:r>
            <a:r>
              <a:rPr lang="en-PH" baseline="0" smtClean="0"/>
              <a:t> developed</a:t>
            </a:r>
            <a:r>
              <a:rPr lang="en-PH" smtClean="0"/>
              <a:t> among</a:t>
            </a:r>
            <a:r>
              <a:rPr lang="en-PH" baseline="0" smtClean="0"/>
              <a:t> the staff of the MOH engaged in the HIS geo-enablement.</a:t>
            </a:r>
          </a:p>
          <a:p>
            <a:endParaRPr lang="en-PH" baseline="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are the benchmarks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pPr marL="0" indent="0">
              <a:buNone/>
            </a:pPr>
            <a:endParaRPr lang="en-PH" smtClean="0"/>
          </a:p>
          <a:p>
            <a:pPr marL="0" indent="0">
              <a:buNone/>
            </a:pPr>
            <a:endParaRPr lang="en-PH" smtClean="0"/>
          </a:p>
          <a:p>
            <a:pPr marL="0" indent="0">
              <a:buNone/>
            </a:pPr>
            <a:r>
              <a:rPr lang="en-PH" smtClean="0"/>
              <a:t>(Continued on next</a:t>
            </a:r>
            <a:r>
              <a:rPr lang="en-PH" baseline="0" smtClean="0"/>
              <a:t> slide)</a:t>
            </a:r>
            <a:endParaRPr lang="en-PH" smtClean="0"/>
          </a:p>
          <a:p>
            <a:pPr marL="0" indent="0">
              <a:buNone/>
            </a:pPr>
            <a:endParaRPr lang="en-PH" baseline="0" smtClean="0"/>
          </a:p>
          <a:p>
            <a:pPr marL="0" indent="0">
              <a:buNone/>
            </a:pPr>
            <a:endParaRPr lang="en-PH"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mtClean="0"/>
              <a:t>(Continued from</a:t>
            </a:r>
            <a:r>
              <a:rPr lang="en-PH" baseline="0" smtClean="0"/>
              <a:t> previous slide)</a:t>
            </a:r>
            <a:endParaRPr lang="en-PH"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are the benchmarks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pPr marL="0" indent="0">
              <a:buNone/>
            </a:pPr>
            <a:endParaRPr lang="en-PH" smtClean="0"/>
          </a:p>
          <a:p>
            <a:pPr marL="0" indent="0">
              <a:buNone/>
            </a:pPr>
            <a:r>
              <a:rPr lang="en-PH" smtClean="0"/>
              <a:t>A central-level </a:t>
            </a:r>
            <a:r>
              <a:rPr lang="en-PH" sz="1200" smtClean="0">
                <a:ea typeface="Arial" charset="0"/>
              </a:rPr>
              <a:t>geospatial data management unit should be established and</a:t>
            </a:r>
            <a:r>
              <a:rPr lang="en-PH" sz="1200" baseline="0" smtClean="0">
                <a:ea typeface="Arial" charset="0"/>
              </a:rPr>
              <a:t> its capacity built first. It would serve as the guardian and main implementors of the </a:t>
            </a:r>
            <a:r>
              <a:rPr lang="en-PH" sz="1200" smtClean="0">
                <a:ea typeface="Arial" charset="0"/>
              </a:rPr>
              <a:t>defined guidelines, standards and protocols. And i</a:t>
            </a:r>
            <a:r>
              <a:rPr lang="en-PH" smtClean="0"/>
              <a:t>n</a:t>
            </a:r>
            <a:r>
              <a:rPr lang="en-PH" baseline="0" smtClean="0"/>
              <a:t> building the </a:t>
            </a:r>
            <a:r>
              <a:rPr lang="en-PH" smtClean="0"/>
              <a:t>central-level capacity first, the central-level staff would then act as the trainers and support for the sub-national level</a:t>
            </a:r>
            <a:r>
              <a:rPr lang="en-PH" baseline="0" smtClean="0"/>
              <a:t> as well as the key health programs.</a:t>
            </a:r>
          </a:p>
          <a:p>
            <a:pPr marL="0" indent="0">
              <a:buNone/>
            </a:pPr>
            <a:endParaRPr lang="en-PH" smtClean="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z="1200" b="0" i="0" u="none" strike="noStrike" kern="1200" smtClean="0">
                <a:solidFill>
                  <a:schemeClr val="tx1"/>
                </a:solidFill>
                <a:effectLst/>
                <a:latin typeface="+mn-lt"/>
                <a:ea typeface="+mn-ea"/>
                <a:cs typeface="+mn-cs"/>
              </a:rPr>
              <a:t>4. The element that needs to be in place is the data specifications, standards, and protocols.</a:t>
            </a:r>
          </a:p>
          <a:p>
            <a:r>
              <a:rPr lang="en-PH" sz="1200" b="0" i="0" u="none" strike="noStrike" kern="1200" smtClean="0">
                <a:solidFill>
                  <a:schemeClr val="tx1"/>
                </a:solidFill>
                <a:effectLst/>
                <a:latin typeface="+mn-lt"/>
                <a:ea typeface="+mn-ea"/>
                <a:cs typeface="+mn-cs"/>
              </a:rPr>
              <a:t>Producing</a:t>
            </a:r>
            <a:r>
              <a:rPr lang="en-PH" sz="1200" b="0" i="0" u="none" strike="noStrike" kern="1200" baseline="0" smtClean="0">
                <a:solidFill>
                  <a:schemeClr val="tx1"/>
                </a:solidFill>
                <a:effectLst/>
                <a:latin typeface="+mn-lt"/>
                <a:ea typeface="+mn-ea"/>
                <a:cs typeface="+mn-cs"/>
              </a:rPr>
              <a:t> quality data products needs quality geographic data. In order to have this, </a:t>
            </a:r>
            <a:r>
              <a:rPr lang="en-US" sz="1200" smtClean="0">
                <a:ea typeface="Calibri" pitchFamily="34" charset="0"/>
                <a:cs typeface="Times New Roman" pitchFamily="18" charset="0"/>
              </a:rPr>
              <a:t>geospatial data specifications, standards, and protocols </a:t>
            </a:r>
            <a:r>
              <a:rPr lang="en-PH" sz="1200" b="0" i="0" u="none" strike="noStrike" kern="1200" baseline="0" smtClean="0">
                <a:solidFill>
                  <a:schemeClr val="tx1"/>
                </a:solidFill>
                <a:effectLst/>
                <a:latin typeface="+mn-lt"/>
                <a:ea typeface="+mn-ea"/>
                <a:cs typeface="+mn-cs"/>
              </a:rPr>
              <a:t>need to be defined and implemented.</a:t>
            </a:r>
          </a:p>
          <a:p>
            <a:endParaRPr lang="en-PH" sz="1200" b="0" i="0" u="none" strike="noStrike" kern="1200" baseline="0" smtClean="0">
              <a:solidFill>
                <a:schemeClr val="tx1"/>
              </a:solidFill>
              <a:effectLst/>
              <a:latin typeface="+mn-lt"/>
              <a:ea typeface="+mn-ea"/>
              <a:cs typeface="+mn-cs"/>
            </a:endParaRPr>
          </a:p>
          <a:p>
            <a:r>
              <a:rPr lang="en-PH" sz="1200" b="0" i="0" u="none" strike="noStrike" kern="1200" baseline="0" smtClean="0">
                <a:solidFill>
                  <a:schemeClr val="tx1"/>
                </a:solidFill>
                <a:effectLst/>
                <a:latin typeface="+mn-lt"/>
                <a:ea typeface="+mn-ea"/>
                <a:cs typeface="+mn-cs"/>
              </a:rPr>
              <a:t>(The dimensions of geospatial data quality, geospatial data standards, and protocols are discussed in more detail in Module 3.)</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are the benchmarks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endParaRPr lang="en-PH" smtClean="0"/>
          </a:p>
          <a:p>
            <a:r>
              <a:rPr lang="en-PH" smtClean="0"/>
              <a:t>Ideally, the NSDI</a:t>
            </a:r>
            <a:r>
              <a:rPr lang="en-PH" baseline="0" smtClean="0"/>
              <a:t> should define the data </a:t>
            </a:r>
            <a:r>
              <a:rPr lang="en-PH" sz="1200" smtClean="0">
                <a:ea typeface="Arial" charset="0"/>
              </a:rPr>
              <a:t>specifications, standards, and protocols and all the government agencies should use them.</a:t>
            </a:r>
          </a:p>
          <a:p>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z="1200" baseline="0" smtClean="0">
                <a:ea typeface="Arial" charset="0"/>
              </a:rPr>
              <a:t>Examples of this are the Geospatial data management guideline for the Ministry of Health of Cambodia: </a:t>
            </a:r>
            <a:r>
              <a:rPr lang="en-US" sz="1200" b="0" i="0" u="none" strike="noStrike" kern="1200" baseline="0" smtClean="0">
                <a:solidFill>
                  <a:schemeClr val="tx1"/>
                </a:solidFill>
                <a:latin typeface="+mn-lt"/>
                <a:ea typeface="+mn-ea"/>
                <a:cs typeface="+mn-cs"/>
              </a:rPr>
              <a:t>http://</a:t>
            </a:r>
            <a:r>
              <a:rPr lang="en-US" sz="1200" b="0" i="0" u="none" strike="noStrike" kern="1200" baseline="0" smtClean="0">
                <a:solidFill>
                  <a:schemeClr val="tx1"/>
                </a:solidFill>
                <a:latin typeface="+mn-lt"/>
                <a:ea typeface="+mn-ea"/>
                <a:cs typeface="+mn-cs"/>
              </a:rPr>
              <a:t>www.healthgeolab.net/KNOW_REP/KHM_MOH_Guidelines_2018.pdf </a:t>
            </a:r>
            <a:r>
              <a:rPr lang="en-PH" sz="1200" b="0" i="0" u="none" strike="noStrike" kern="1200" baseline="0" smtClean="0">
                <a:solidFill>
                  <a:schemeClr val="tx1"/>
                </a:solidFill>
                <a:latin typeface="+mn-lt"/>
                <a:ea typeface="+mn-ea"/>
                <a:cs typeface="+mn-cs"/>
              </a:rPr>
              <a:t>and the </a:t>
            </a:r>
            <a:r>
              <a:rPr lang="en-US" sz="1200" b="0" i="0" u="none" strike="noStrike" kern="1200" baseline="0" smtClean="0">
                <a:solidFill>
                  <a:schemeClr val="tx1"/>
                </a:solidFill>
                <a:latin typeface="+mn-lt"/>
                <a:ea typeface="+mn-ea"/>
                <a:cs typeface="+mn-cs"/>
              </a:rPr>
              <a:t>Health GeoLab Collaborative guidance documents: https://healthgeolab.net/resources/reference-materials/</a:t>
            </a:r>
            <a:endParaRPr lang="en-PH" sz="1200" baseline="0" smtClean="0">
              <a:ea typeface="Arial" charset="0"/>
            </a:endParaRPr>
          </a:p>
          <a:p>
            <a:endParaRPr lang="en-PH" smtClean="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smtClean="0">
                <a:solidFill>
                  <a:schemeClr val="tx1"/>
                </a:solidFill>
                <a:effectLst/>
                <a:latin typeface="+mn-lt"/>
                <a:ea typeface="+mn-ea"/>
                <a:cs typeface="+mn-cs"/>
              </a:rPr>
              <a:t>5. The element that needs to be in place is the master list and common geo-registry.</a:t>
            </a:r>
          </a:p>
          <a:p>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A master list is an authoritative, officially curated by the mandated agency, complete, up-to-date, and uniquely coded list of all the active (and past active) records for a given geographic object (e.g. health facilities, administrative divisions, villages).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The master list for the core geographic objects</a:t>
            </a:r>
            <a:r>
              <a:rPr lang="en-PH" baseline="0" smtClean="0"/>
              <a:t> and the associated geography particularly those related to health need to be developed, made accessible, and an updating mechanism put in place for each of them through the use of a common geo-registry.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baseline="0" smtClean="0"/>
              <a:t>The master list facilitates the object-oriented approach mentioned in Session 2.1 by allowing the statistical data to be linked to the corresponding geographic object through the unique codes/ID.</a:t>
            </a:r>
            <a:endParaRPr lang="en-PH" smtClean="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are the benchmarks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smtClean="0">
                <a:ea typeface="Arial" charset="0"/>
              </a:rPr>
              <a:t>To</a:t>
            </a:r>
            <a:r>
              <a:rPr lang="en-PH" sz="1200" baseline="0" smtClean="0">
                <a:ea typeface="Arial" charset="0"/>
              </a:rPr>
              <a:t> understand more about common geo-registry, the guidance document on the establishment of common geo-registry is available from this link: https://bit.ly/2FJxeRn</a:t>
            </a:r>
            <a:endParaRPr lang="en-PH" sz="1200" smtClean="0">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smtClean="0">
              <a:ea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(Continued on next</a:t>
            </a:r>
            <a:r>
              <a:rPr lang="en-PH" baseline="0" smtClean="0"/>
              <a:t> slide)</a:t>
            </a:r>
            <a:endParaRPr lang="en-PH"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are the benchmarks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The government should be the one to maintain, </a:t>
            </a:r>
            <a:r>
              <a:rPr lang="en-PH" sz="1200" smtClean="0">
                <a:ea typeface="Arial" charset="0"/>
              </a:rPr>
              <a:t>regularly updates, and share shapefiles</a:t>
            </a:r>
            <a:r>
              <a:rPr lang="en-PH" sz="1200" baseline="0" smtClean="0">
                <a:ea typeface="Arial" charset="0"/>
              </a:rPr>
              <a:t> of different geographic object (such as administrative divisions, health facilities, schools, reporting divisions, etc.) as it is </a:t>
            </a:r>
            <a:r>
              <a:rPr kumimoji="0" lang="en-PH" sz="1200" b="0" i="0" u="none" strike="noStrike" kern="1200" cap="none" spc="0" normalizeH="0" baseline="0" noProof="0" smtClean="0">
                <a:ln>
                  <a:noFill/>
                </a:ln>
                <a:effectLst/>
                <a:uLnTx/>
                <a:uFillTx/>
                <a:latin typeface="+mn-lt"/>
                <a:ea typeface="Arial" charset="0"/>
              </a:rPr>
              <a:t>the most authoritative entity when it comes to these objects.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All the health programs should then use and </a:t>
            </a:r>
            <a:r>
              <a:rPr kumimoji="0" lang="en-PH" sz="1200" b="0" i="0" u="none" strike="noStrike" kern="1200" cap="none" spc="0" normalizeH="0" baseline="0" noProof="0" smtClean="0">
                <a:ln>
                  <a:noFill/>
                </a:ln>
                <a:effectLst/>
                <a:uLnTx/>
                <a:uFillTx/>
                <a:latin typeface="+mn-lt"/>
                <a:ea typeface="Arial" charset="0"/>
              </a:rPr>
              <a:t>integrate </a:t>
            </a:r>
            <a:r>
              <a:rPr kumimoji="0" lang="en-PH" sz="1200" b="0" i="0" u="none" strike="noStrike" kern="1200" cap="none" spc="0" normalizeH="0" baseline="0" noProof="0" smtClean="0">
                <a:ln>
                  <a:noFill/>
                </a:ln>
                <a:effectLst/>
                <a:uLnTx/>
                <a:uFillTx/>
                <a:latin typeface="+mn-lt"/>
                <a:ea typeface="Arial" charset="0"/>
              </a:rPr>
              <a:t>the information from the master list particularly the </a:t>
            </a:r>
            <a:r>
              <a:rPr lang="en-PH" sz="1200" smtClean="0">
                <a:ea typeface="Arial" charset="0"/>
              </a:rPr>
              <a:t>officially recognized unique codes in their data collection, reporting, and monitoring. (As mentioned in Session 2.1).</a:t>
            </a:r>
            <a:endParaRPr kumimoji="0" lang="en-PH" sz="1200" b="0" i="0" u="none" strike="noStrike" kern="1200" cap="none" spc="0" normalizeH="0" baseline="0" noProof="0" smtClean="0">
              <a:ln>
                <a:noFill/>
              </a:ln>
              <a:effectLst/>
              <a:uLnTx/>
              <a:uFillTx/>
              <a:latin typeface="+mn-lt"/>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Here are some key terms that</a:t>
            </a:r>
            <a:r>
              <a:rPr lang="en-PH" baseline="0" smtClean="0"/>
              <a:t> are used in this session.</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3176060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smtClean="0">
                <a:solidFill>
                  <a:schemeClr val="tx1"/>
                </a:solidFill>
                <a:effectLst/>
                <a:latin typeface="+mn-lt"/>
                <a:ea typeface="+mn-ea"/>
                <a:cs typeface="+mn-cs"/>
              </a:rPr>
              <a:t>6. The element that needs to be in place is the appropriate geospatial technologies.</a:t>
            </a:r>
          </a:p>
          <a:p>
            <a:r>
              <a:rPr lang="en-PH" sz="1200" b="0" i="0" u="none" strike="noStrike" kern="1200" smtClean="0">
                <a:solidFill>
                  <a:schemeClr val="tx1"/>
                </a:solidFill>
                <a:effectLst/>
                <a:latin typeface="+mn-lt"/>
                <a:ea typeface="+mn-ea"/>
                <a:cs typeface="+mn-cs"/>
              </a:rPr>
              <a:t>There are numerous geospatial technologies</a:t>
            </a:r>
            <a:r>
              <a:rPr lang="en-PH" sz="1200" b="0" i="0" u="none" strike="noStrike" kern="1200" baseline="0" smtClean="0">
                <a:solidFill>
                  <a:schemeClr val="tx1"/>
                </a:solidFill>
                <a:effectLst/>
                <a:latin typeface="+mn-lt"/>
                <a:ea typeface="+mn-ea"/>
                <a:cs typeface="+mn-cs"/>
              </a:rPr>
              <a:t> available nowadays with the range of functions going from collecting geographic coordinates to simple visualization to complex spatial analyses. Choosing the </a:t>
            </a:r>
            <a:r>
              <a:rPr lang="en-PH" sz="1200" smtClean="0">
                <a:latin typeface="+mn-lt"/>
                <a:ea typeface="Arial" charset="0"/>
              </a:rPr>
              <a:t>appropriate geospatial technologies and using</a:t>
            </a:r>
            <a:r>
              <a:rPr lang="en-PH" sz="1200" baseline="0" smtClean="0">
                <a:latin typeface="+mn-lt"/>
                <a:ea typeface="Arial" charset="0"/>
              </a:rPr>
              <a:t> them</a:t>
            </a:r>
            <a:r>
              <a:rPr lang="en-PH" sz="1200" smtClean="0">
                <a:latin typeface="+mn-lt"/>
                <a:ea typeface="Arial" charset="0"/>
              </a:rPr>
              <a:t> in accordance to good geospatial data management practices</a:t>
            </a:r>
            <a:r>
              <a:rPr lang="en-US" sz="1200" baseline="0" smtClean="0">
                <a:latin typeface="+mn-lt"/>
                <a:ea typeface="Arial" charset="0"/>
              </a:rPr>
              <a:t> </a:t>
            </a:r>
            <a:r>
              <a:rPr lang="en-US" sz="1200" baseline="0" smtClean="0">
                <a:latin typeface="+mn-lt"/>
                <a:ea typeface="Arial" charset="0"/>
              </a:rPr>
              <a:t>are important elements </a:t>
            </a:r>
            <a:r>
              <a:rPr lang="en-US" sz="1200" baseline="0" smtClean="0">
                <a:latin typeface="+mn-lt"/>
                <a:ea typeface="Arial" charset="0"/>
              </a:rPr>
              <a:t>of the HIS geo-enabling framework.</a:t>
            </a:r>
          </a:p>
          <a:p>
            <a:endParaRPr lang="en-PH" sz="1200" baseline="0" smtClean="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are the benchmarks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endParaRPr lang="en-PH" baseline="0" smtClean="0"/>
          </a:p>
          <a:p>
            <a:r>
              <a:rPr lang="en-PH" baseline="0" smtClean="0"/>
              <a:t>The choice of geospatial technology depends on the context. For the central level, the appropriate geospatial technology may be those that can perform sophisticated analyses and modelling.</a:t>
            </a:r>
          </a:p>
          <a:p>
            <a:endParaRPr lang="en-PH" baseline="0" smtClean="0"/>
          </a:p>
          <a:p>
            <a:r>
              <a:rPr lang="en-US" smtClean="0"/>
              <a:t>(Continued on next slide)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(Continued from previous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are the benchmarks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The key health programs should have the </a:t>
            </a:r>
            <a:r>
              <a:rPr lang="en-PH" sz="1200" smtClean="0">
                <a:ea typeface="Arial" charset="0"/>
              </a:rPr>
              <a:t>appropriate geospatial technologies to support the implementation of their activities. This can sometimes</a:t>
            </a:r>
            <a:r>
              <a:rPr lang="en-PH" sz="1200" baseline="0" smtClean="0">
                <a:ea typeface="Arial" charset="0"/>
              </a:rPr>
              <a:t> be </a:t>
            </a:r>
            <a:r>
              <a:rPr lang="en-PH" sz="1200" smtClean="0">
                <a:ea typeface="Arial" charset="0"/>
              </a:rPr>
              <a:t>geospatial technologies that perform</a:t>
            </a:r>
            <a:r>
              <a:rPr lang="en-PH" sz="1200" baseline="0" smtClean="0">
                <a:ea typeface="Arial" charset="0"/>
              </a:rPr>
              <a:t> simpler analyses than what the central-level needs.</a:t>
            </a:r>
            <a:endParaRPr kumimoji="0" lang="en-PH" sz="1200" b="0" i="0" u="none" strike="noStrike" kern="1200" cap="none" spc="0" normalizeH="0" baseline="0" noProof="0" smtClean="0">
              <a:ln>
                <a:noFill/>
              </a:ln>
              <a:effectLst/>
              <a:uLnTx/>
              <a:uFillTx/>
              <a:latin typeface="+mn-lt"/>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smtClean="0">
                <a:solidFill>
                  <a:schemeClr val="tx1"/>
                </a:solidFill>
                <a:effectLst/>
                <a:latin typeface="+mn-lt"/>
                <a:ea typeface="+mn-ea"/>
                <a:cs typeface="+mn-cs"/>
              </a:rPr>
              <a:t>7. The</a:t>
            </a:r>
            <a:r>
              <a:rPr lang="en-PH" sz="1200" b="0" i="0" u="none" strike="noStrike" kern="1200" baseline="0" smtClean="0">
                <a:solidFill>
                  <a:schemeClr val="tx1"/>
                </a:solidFill>
                <a:effectLst/>
                <a:latin typeface="+mn-lt"/>
                <a:ea typeface="+mn-ea"/>
                <a:cs typeface="+mn-cs"/>
              </a:rPr>
              <a:t> element that needs to be in place is the u</a:t>
            </a:r>
            <a:r>
              <a:rPr lang="en-PH" sz="1200" b="0" i="0" u="none" strike="noStrike" kern="1200" smtClean="0">
                <a:solidFill>
                  <a:schemeClr val="tx1"/>
                </a:solidFill>
                <a:effectLst/>
                <a:latin typeface="+mn-lt"/>
                <a:ea typeface="+mn-ea"/>
                <a:cs typeface="+mn-cs"/>
              </a:rPr>
              <a:t>se cases supporting health programs.</a:t>
            </a:r>
          </a:p>
          <a:p>
            <a:r>
              <a:rPr lang="en-PH" sz="1200" smtClean="0">
                <a:latin typeface="+mn-lt"/>
                <a:ea typeface="Arial" charset="0"/>
              </a:rPr>
              <a:t>Use cases supporting health programs (communicable diseases surveillance, health service coverage, disaster management, etc.) towards reaching SDG 3 are being implemented and documented.</a:t>
            </a:r>
          </a:p>
          <a:p>
            <a:endParaRPr lang="en-PH" sz="1200" b="0" i="0" u="none" strike="noStrike" kern="120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sz="1200" b="0" i="0" u="none" strike="noStrike" kern="1200" baseline="0" smtClean="0">
                <a:solidFill>
                  <a:schemeClr val="tx1"/>
                </a:solidFill>
                <a:effectLst/>
                <a:latin typeface="+mn-lt"/>
                <a:ea typeface="+mn-ea"/>
                <a:cs typeface="+mn-cs"/>
              </a:rPr>
              <a:t>This is what the other eight (8) elements (from the other three key stages) are reaching towards – for the geography, geospatial data and technologies to be used to support the implementation of health programs.</a:t>
            </a:r>
            <a:endParaRPr lang="en-PH" sz="1200" b="0" i="0" u="none" strike="noStrike" kern="1200" smtClean="0">
              <a:solidFill>
                <a:schemeClr val="tx1"/>
              </a:solidFill>
              <a:effectLst/>
              <a:latin typeface="+mn-lt"/>
              <a:ea typeface="+mn-ea"/>
              <a:cs typeface="+mn-cs"/>
            </a:endParaRPr>
          </a:p>
          <a:p>
            <a:endParaRPr lang="en-PH" sz="1200" b="0" i="0" u="none" strike="noStrike"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is the benchmark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b="0" i="0" u="none" strike="noStrike" kern="1200" baseline="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sz="1200" b="0" i="0" u="none" strike="noStrike" kern="1200" baseline="0" smtClean="0">
                <a:solidFill>
                  <a:schemeClr val="tx1"/>
                </a:solidFill>
                <a:effectLst/>
                <a:latin typeface="+mn-lt"/>
                <a:ea typeface="+mn-ea"/>
                <a:cs typeface="+mn-cs"/>
              </a:rPr>
              <a:t>Some examples for this are malaria monitoring and control in Myanmar, field data collection for SARA Malaria in Vietnam, and EmONC planning in Myanmar.</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smtClean="0">
                <a:solidFill>
                  <a:schemeClr val="tx1"/>
                </a:solidFill>
                <a:effectLst/>
                <a:latin typeface="+mn-lt"/>
                <a:ea typeface="+mn-ea"/>
                <a:cs typeface="+mn-cs"/>
              </a:rPr>
              <a:t>8.</a:t>
            </a:r>
            <a:r>
              <a:rPr lang="en-PH" sz="1200" b="0" i="0" u="none" strike="noStrike" kern="1200" baseline="0" smtClean="0">
                <a:solidFill>
                  <a:schemeClr val="tx1"/>
                </a:solidFill>
                <a:effectLst/>
                <a:latin typeface="+mn-lt"/>
                <a:ea typeface="+mn-ea"/>
                <a:cs typeface="+mn-cs"/>
              </a:rPr>
              <a:t> The element that needs to be in place is policies.</a:t>
            </a:r>
          </a:p>
          <a:p>
            <a:r>
              <a:rPr lang="en-PH" sz="1200" b="0" i="0" u="none" strike="noStrike" kern="1200" baseline="0" smtClean="0">
                <a:solidFill>
                  <a:schemeClr val="tx1"/>
                </a:solidFill>
                <a:effectLst/>
                <a:latin typeface="+mn-lt"/>
                <a:ea typeface="+mn-ea"/>
                <a:cs typeface="+mn-cs"/>
              </a:rPr>
              <a:t>The policies supporting and enforcing all of the other elements as well as geospatial data accessibility need to </a:t>
            </a:r>
            <a:r>
              <a:rPr lang="en-PH" sz="1200" b="0" i="0" u="none" strike="noStrike" kern="1200" baseline="0" smtClean="0">
                <a:solidFill>
                  <a:schemeClr val="tx1"/>
                </a:solidFill>
                <a:effectLst/>
                <a:latin typeface="+mn-lt"/>
                <a:ea typeface="+mn-ea"/>
                <a:cs typeface="+mn-cs"/>
              </a:rPr>
              <a:t>be released</a:t>
            </a:r>
            <a:r>
              <a:rPr lang="en-PH" sz="1200" b="0" i="0" u="none" strike="noStrike" kern="1200" baseline="0" smtClean="0">
                <a:solidFill>
                  <a:schemeClr val="tx1"/>
                </a:solidFill>
                <a:effectLst/>
                <a:latin typeface="+mn-lt"/>
                <a:ea typeface="+mn-ea"/>
                <a:cs typeface="+mn-cs"/>
              </a:rPr>
              <a:t>.</a:t>
            </a:r>
          </a:p>
          <a:p>
            <a:endParaRPr lang="en-PH" sz="1200" b="0" i="0" u="none" strike="noStrike" kern="1200" baseline="0" smtClean="0">
              <a:solidFill>
                <a:schemeClr val="tx1"/>
              </a:solidFill>
              <a:effectLst/>
              <a:latin typeface="+mn-lt"/>
              <a:ea typeface="+mn-ea"/>
              <a:cs typeface="+mn-cs"/>
            </a:endParaRPr>
          </a:p>
          <a:p>
            <a:r>
              <a:rPr lang="en-PH" sz="1200" b="0" i="0" u="none" strike="noStrike" kern="1200" baseline="0" smtClean="0">
                <a:solidFill>
                  <a:schemeClr val="tx1"/>
                </a:solidFill>
                <a:effectLst/>
                <a:latin typeface="+mn-lt"/>
                <a:ea typeface="+mn-ea"/>
                <a:cs typeface="+mn-cs"/>
              </a:rPr>
              <a:t>It has been noted that even if the other elements of the HIS geo-enabling framework have been defined, actually using or implementing them is not guaranteed unless there is a policy enforcing this.</a:t>
            </a:r>
          </a:p>
          <a:p>
            <a:endParaRPr lang="en-PH" sz="1200" b="0" i="0" u="none" strike="noStrike" kern="1200" baseline="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is the benchmark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(Continued on next slide)</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(Continued from previous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is the benchmark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endParaRPr lang="en-PH" smtClean="0"/>
          </a:p>
          <a:p>
            <a:r>
              <a:rPr lang="en-PH" smtClean="0"/>
              <a:t>Having</a:t>
            </a:r>
            <a:r>
              <a:rPr lang="en-PH" baseline="0" smtClean="0"/>
              <a:t> the policies in place guarantees that all the other elements that have to be in place are enforced.</a:t>
            </a:r>
          </a:p>
          <a:p>
            <a:endParaRPr lang="en-PH" smtClean="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25</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smtClean="0">
                <a:solidFill>
                  <a:schemeClr val="tx1"/>
                </a:solidFill>
                <a:effectLst/>
                <a:latin typeface="+mn-lt"/>
                <a:ea typeface="+mn-ea"/>
                <a:cs typeface="+mn-cs"/>
              </a:rPr>
              <a:t>9.</a:t>
            </a:r>
            <a:r>
              <a:rPr lang="en-PH" sz="1200" b="0" i="0" u="none" strike="noStrike" kern="1200" baseline="0" smtClean="0">
                <a:solidFill>
                  <a:schemeClr val="tx1"/>
                </a:solidFill>
                <a:effectLst/>
                <a:latin typeface="+mn-lt"/>
                <a:ea typeface="+mn-ea"/>
                <a:cs typeface="+mn-cs"/>
              </a:rPr>
              <a:t> The element that needs to be in place is the resource for sustainability.</a:t>
            </a:r>
          </a:p>
          <a:p>
            <a:r>
              <a:rPr lang="en-PH" sz="1200" smtClean="0">
                <a:latin typeface="+mn-lt"/>
                <a:ea typeface="Arial" charset="0"/>
              </a:rPr>
              <a:t>The necessary resources to ensure long-term sustainability need to be identified and secured.</a:t>
            </a:r>
          </a:p>
          <a:p>
            <a:endParaRPr lang="en-PH" sz="1200" smtClean="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What is the benchmark for this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(Refer to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i="0" u="none" strike="noStrike" kern="1200" cap="none" spc="0" normalizeH="0" baseline="0" noProof="0" smtClean="0">
                <a:ln>
                  <a:noFill/>
                </a:ln>
                <a:effectLst/>
                <a:uLnTx/>
                <a:uFillTx/>
                <a:latin typeface="+mn-lt"/>
                <a:ea typeface="Arial" charset="0"/>
              </a:rPr>
              <a:t>To keep the HIS is geo-enabled, resources are needed such as for the following: geospatial data needs to updated, geospatial technologies being used need to upgraded or changed, staff need to be re-trained or new staff need to be hired, etc.</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1" i="0" u="none" strike="noStrike" kern="1200" cap="none" spc="0" normalizeH="0" baseline="0" noProof="0" smtClean="0">
                <a:ln>
                  <a:noFill/>
                </a:ln>
                <a:effectLst/>
                <a:uLnTx/>
                <a:uFillTx/>
                <a:latin typeface="+mn-lt"/>
                <a:ea typeface="Arial" charset="0"/>
              </a:rPr>
              <a:t>Once all these benchmarks have been reached, it means the HIS is geo-enabled!</a:t>
            </a:r>
            <a:endParaRPr kumimoji="0" lang="en-US" sz="1200" b="1" i="0" u="none" strike="noStrike" kern="1200" cap="none" spc="0" normalizeH="0" baseline="0" noProof="0" smtClean="0">
              <a:ln>
                <a:noFill/>
              </a:ln>
              <a:effectLst/>
              <a:uLnTx/>
              <a:uFillTx/>
              <a:latin typeface="+mn-lt"/>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Here are some key terms that</a:t>
            </a:r>
            <a:r>
              <a:rPr lang="en-PH" baseline="0" smtClean="0"/>
              <a:t> are used in this session.</a:t>
            </a:r>
            <a:endParaRPr lang="en-US" smtClean="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428167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Here are some key terms that</a:t>
            </a:r>
            <a:r>
              <a:rPr lang="en-PH" baseline="0" smtClean="0"/>
              <a:t> are used in this session.</a:t>
            </a:r>
            <a:endParaRPr lang="en-US" smtClean="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208076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Here are some key terms that</a:t>
            </a:r>
            <a:r>
              <a:rPr lang="en-PH" baseline="0" smtClean="0"/>
              <a:t> are used in this session.</a:t>
            </a:r>
            <a:endParaRPr lang="en-US" smtClean="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208076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Here are some key terms that</a:t>
            </a:r>
            <a:r>
              <a:rPr lang="en-PH" baseline="0" smtClean="0"/>
              <a:t> are used in this session.</a:t>
            </a:r>
            <a:endParaRPr lang="en-US" smtClean="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208076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As discussed in the preceding session, every piece of data or information in the HIS</a:t>
            </a:r>
            <a:r>
              <a:rPr lang="en-PH" baseline="0" smtClean="0"/>
              <a:t> has a geographic and time dimension. It is therefore important to properly integrate geography and time in the HIS to improve geographically-based decision making </a:t>
            </a:r>
            <a:r>
              <a:rPr lang="en-PH" baseline="0" smtClean="0"/>
              <a:t>and to </a:t>
            </a:r>
            <a:r>
              <a:rPr lang="en-PH" baseline="0" smtClean="0"/>
              <a:t>provide a more systemic approach to solving public health problems.</a:t>
            </a:r>
          </a:p>
          <a:p>
            <a:endParaRPr lang="en-PH" baseline="0" smtClean="0"/>
          </a:p>
          <a:p>
            <a:r>
              <a:rPr lang="en-PH" baseline="0" smtClean="0"/>
              <a:t>How do you then properly integrate geography and time in the HIS?</a:t>
            </a:r>
          </a:p>
          <a:p>
            <a:endParaRPr lang="en-PH" baseline="0" smtClean="0"/>
          </a:p>
          <a:p>
            <a:r>
              <a:rPr lang="en-PH" baseline="0" smtClean="0"/>
              <a:t>The answer is to </a:t>
            </a:r>
            <a:r>
              <a:rPr lang="en-PH" u="sng" baseline="0" smtClean="0"/>
              <a:t>geo-enable the HIS</a:t>
            </a:r>
            <a:r>
              <a:rPr lang="en-PH" u="none" baseline="0" smtClean="0"/>
              <a:t>.</a:t>
            </a:r>
          </a:p>
          <a:p>
            <a:endParaRPr lang="en-PH" u="none" baseline="0" smtClean="0"/>
          </a:p>
          <a:p>
            <a:r>
              <a:rPr lang="en-PH" u="none" baseline="0" smtClean="0"/>
              <a:t>This session discusses what a geo-enabled HIS is: description, elements, benchmarks.</a:t>
            </a:r>
          </a:p>
          <a:p>
            <a:endParaRPr lang="en-PH" u="none"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u="none" baseline="0" smtClean="0"/>
              <a:t>To better understand this session, you are encouraged to read the HIS Geo-enabling Toolkit: </a:t>
            </a:r>
            <a:r>
              <a:rPr lang="en-US" sz="1200" smtClean="0"/>
              <a:t>http://www.healthgeolab.net/DOCUMENTS/HIS_geo-enabling_toolkit.pdf</a:t>
            </a:r>
          </a:p>
          <a:p>
            <a:endParaRPr lang="en-PH" u="none" baseline="0" smtClean="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119195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i="0" smtClean="0">
                <a:latin typeface="Calibri" pitchFamily="34" charset="0"/>
                <a:ea typeface="Calibri" pitchFamily="34" charset="0"/>
                <a:cs typeface="Calibri" pitchFamily="34" charset="0"/>
              </a:rPr>
              <a:t>What is a geo-enabled HIS?</a:t>
            </a:r>
            <a:endParaRPr lang="en-US" altLang="en-US" sz="1200" b="0" i="0" u="none" strike="noStrike" smtClean="0">
              <a:solidFill>
                <a:srgbClr val="FF0000"/>
              </a:solidFill>
              <a:latin typeface="Calibri" pitchFamily="34" charset="0"/>
              <a:ea typeface="Calibri" pitchFamily="34" charset="0"/>
              <a:cs typeface="Calibri" pitchFamily="34" charset="0"/>
            </a:endParaRPr>
          </a:p>
          <a:p>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i="1" smtClean="0">
                <a:latin typeface="Calibri" pitchFamily="34" charset="0"/>
                <a:ea typeface="Calibri" pitchFamily="34" charset="0"/>
                <a:cs typeface="Calibri" pitchFamily="34" charset="0"/>
              </a:rPr>
              <a:t>A geo-enabled HIS is </a:t>
            </a:r>
            <a:r>
              <a:rPr lang="en-US" altLang="en-US" sz="1200" i="1" smtClean="0">
                <a:latin typeface="+mn-lt"/>
                <a:ea typeface="Calibri" pitchFamily="34" charset="0"/>
                <a:cs typeface="Times New Roman" pitchFamily="18" charset="0"/>
              </a:rPr>
              <a:t>a</a:t>
            </a:r>
            <a:r>
              <a:rPr lang="en-US" altLang="en-US" sz="1200" i="1" smtClean="0">
                <a:ea typeface="Calibri" pitchFamily="34" charset="0"/>
                <a:cs typeface="Times New Roman" pitchFamily="18" charset="0"/>
              </a:rPr>
              <a:t>n Information System that fully benefits from the power of geography, geospatial data and technologies through the proper integration of geography and time across its business processes</a:t>
            </a:r>
          </a:p>
          <a:p>
            <a:endParaRPr lang="en-PH" smtClean="0"/>
          </a:p>
          <a:p>
            <a:endParaRPr lang="en-PH" smtClean="0"/>
          </a:p>
          <a:p>
            <a:r>
              <a:rPr lang="en-PH" smtClean="0"/>
              <a:t>What should</a:t>
            </a:r>
            <a:r>
              <a:rPr lang="en-PH" baseline="0" smtClean="0"/>
              <a:t> be done to properly integrate geography and time in the HIS?</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418939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smtClean="0">
                <a:latin typeface="+mn-lt"/>
                <a:ea typeface="Arial" charset="0"/>
              </a:rPr>
              <a:t>There</a:t>
            </a:r>
            <a:r>
              <a:rPr lang="en-US" sz="1200" baseline="0" smtClean="0">
                <a:latin typeface="+mn-lt"/>
                <a:ea typeface="Arial" charset="0"/>
              </a:rPr>
              <a:t> are nine (9) elements that need to be in place to p</a:t>
            </a:r>
            <a:r>
              <a:rPr lang="en-US" sz="1200" smtClean="0">
                <a:latin typeface="+mn-lt"/>
                <a:ea typeface="Arial" charset="0"/>
              </a:rPr>
              <a:t>roperly integrate geography and time across the HIS business processes</a:t>
            </a:r>
            <a:r>
              <a:rPr lang="en-PH" sz="1200" noProof="0" smtClean="0">
                <a:latin typeface="+mn-lt"/>
                <a:ea typeface="Arial" charset="0"/>
              </a:rPr>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PH" sz="1200" i="0" u="none" strike="noStrike" kern="1200" cap="none" spc="0" normalizeH="0" baseline="0" noProof="0" smtClean="0">
                <a:ln>
                  <a:noFill/>
                </a:ln>
                <a:effectLst/>
                <a:uLnTx/>
                <a:uFillTx/>
                <a:latin typeface="+mn-lt"/>
                <a:ea typeface="Arial" charset="0"/>
              </a:rPr>
              <a:t>Vision, strategy, and plan</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PH" sz="1200" i="0" u="none" strike="noStrike" kern="1200" cap="none" spc="0" normalizeH="0" baseline="0" noProof="0" smtClean="0">
                <a:ln>
                  <a:noFill/>
                </a:ln>
                <a:effectLst/>
                <a:uLnTx/>
                <a:uFillTx/>
                <a:latin typeface="+mn-lt"/>
                <a:ea typeface="Arial" charset="0"/>
              </a:rPr>
              <a:t>Governance structure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PH" sz="1200" i="0" u="none" strike="noStrike" kern="1200" cap="none" spc="0" normalizeH="0" baseline="0" noProof="0" smtClean="0">
                <a:ln>
                  <a:noFill/>
                </a:ln>
                <a:effectLst/>
                <a:uLnTx/>
                <a:uFillTx/>
                <a:latin typeface="+mn-lt"/>
                <a:ea typeface="Arial" charset="0"/>
              </a:rPr>
              <a:t>Technical capacity</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PH" sz="1200" i="0" u="none" strike="noStrike" kern="1200" cap="none" spc="0" normalizeH="0" baseline="0" noProof="0" smtClean="0">
                <a:ln>
                  <a:noFill/>
                </a:ln>
                <a:effectLst/>
                <a:uLnTx/>
                <a:uFillTx/>
                <a:latin typeface="+mn-lt"/>
                <a:ea typeface="Arial" charset="0"/>
              </a:rPr>
              <a:t>Specifications, standards, and protocols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PH" sz="1200" i="0" u="none" strike="noStrike" kern="1200" cap="none" spc="0" normalizeH="0" baseline="0" noProof="0" smtClean="0">
                <a:ln>
                  <a:noFill/>
                </a:ln>
                <a:effectLst/>
                <a:uLnTx/>
                <a:uFillTx/>
                <a:latin typeface="+mn-lt"/>
                <a:ea typeface="Arial" charset="0"/>
              </a:rPr>
              <a:t>Master lists and common geo-registry</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PH" sz="1200" i="0" u="none" strike="noStrike" kern="1200" cap="none" spc="0" normalizeH="0" baseline="0" noProof="0" smtClean="0">
                <a:ln>
                  <a:noFill/>
                </a:ln>
                <a:effectLst/>
                <a:uLnTx/>
                <a:uFillTx/>
                <a:latin typeface="+mn-lt"/>
                <a:ea typeface="Arial" charset="0"/>
              </a:rPr>
              <a:t>Appropriate geospatial technologies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PH" sz="1200" i="0" u="none" strike="noStrike" kern="1200" cap="none" spc="0" normalizeH="0" baseline="0" noProof="0" smtClean="0">
                <a:ln>
                  <a:noFill/>
                </a:ln>
                <a:effectLst/>
                <a:uLnTx/>
                <a:uFillTx/>
                <a:latin typeface="+mn-lt"/>
                <a:ea typeface="Arial" charset="0"/>
              </a:rPr>
              <a:t>Use cases supporting health programs (communicable diseases surveillance, malaria elimination, health service coverage, disaster response, etc.)</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PH" sz="1200" i="0" u="none" strike="noStrike" kern="1200" cap="none" spc="0" normalizeH="0" baseline="0" noProof="0" smtClean="0">
                <a:ln>
                  <a:noFill/>
                </a:ln>
                <a:effectLst/>
                <a:uLnTx/>
                <a:uFillTx/>
                <a:latin typeface="+mn-lt"/>
                <a:ea typeface="Arial" charset="0"/>
              </a:rPr>
              <a:t>Policies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PH" sz="1200" i="0" u="none" strike="noStrike" kern="1200" cap="none" spc="0" normalizeH="0" baseline="0" noProof="0" smtClean="0">
                <a:ln>
                  <a:noFill/>
                </a:ln>
                <a:effectLst/>
                <a:uLnTx/>
                <a:uFillTx/>
                <a:latin typeface="+mn-lt"/>
                <a:ea typeface="Arial" charset="0"/>
              </a:rPr>
              <a:t>Resources for sustainability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i="0" u="none" strike="noStrike" kern="1200" cap="none" spc="0" normalizeH="0" baseline="0" noProof="0" smtClean="0">
                <a:ln>
                  <a:noFill/>
                </a:ln>
                <a:effectLst/>
                <a:uLnTx/>
                <a:uFillTx/>
                <a:latin typeface="+mn-lt"/>
                <a:ea typeface="Arial" charset="0"/>
              </a:rPr>
              <a:t>These nine elements compose the HIS geo-enabling framework. This framework has been developed and implemented by </a:t>
            </a:r>
            <a:r>
              <a:rPr kumimoji="0" lang="en-PH" sz="1200" i="0" u="none" strike="noStrike" kern="1200" cap="none" spc="0" normalizeH="0" baseline="0" noProof="0" smtClean="0">
                <a:ln>
                  <a:noFill/>
                </a:ln>
                <a:solidFill>
                  <a:srgbClr val="FF0000"/>
                </a:solidFill>
                <a:effectLst/>
                <a:uLnTx/>
                <a:uFillTx/>
                <a:latin typeface="+mn-lt"/>
                <a:ea typeface="Arial" charset="0"/>
              </a:rPr>
              <a:t>Health GeoLab Collaborative.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i="0" u="none" strike="noStrike" kern="1200" cap="none" spc="0" normalizeH="0" baseline="0" noProof="0" smtClean="0">
              <a:ln>
                <a:noFill/>
              </a:ln>
              <a:effectLst/>
              <a:uLnTx/>
              <a:uFillTx/>
              <a:latin typeface="+mn-lt"/>
              <a:ea typeface="Arial" charset="0"/>
            </a:endParaRPr>
          </a:p>
          <a:p>
            <a:r>
              <a:rPr lang="en-PH" smtClean="0"/>
              <a:t>All these elements</a:t>
            </a:r>
            <a:r>
              <a:rPr lang="en-PH" baseline="0" smtClean="0"/>
              <a:t> are core common assets in all health programs. </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2684318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53C74C-FE1E-4CA1-8C40-F01104F5CDD5}" type="slidenum">
              <a:rPr lang="en-GB" altLang="en-US"/>
              <a:pPr>
                <a:defRPr/>
              </a:pPr>
              <a:t>‹#›</a:t>
            </a:fld>
            <a:endParaRPr lang="en-GB" altLang="en-US"/>
          </a:p>
        </p:txBody>
      </p:sp>
      <p:sp>
        <p:nvSpPr>
          <p:cNvPr id="7" name="Rectangle 6"/>
          <p:cNvSpPr/>
          <p:nvPr userDrawn="1"/>
        </p:nvSpPr>
        <p:spPr bwMode="auto">
          <a:xfrm>
            <a:off x="0" y="981075"/>
            <a:ext cx="9144000" cy="3816350"/>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8" name="Rectangle 7"/>
          <p:cNvSpPr/>
          <p:nvPr userDrawn="1"/>
        </p:nvSpPr>
        <p:spPr>
          <a:xfrm>
            <a:off x="0" y="6312917"/>
            <a:ext cx="9108504" cy="549275"/>
          </a:xfrm>
          <a:prstGeom prst="rect">
            <a:avLst/>
          </a:pr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ltLang="en-US">
              <a:solidFill>
                <a:srgbClr val="FFFFFF"/>
              </a:solidFill>
              <a:cs typeface="Arial" charset="0"/>
            </a:endParaRPr>
          </a:p>
        </p:txBody>
      </p:sp>
      <p:sp>
        <p:nvSpPr>
          <p:cNvPr id="17" name="Rectangle 16"/>
          <p:cNvSpPr/>
          <p:nvPr userDrawn="1"/>
        </p:nvSpPr>
        <p:spPr bwMode="auto">
          <a:xfrm>
            <a:off x="0" y="0"/>
            <a:ext cx="9144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8" name="TextBox 4"/>
          <p:cNvSpPr txBox="1">
            <a:spLocks noChangeArrowheads="1"/>
          </p:cNvSpPr>
          <p:nvPr userDrawn="1"/>
        </p:nvSpPr>
        <p:spPr bwMode="auto">
          <a:xfrm>
            <a:off x="319336" y="116632"/>
            <a:ext cx="8573144" cy="769441"/>
          </a:xfrm>
          <a:prstGeom prst="rect">
            <a:avLst/>
          </a:prstGeom>
          <a:noFill/>
          <a:ln w="9525">
            <a:noFill/>
            <a:miter lim="800000"/>
            <a:headEnd/>
            <a:tailEnd/>
          </a:ln>
        </p:spPr>
        <p:txBody>
          <a:bodyPr wrap="square">
            <a:spAutoFit/>
          </a:bodyPr>
          <a:lstStyle/>
          <a:p>
            <a:r>
              <a:rPr lang="en-US" altLang="en-US" sz="2400" b="1" dirty="0" smtClean="0">
                <a:solidFill>
                  <a:schemeClr val="bg1"/>
                </a:solidFill>
                <a:latin typeface="+mn-lt"/>
              </a:rPr>
              <a:t>HIS GEO-ENABLING</a:t>
            </a:r>
          </a:p>
          <a:p>
            <a:r>
              <a:rPr lang="fr-CH" altLang="en-US" sz="2000" dirty="0" smtClean="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9" name="TextBox 5"/>
          <p:cNvSpPr txBox="1">
            <a:spLocks noChangeArrowheads="1"/>
          </p:cNvSpPr>
          <p:nvPr userDrawn="1"/>
        </p:nvSpPr>
        <p:spPr bwMode="auto">
          <a:xfrm>
            <a:off x="539552" y="1484784"/>
            <a:ext cx="8042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bg1"/>
                </a:solidFill>
                <a:latin typeface="+mn-lt"/>
                <a:ea typeface="Century Gothic" charset="0"/>
                <a:cs typeface="Century Gothic" charset="0"/>
              </a:rPr>
              <a:t>MODULE </a:t>
            </a:r>
            <a:r>
              <a:rPr lang="en-US" altLang="en-US" sz="3600" b="1" dirty="0" smtClean="0">
                <a:solidFill>
                  <a:schemeClr val="bg1"/>
                </a:solidFill>
                <a:latin typeface="+mn-lt"/>
                <a:ea typeface="Century Gothic" charset="0"/>
                <a:cs typeface="Century Gothic" charset="0"/>
              </a:rPr>
              <a:t>2:</a:t>
            </a:r>
            <a:endParaRPr lang="en-US" altLang="en-US" sz="3600" b="1" dirty="0">
              <a:solidFill>
                <a:schemeClr val="bg1"/>
              </a:solidFill>
              <a:latin typeface="+mn-lt"/>
              <a:ea typeface="Century Gothic" charset="0"/>
              <a:cs typeface="Century Gothic" charset="0"/>
            </a:endParaRPr>
          </a:p>
          <a:p>
            <a:pPr algn="ctr"/>
            <a:r>
              <a:rPr lang="en-US" altLang="en-US" sz="3600" dirty="0" smtClean="0">
                <a:solidFill>
                  <a:schemeClr val="bg1"/>
                </a:solidFill>
                <a:latin typeface="+mn-lt"/>
                <a:ea typeface="Century Gothic" charset="0"/>
                <a:cs typeface="Century Gothic" charset="0"/>
              </a:rPr>
              <a:t>Geo-enabling the Health Information System (HIS)</a:t>
            </a:r>
            <a:endParaRPr lang="en-US" altLang="en-US" sz="3600" dirty="0">
              <a:solidFill>
                <a:schemeClr val="bg1"/>
              </a:solidFill>
              <a:latin typeface="+mn-lt"/>
              <a:ea typeface="Century Gothic" charset="0"/>
              <a:cs typeface="Century Gothic" charset="0"/>
            </a:endParaRPr>
          </a:p>
        </p:txBody>
      </p:sp>
      <p:grpSp>
        <p:nvGrpSpPr>
          <p:cNvPr id="20" name="Group 19"/>
          <p:cNvGrpSpPr/>
          <p:nvPr userDrawn="1"/>
        </p:nvGrpSpPr>
        <p:grpSpPr>
          <a:xfrm>
            <a:off x="1833600" y="5239907"/>
            <a:ext cx="5544616" cy="1073010"/>
            <a:chOff x="1691680" y="5229200"/>
            <a:chExt cx="5544616" cy="1073010"/>
          </a:xfrm>
        </p:grpSpPr>
        <p:pic>
          <p:nvPicPr>
            <p:cNvPr id="21" name="Picture 2" descr="D:\GAIA-GEOSYSTEMS\DROPBOX\Dropbox (Personal)\HEALTH_GEOLAB\ADVOCACY\LOGOS\LSHTM_Logo_Black.jpg"/>
            <p:cNvPicPr>
              <a:picLocks noChangeAspect="1" noChangeArrowheads="1"/>
            </p:cNvPicPr>
            <p:nvPr/>
          </p:nvPicPr>
          <p:blipFill>
            <a:blip r:embed="rId2" cstate="print"/>
            <a:srcRect/>
            <a:stretch>
              <a:fillRect/>
            </a:stretch>
          </p:blipFill>
          <p:spPr bwMode="auto">
            <a:xfrm>
              <a:off x="5034863" y="5309400"/>
              <a:ext cx="2201433" cy="855904"/>
            </a:xfrm>
            <a:prstGeom prst="rect">
              <a:avLst/>
            </a:prstGeom>
            <a:noFill/>
          </p:spPr>
        </p:pic>
        <p:pic>
          <p:nvPicPr>
            <p:cNvPr id="22" name="Picture 21" descr="D:\GAIA-GEOSYSTEMS\DROPBOX\Dropbox (Personal)\HEALTH_GEOLAB\ADVOCACY\LOGO\Logo_HGLC_051117.jpg"/>
            <p:cNvPicPr>
              <a:picLocks noChangeAspect="1" noChangeArrowheads="1"/>
            </p:cNvPicPr>
            <p:nvPr/>
          </p:nvPicPr>
          <p:blipFill>
            <a:blip r:embed="rId3" cstate="print"/>
            <a:srcRect/>
            <a:stretch>
              <a:fillRect/>
            </a:stretch>
          </p:blipFill>
          <p:spPr bwMode="auto">
            <a:xfrm>
              <a:off x="1691680" y="5229200"/>
              <a:ext cx="2952328" cy="1073010"/>
            </a:xfrm>
            <a:prstGeom prst="rect">
              <a:avLst/>
            </a:prstGeom>
            <a:ln>
              <a:noFill/>
            </a:ln>
            <a:effectLst/>
          </p:spPr>
        </p:pic>
      </p:gr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25/10/2019</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25/10/2019</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25/10/2019</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en-GB" altLang="en-US" dirty="0"/>
          </a:p>
        </p:txBody>
      </p:sp>
      <p:sp>
        <p:nvSpPr>
          <p:cNvPr id="4" name="Slide Number Placeholder 3"/>
          <p:cNvSpPr>
            <a:spLocks noGrp="1"/>
          </p:cNvSpPr>
          <p:nvPr>
            <p:ph type="sldNum" sz="quarter" idx="11"/>
          </p:nvPr>
        </p:nvSpPr>
        <p:spPr/>
        <p:txBody>
          <a:bodyPr/>
          <a:lstStyle/>
          <a:p>
            <a:pPr>
              <a:defRPr/>
            </a:pPr>
            <a:fld id="{665C27BB-EC34-4711-8D50-B6E287C1995C}" type="slidenum">
              <a:rPr lang="en-GB" altLang="en-US" smtClean="0"/>
              <a:pPr>
                <a:defRPr/>
              </a:pPr>
              <a:t>‹#›</a:t>
            </a:fld>
            <a:endParaRPr lang="en-GB" altLang="en-US"/>
          </a:p>
        </p:txBody>
      </p:sp>
    </p:spTree>
    <p:extLst>
      <p:ext uri="{BB962C8B-B14F-4D97-AF65-F5344CB8AC3E}">
        <p14:creationId xmlns:p14="http://schemas.microsoft.com/office/powerpoint/2010/main" val="421987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712968" cy="54726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1" name="Rectangle 20"/>
          <p:cNvSpPr/>
          <p:nvPr userDrawn="1"/>
        </p:nvSpPr>
        <p:spPr bwMode="auto">
          <a:xfrm>
            <a:off x="0" y="0"/>
            <a:ext cx="9144000" cy="981075"/>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2" name="Title 1"/>
          <p:cNvSpPr txBox="1">
            <a:spLocks/>
          </p:cNvSpPr>
          <p:nvPr userDrawn="1"/>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en-PH" altLang="en-US" sz="3200" b="1" dirty="0" smtClean="0">
              <a:solidFill>
                <a:schemeClr val="bg1"/>
              </a:solidFill>
              <a:latin typeface="+mn-lt"/>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6321425"/>
            <a:ext cx="9144000" cy="536575"/>
          </a:xfrm>
          <a:prstGeom prst="rect">
            <a:avLst/>
          </a:prstGeom>
          <a:solidFill>
            <a:srgbClr val="238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1300">
              <a:solidFill>
                <a:srgbClr val="FFFFFF"/>
              </a:solidFill>
              <a:cs typeface="Arial" charset="0"/>
            </a:endParaRPr>
          </a:p>
        </p:txBody>
      </p:sp>
      <p:grpSp>
        <p:nvGrpSpPr>
          <p:cNvPr id="5" name="Group 13"/>
          <p:cNvGrpSpPr>
            <a:grpSpLocks/>
          </p:cNvGrpSpPr>
          <p:nvPr userDrawn="1"/>
        </p:nvGrpSpPr>
        <p:grpSpPr bwMode="auto">
          <a:xfrm>
            <a:off x="0" y="6354763"/>
            <a:ext cx="9144000" cy="503237"/>
            <a:chOff x="0" y="6354000"/>
            <a:chExt cx="9144000" cy="504000"/>
          </a:xfrm>
        </p:grpSpPr>
        <p:sp>
          <p:nvSpPr>
            <p:cNvPr id="6" name="Rectangle 5"/>
            <p:cNvSpPr/>
            <p:nvPr/>
          </p:nvSpPr>
          <p:spPr>
            <a:xfrm>
              <a:off x="0" y="6354000"/>
              <a:ext cx="9144000" cy="504000"/>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cs typeface="Arial" charset="0"/>
              </a:endParaRPr>
            </a:p>
          </p:txBody>
        </p:sp>
        <p:grpSp>
          <p:nvGrpSpPr>
            <p:cNvPr id="7" name="Group 16"/>
            <p:cNvGrpSpPr>
              <a:grpSpLocks/>
            </p:cNvGrpSpPr>
            <p:nvPr/>
          </p:nvGrpSpPr>
          <p:grpSpPr bwMode="auto">
            <a:xfrm>
              <a:off x="2299968" y="6354001"/>
              <a:ext cx="3118425" cy="503999"/>
              <a:chOff x="2253331" y="6354001"/>
              <a:chExt cx="3118425" cy="503999"/>
            </a:xfrm>
          </p:grpSpPr>
          <p:pic>
            <p:nvPicPr>
              <p:cNvPr id="8" name="Picture 17" descr="MORU Logo_New_1.10.14 small high"/>
              <p:cNvPicPr>
                <a:picLocks noChangeAspect="1" noChangeArrowheads="1"/>
              </p:cNvPicPr>
              <p:nvPr/>
            </p:nvPicPr>
            <p:blipFill>
              <a:blip r:embed="rId2" cstate="print"/>
              <a:srcRect/>
              <a:stretch>
                <a:fillRect/>
              </a:stretch>
            </p:blipFill>
            <p:spPr bwMode="auto">
              <a:xfrm>
                <a:off x="3678971" y="6354001"/>
                <a:ext cx="1692785" cy="503999"/>
              </a:xfrm>
              <a:prstGeom prst="rect">
                <a:avLst/>
              </a:prstGeom>
              <a:noFill/>
              <a:ln w="9525">
                <a:noFill/>
                <a:miter lim="800000"/>
                <a:headEnd/>
                <a:tailEnd/>
              </a:ln>
            </p:spPr>
          </p:pic>
          <p:pic>
            <p:nvPicPr>
              <p:cNvPr id="9" name="Picture 18" descr="MORU_Epi_logo_small"/>
              <p:cNvPicPr>
                <a:picLocks noChangeAspect="1"/>
              </p:cNvPicPr>
              <p:nvPr/>
            </p:nvPicPr>
            <p:blipFill>
              <a:blip r:embed="rId3" cstate="print"/>
              <a:srcRect/>
              <a:stretch>
                <a:fillRect/>
              </a:stretch>
            </p:blipFill>
            <p:spPr bwMode="auto">
              <a:xfrm>
                <a:off x="2253331" y="6376302"/>
                <a:ext cx="1212589" cy="468000"/>
              </a:xfrm>
              <a:prstGeom prst="rect">
                <a:avLst/>
              </a:prstGeom>
              <a:noFill/>
              <a:ln w="3175">
                <a:noFill/>
                <a:miter lim="800000"/>
                <a:headEnd/>
                <a:tailEnd/>
              </a:ln>
            </p:spPr>
          </p:pic>
        </p:grpSp>
      </p:grpSp>
      <p:pic>
        <p:nvPicPr>
          <p:cNvPr id="10" name="Picture 3"/>
          <p:cNvPicPr>
            <a:picLocks noChangeAspect="1" noChangeArrowheads="1"/>
          </p:cNvPicPr>
          <p:nvPr userDrawn="1"/>
        </p:nvPicPr>
        <p:blipFill>
          <a:blip r:embed="rId4" cstate="print"/>
          <a:srcRect/>
          <a:stretch>
            <a:fillRect/>
          </a:stretch>
        </p:blipFill>
        <p:spPr bwMode="auto">
          <a:xfrm>
            <a:off x="5618163" y="6396038"/>
            <a:ext cx="1025525" cy="420687"/>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1E683D7B-62D1-40FB-BDC3-0FFEF2C65B20}" type="datetime1">
              <a:rPr lang="en-GB" altLang="en-US"/>
              <a:pPr>
                <a:defRPr/>
              </a:pPr>
              <a:t>25/10/2019</a:t>
            </a:fld>
            <a:endParaRPr lang="en-GB" altLang="en-US"/>
          </a:p>
        </p:txBody>
      </p:sp>
      <p:sp>
        <p:nvSpPr>
          <p:cNvPr id="12" name="Footer Placeholder 4"/>
          <p:cNvSpPr>
            <a:spLocks noGrp="1"/>
          </p:cNvSpPr>
          <p:nvPr>
            <p:ph type="ftr" sz="quarter" idx="11"/>
          </p:nvPr>
        </p:nvSpPr>
        <p:spPr/>
        <p:txBody>
          <a:bodyPr/>
          <a:lstStyle>
            <a:lvl1pPr>
              <a:defRPr/>
            </a:lvl1pPr>
          </a:lstStyle>
          <a:p>
            <a:pPr>
              <a:defRPr/>
            </a:pPr>
            <a:endParaRPr lang="en-GB" altLang="en-US"/>
          </a:p>
        </p:txBody>
      </p:sp>
      <p:sp>
        <p:nvSpPr>
          <p:cNvPr id="13" name="Slide Number Placeholder 5"/>
          <p:cNvSpPr>
            <a:spLocks noGrp="1"/>
          </p:cNvSpPr>
          <p:nvPr>
            <p:ph type="sldNum" sz="quarter" idx="12"/>
          </p:nvPr>
        </p:nvSpPr>
        <p:spPr/>
        <p:txBody>
          <a:bodyPr/>
          <a:lstStyle>
            <a:lvl1pPr>
              <a:defRPr/>
            </a:lvl1pPr>
          </a:lstStyle>
          <a:p>
            <a:pPr>
              <a:defRPr/>
            </a:pPr>
            <a:fld id="{DE421063-F066-4F14-A249-F8187E05A967}"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25/10/2019</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25/10/2019</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25/10/2019</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25/10/2019</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25/10/2019</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3" r:id="rId1"/>
    <p:sldLayoutId id="2147485347" r:id="rId2"/>
    <p:sldLayoutId id="2147485334" r:id="rId3"/>
    <p:sldLayoutId id="2147485340" r:id="rId4"/>
    <p:sldLayoutId id="2147485335" r:id="rId5"/>
    <p:sldLayoutId id="2147485336" r:id="rId6"/>
    <p:sldLayoutId id="2147485341" r:id="rId7"/>
    <p:sldLayoutId id="2147485342" r:id="rId8"/>
    <p:sldLayoutId id="2147485343" r:id="rId9"/>
    <p:sldLayoutId id="2147485337" r:id="rId10"/>
    <p:sldLayoutId id="2147485338" r:id="rId11"/>
    <p:sldLayoutId id="2147485339" r:id="rId12"/>
    <p:sldLayoutId id="2147485344" r:id="rId13"/>
    <p:sldLayoutId id="2147485345" r:id="rId14"/>
    <p:sldLayoutId id="2147485346" r:id="rId1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12.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7" name="Rectangle 26"/>
          <p:cNvSpPr/>
          <p:nvPr/>
        </p:nvSpPr>
        <p:spPr bwMode="auto">
          <a:xfrm>
            <a:off x="-1836712" y="0"/>
            <a:ext cx="648072" cy="692696"/>
          </a:xfrm>
          <a:prstGeom prst="rect">
            <a:avLst/>
          </a:prstGeom>
          <a:solidFill>
            <a:srgbClr val="D8AA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0" name="Rectangle 29"/>
          <p:cNvSpPr/>
          <p:nvPr/>
        </p:nvSpPr>
        <p:spPr bwMode="auto">
          <a:xfrm>
            <a:off x="-1862112" y="896020"/>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3" name="Rectangle 32"/>
          <p:cNvSpPr/>
          <p:nvPr/>
        </p:nvSpPr>
        <p:spPr bwMode="auto">
          <a:xfrm>
            <a:off x="-1836712" y="1700808"/>
            <a:ext cx="648072" cy="6926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66900" y="2492896"/>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2" name="Rectangle 41"/>
          <p:cNvSpPr/>
          <p:nvPr/>
        </p:nvSpPr>
        <p:spPr bwMode="auto">
          <a:xfrm>
            <a:off x="-1775289" y="2492896"/>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4" name="TextBox 6"/>
          <p:cNvSpPr txBox="1">
            <a:spLocks noChangeArrowheads="1"/>
          </p:cNvSpPr>
          <p:nvPr/>
        </p:nvSpPr>
        <p:spPr bwMode="auto">
          <a:xfrm>
            <a:off x="547056" y="3636313"/>
            <a:ext cx="8043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200" dirty="0" smtClean="0">
                <a:solidFill>
                  <a:schemeClr val="bg1"/>
                </a:solidFill>
                <a:latin typeface="+mn-lt"/>
                <a:ea typeface="Century Gothic" charset="0"/>
                <a:cs typeface="Century Gothic" charset="0"/>
              </a:rPr>
              <a:t>Session 2.2: </a:t>
            </a:r>
            <a:r>
              <a:rPr lang="en-PH" sz="3200" dirty="0" smtClean="0">
                <a:solidFill>
                  <a:schemeClr val="bg1"/>
                </a:solidFill>
                <a:latin typeface="+mn-lt"/>
                <a:ea typeface="Century Gothic" charset="0"/>
                <a:cs typeface="Century Gothic" charset="0"/>
              </a:rPr>
              <a:t>The HIS Geo-enabling Framework: Description</a:t>
            </a:r>
            <a:endParaRPr lang="en-US" altLang="en-US" sz="3200" dirty="0">
              <a:solidFill>
                <a:schemeClr val="bg1"/>
              </a:solidFill>
              <a:latin typeface="+mn-lt"/>
              <a:ea typeface="Century Gothic" charset="0"/>
              <a:cs typeface="Century Gothic"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10</a:t>
            </a:fld>
            <a:endParaRPr lang="en-GB" altLang="en-US"/>
          </a:p>
        </p:txBody>
      </p:sp>
      <p:sp>
        <p:nvSpPr>
          <p:cNvPr id="10" name="Title 1"/>
          <p:cNvSpPr txBox="1">
            <a:spLocks/>
          </p:cNvSpPr>
          <p:nvPr/>
        </p:nvSpPr>
        <p:spPr>
          <a:xfrm>
            <a:off x="611560" y="5911552"/>
            <a:ext cx="853244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mn-lt"/>
                <a:ea typeface="Arial" charset="0"/>
                <a:cs typeface="Arial" charset="0"/>
              </a:rPr>
              <a:t>Each stage </a:t>
            </a:r>
            <a:r>
              <a:rPr kumimoji="0" lang="en-US" sz="2000" b="0" i="0" u="none" strike="noStrike" kern="1200" cap="none" spc="0" normalizeH="0" baseline="0" noProof="0" dirty="0" smtClean="0">
                <a:ln>
                  <a:noFill/>
                </a:ln>
                <a:effectLst/>
                <a:uLnTx/>
                <a:uFillTx/>
                <a:latin typeface="+mn-lt"/>
                <a:ea typeface="Arial" charset="0"/>
                <a:cs typeface="Arial" charset="0"/>
              </a:rPr>
              <a:t>support the next one towards an operational use of geography, geospatial data and technologies</a:t>
            </a:r>
            <a:r>
              <a:rPr kumimoji="0" lang="en-US" sz="2000" b="0" i="0" u="none" strike="noStrike" kern="1200" cap="none" spc="0" normalizeH="0" noProof="0" dirty="0" smtClean="0">
                <a:ln>
                  <a:noFill/>
                </a:ln>
                <a:effectLst/>
                <a:uLnTx/>
                <a:uFillTx/>
                <a:latin typeface="+mn-lt"/>
                <a:ea typeface="Arial" charset="0"/>
                <a:cs typeface="Arial" charset="0"/>
              </a:rPr>
              <a:t> to support the implementation of health programs.</a:t>
            </a:r>
            <a:endParaRPr kumimoji="0" lang="en-US" sz="2000" b="0" i="0" u="none" strike="noStrike" kern="1200" cap="none" spc="0" normalizeH="0" baseline="0" noProof="0" dirty="0">
              <a:ln>
                <a:noFill/>
              </a:ln>
              <a:effectLst/>
              <a:uLnTx/>
              <a:uFillTx/>
              <a:latin typeface="+mn-lt"/>
              <a:ea typeface="Arial" charset="0"/>
              <a:cs typeface="Arial" charset="0"/>
            </a:endParaRPr>
          </a:p>
        </p:txBody>
      </p:sp>
      <p:sp>
        <p:nvSpPr>
          <p:cNvPr id="11" name="Right Arrow 10"/>
          <p:cNvSpPr/>
          <p:nvPr/>
        </p:nvSpPr>
        <p:spPr>
          <a:xfrm>
            <a:off x="179512" y="5836328"/>
            <a:ext cx="432048"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The HIS geo-enabling framework</a:t>
            </a:r>
            <a:endParaRPr lang="en-US" sz="3200" b="1" dirty="0">
              <a:solidFill>
                <a:schemeClr val="bg1"/>
              </a:solidFill>
              <a:latin typeface="+mn-lt"/>
            </a:endParaRPr>
          </a:p>
        </p:txBody>
      </p:sp>
      <p:sp>
        <p:nvSpPr>
          <p:cNvPr id="8" name="Title 1"/>
          <p:cNvSpPr txBox="1">
            <a:spLocks/>
          </p:cNvSpPr>
          <p:nvPr/>
        </p:nvSpPr>
        <p:spPr>
          <a:xfrm>
            <a:off x="360040" y="1196752"/>
            <a:ext cx="8532440" cy="936105"/>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US" sz="2800" dirty="0" smtClean="0">
                <a:latin typeface="+mn-lt"/>
                <a:ea typeface="Arial" charset="0"/>
              </a:rPr>
              <a:t>These </a:t>
            </a:r>
            <a:r>
              <a:rPr lang="en-US" sz="2800" smtClean="0">
                <a:latin typeface="+mn-lt"/>
                <a:ea typeface="Arial" charset="0"/>
              </a:rPr>
              <a:t>common assets cover </a:t>
            </a:r>
            <a:r>
              <a:rPr lang="en-US" sz="2800" dirty="0" smtClean="0">
                <a:latin typeface="+mn-lt"/>
                <a:ea typeface="Arial" charset="0"/>
              </a:rPr>
              <a:t>four key stages of the HIS business process.</a:t>
            </a:r>
            <a:endParaRPr kumimoji="0" lang="en-US" sz="2800" i="0" u="none" strike="noStrike" kern="1200" cap="none" spc="0" normalizeH="0" baseline="0" noProof="0" dirty="0">
              <a:ln>
                <a:noFill/>
              </a:ln>
              <a:effectLst/>
              <a:uLnTx/>
              <a:uFillTx/>
              <a:latin typeface="+mn-lt"/>
              <a:ea typeface="Arial" charset="0"/>
            </a:endParaRPr>
          </a:p>
        </p:txBody>
      </p:sp>
      <p:pic>
        <p:nvPicPr>
          <p:cNvPr id="12" name="Picture 11"/>
          <p:cNvPicPr/>
          <p:nvPr/>
        </p:nvPicPr>
        <p:blipFill>
          <a:blip r:embed="rId3" cstate="print"/>
          <a:srcRect l="13872" t="17857" r="15061" b="14496"/>
          <a:stretch>
            <a:fillRect/>
          </a:stretch>
        </p:blipFill>
        <p:spPr bwMode="auto">
          <a:xfrm>
            <a:off x="1312979" y="1988840"/>
            <a:ext cx="6552727" cy="3816424"/>
          </a:xfrm>
          <a:prstGeom prst="rect">
            <a:avLst/>
          </a:prstGeom>
          <a:noFill/>
          <a:ln w="9525">
            <a:noFill/>
            <a:miter lim="800000"/>
            <a:headEnd/>
            <a:tailEnd/>
          </a:ln>
        </p:spPr>
      </p:pic>
    </p:spTree>
    <p:extLst>
      <p:ext uri="{BB962C8B-B14F-4D97-AF65-F5344CB8AC3E}">
        <p14:creationId xmlns:p14="http://schemas.microsoft.com/office/powerpoint/2010/main" val="31293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11</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PH" sz="2800" b="1" dirty="0" smtClean="0">
                <a:latin typeface="+mn-lt"/>
                <a:ea typeface="Arial" charset="0"/>
              </a:rPr>
              <a:t>1. Vision, strategy(</a:t>
            </a:r>
            <a:r>
              <a:rPr lang="en-PH" sz="2800" b="1" dirty="0" err="1" smtClean="0">
                <a:latin typeface="+mn-lt"/>
                <a:ea typeface="Arial" charset="0"/>
              </a:rPr>
              <a:t>ies</a:t>
            </a:r>
            <a:r>
              <a:rPr lang="en-PH" sz="2800" b="1" dirty="0" smtClean="0">
                <a:latin typeface="+mn-lt"/>
                <a:ea typeface="Arial" charset="0"/>
              </a:rPr>
              <a:t>), and action plan</a:t>
            </a:r>
            <a:endParaRPr kumimoji="0" lang="en-US" sz="2800" b="1" i="0" u="none" strike="noStrike" kern="1200" cap="none" spc="0" normalizeH="0" baseline="0" noProof="0" dirty="0">
              <a:ln>
                <a:noFill/>
              </a:ln>
              <a:effectLst/>
              <a:uLnTx/>
              <a:uFillTx/>
              <a:latin typeface="+mn-lt"/>
              <a:ea typeface="Arial" charset="0"/>
            </a:endParaRPr>
          </a:p>
        </p:txBody>
      </p:sp>
      <p:sp>
        <p:nvSpPr>
          <p:cNvPr id="7" name="Title 1"/>
          <p:cNvSpPr txBox="1">
            <a:spLocks/>
          </p:cNvSpPr>
          <p:nvPr/>
        </p:nvSpPr>
        <p:spPr>
          <a:xfrm>
            <a:off x="186292" y="4255220"/>
            <a:ext cx="4889764" cy="219796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dirty="0" smtClean="0">
                <a:latin typeface="+mn-lt"/>
                <a:ea typeface="Arial" charset="0"/>
              </a:rPr>
              <a:t>Benchmark 1.1:</a:t>
            </a:r>
            <a:r>
              <a:rPr lang="en-PH" sz="2800" dirty="0" smtClean="0">
                <a:latin typeface="+mn-lt"/>
                <a:ea typeface="Arial" charset="0"/>
              </a:rPr>
              <a:t> The </a:t>
            </a:r>
            <a:r>
              <a:rPr lang="en-PH" sz="2800" dirty="0">
                <a:latin typeface="+mn-lt"/>
                <a:ea typeface="Arial" charset="0"/>
              </a:rPr>
              <a:t>MOH has a vision, strategy(</a:t>
            </a:r>
            <a:r>
              <a:rPr lang="en-PH" sz="2800" dirty="0" err="1">
                <a:latin typeface="+mn-lt"/>
                <a:ea typeface="Arial" charset="0"/>
              </a:rPr>
              <a:t>ies</a:t>
            </a:r>
            <a:r>
              <a:rPr lang="en-PH" sz="2800" dirty="0">
                <a:latin typeface="+mn-lt"/>
                <a:ea typeface="Arial" charset="0"/>
              </a:rPr>
              <a:t>), and plans regarding the management and use of geospatial data and technologies.</a:t>
            </a:r>
            <a:endParaRPr kumimoji="0" lang="en-US" sz="2800" i="0" u="none" strike="noStrike" kern="1200" cap="none" spc="0" normalizeH="0" baseline="0" noProof="0" dirty="0">
              <a:ln>
                <a:noFill/>
              </a:ln>
              <a:effectLst/>
              <a:uLnTx/>
              <a:uFillTx/>
              <a:latin typeface="+mn-lt"/>
              <a:ea typeface="Arial" charset="0"/>
            </a:endParaRPr>
          </a:p>
        </p:txBody>
      </p:sp>
      <p:pic>
        <p:nvPicPr>
          <p:cNvPr id="8" name="Picture 5" descr="NHP_4.jpg"/>
          <p:cNvPicPr>
            <a:picLocks noChangeAspect="1"/>
          </p:cNvPicPr>
          <p:nvPr/>
        </p:nvPicPr>
        <p:blipFill>
          <a:blip r:embed="rId3" cstate="print">
            <a:extLst>
              <a:ext uri="{28A0092B-C50C-407E-A947-70E740481C1C}">
                <a14:useLocalDpi xmlns:a14="http://schemas.microsoft.com/office/drawing/2010/main" val="0"/>
              </a:ext>
            </a:extLst>
          </a:blip>
          <a:srcRect l="11353" r="9186"/>
          <a:stretch>
            <a:fillRect/>
          </a:stretch>
        </p:blipFill>
        <p:spPr bwMode="auto">
          <a:xfrm>
            <a:off x="5076056" y="1700808"/>
            <a:ext cx="3761472" cy="480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107504" y="1989138"/>
            <a:ext cx="4889764" cy="219796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dirty="0" smtClean="0">
                <a:latin typeface="+mn-lt"/>
                <a:ea typeface="Arial" charset="0"/>
              </a:rPr>
              <a:t>Description:</a:t>
            </a:r>
            <a:r>
              <a:rPr lang="en-PH" sz="2800" dirty="0" smtClean="0">
                <a:latin typeface="+mn-lt"/>
                <a:ea typeface="Arial" charset="0"/>
              </a:rPr>
              <a:t> </a:t>
            </a:r>
            <a:r>
              <a:rPr lang="en-US" sz="2800" dirty="0" smtClean="0">
                <a:latin typeface="+mn-lt"/>
                <a:ea typeface="Arial" charset="0"/>
              </a:rPr>
              <a:t>A clear vision</a:t>
            </a:r>
            <a:r>
              <a:rPr lang="en-US" sz="2800" smtClean="0">
                <a:latin typeface="+mn-lt"/>
                <a:ea typeface="Arial" charset="0"/>
              </a:rPr>
              <a:t>,  strategy(ies), and action plan </a:t>
            </a:r>
            <a:r>
              <a:rPr lang="en-US" sz="2800" dirty="0" smtClean="0">
                <a:latin typeface="+mn-lt"/>
                <a:ea typeface="Arial" charset="0"/>
              </a:rPr>
              <a:t>have been defined on the basis of an assessment.</a:t>
            </a: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spTree>
    <p:extLst>
      <p:ext uri="{BB962C8B-B14F-4D97-AF65-F5344CB8AC3E}">
        <p14:creationId xmlns:p14="http://schemas.microsoft.com/office/powerpoint/2010/main" val="202772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12</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eaLnBrk="1" fontAlgn="auto" hangingPunct="1">
              <a:lnSpc>
                <a:spcPct val="90000"/>
              </a:lnSpc>
              <a:spcAft>
                <a:spcPts val="0"/>
              </a:spcAft>
              <a:defRPr/>
            </a:pPr>
            <a:r>
              <a:rPr lang="en-PH" sz="2800" b="1" smtClean="0">
                <a:latin typeface="+mn-lt"/>
                <a:ea typeface="Arial" charset="0"/>
              </a:rPr>
              <a:t>2. </a:t>
            </a:r>
            <a:r>
              <a:rPr lang="en-PH" sz="2800" b="1">
                <a:ea typeface="Arial" charset="0"/>
              </a:rPr>
              <a:t>Governance </a:t>
            </a:r>
            <a:r>
              <a:rPr lang="en-PH" sz="2800" b="1" smtClean="0">
                <a:ea typeface="Arial" charset="0"/>
              </a:rPr>
              <a:t>structure</a:t>
            </a:r>
            <a:r>
              <a:rPr lang="en-PH" sz="2800" b="1" smtClean="0">
                <a:latin typeface="+mn-lt"/>
                <a:ea typeface="Arial" charset="0"/>
              </a:rPr>
              <a:t> </a:t>
            </a:r>
            <a:endParaRPr kumimoji="0" lang="en-US" sz="2800" b="1" i="0" u="none" strike="noStrike" kern="1200" cap="none" spc="0" normalizeH="0" baseline="0" noProof="0" dirty="0">
              <a:ln>
                <a:noFill/>
              </a:ln>
              <a:effectLst/>
              <a:uLnTx/>
              <a:uFillTx/>
              <a:latin typeface="+mn-lt"/>
              <a:ea typeface="Arial" charset="0"/>
            </a:endParaRPr>
          </a:p>
        </p:txBody>
      </p:sp>
      <p:sp>
        <p:nvSpPr>
          <p:cNvPr id="7" name="Title 1"/>
          <p:cNvSpPr txBox="1">
            <a:spLocks/>
          </p:cNvSpPr>
          <p:nvPr/>
        </p:nvSpPr>
        <p:spPr>
          <a:xfrm>
            <a:off x="474324" y="2671192"/>
            <a:ext cx="8634180" cy="363812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smtClean="0">
                <a:latin typeface="+mn-lt"/>
                <a:ea typeface="Arial" charset="0"/>
              </a:rPr>
              <a:t>Benchmark 2.1:</a:t>
            </a:r>
            <a:r>
              <a:rPr lang="en-PH" sz="2800" smtClean="0">
                <a:latin typeface="+mn-lt"/>
                <a:ea typeface="Arial" charset="0"/>
              </a:rPr>
              <a:t> </a:t>
            </a:r>
            <a:r>
              <a:rPr lang="en-PH" sz="2800">
                <a:ea typeface="Arial" charset="0"/>
              </a:rPr>
              <a:t>The MOH has established a governance structure to handle issues pertaining to the management and use of geospatial data and </a:t>
            </a:r>
            <a:r>
              <a:rPr lang="en-PH" sz="2800" smtClean="0">
                <a:ea typeface="Arial" charset="0"/>
              </a:rPr>
              <a:t>technologies</a:t>
            </a:r>
          </a:p>
          <a:p>
            <a:pPr lvl="0" eaLnBrk="1" fontAlgn="auto" hangingPunct="1">
              <a:lnSpc>
                <a:spcPct val="90000"/>
              </a:lnSpc>
              <a:spcAft>
                <a:spcPts val="0"/>
              </a:spcAft>
              <a:defRPr/>
            </a:pPr>
            <a:r>
              <a:rPr lang="en-PH" sz="1400">
                <a:ea typeface="Arial" charset="0"/>
              </a:rPr>
              <a:t> </a:t>
            </a:r>
            <a:endParaRPr lang="en-PH" sz="1400" smtClean="0">
              <a:ea typeface="Arial" charset="0"/>
            </a:endParaRPr>
          </a:p>
          <a:p>
            <a:pPr lvl="0" eaLnBrk="1" fontAlgn="auto" hangingPunct="1">
              <a:lnSpc>
                <a:spcPct val="90000"/>
              </a:lnSpc>
              <a:spcAft>
                <a:spcPts val="0"/>
              </a:spcAft>
              <a:defRPr/>
            </a:pPr>
            <a:r>
              <a:rPr lang="en-PH" sz="2800" u="sng" smtClean="0">
                <a:ea typeface="Arial" charset="0"/>
              </a:rPr>
              <a:t>Benchmark 2.2:</a:t>
            </a:r>
            <a:r>
              <a:rPr lang="en-PH" sz="2800" smtClean="0">
                <a:ea typeface="Arial" charset="0"/>
              </a:rPr>
              <a:t> All the health programs and the stakeholders involved in the management and use of geospatial data and technologies in health are part of the governance structure</a:t>
            </a:r>
          </a:p>
          <a:p>
            <a:pPr lvl="0" eaLnBrk="1" fontAlgn="auto" hangingPunct="1">
              <a:lnSpc>
                <a:spcPct val="90000"/>
              </a:lnSpc>
              <a:spcAft>
                <a:spcPts val="0"/>
              </a:spcAft>
              <a:defRPr/>
            </a:pPr>
            <a:r>
              <a:rPr lang="en-PH" sz="1200" smtClean="0">
                <a:ea typeface="Arial" charset="0"/>
              </a:rPr>
              <a:t> </a:t>
            </a:r>
            <a:endParaRPr lang="en-PH" sz="1200">
              <a:ea typeface="Arial" charset="0"/>
            </a:endParaRPr>
          </a:p>
          <a:p>
            <a:pPr lvl="0" eaLnBrk="1" fontAlgn="auto" hangingPunct="1">
              <a:lnSpc>
                <a:spcPct val="90000"/>
              </a:lnSpc>
              <a:spcAft>
                <a:spcPts val="0"/>
              </a:spcAft>
              <a:defRPr/>
            </a:pPr>
            <a:r>
              <a:rPr lang="en-PH" sz="2800" u="sng" smtClean="0">
                <a:ea typeface="Arial" charset="0"/>
              </a:rPr>
              <a:t>Benchmark 2.3: </a:t>
            </a:r>
            <a:r>
              <a:rPr lang="en-PH" sz="2800">
                <a:ea typeface="Arial" charset="0"/>
              </a:rPr>
              <a:t>The MOH is on board of the National Spatial Data Infrastructure (NSDI</a:t>
            </a:r>
            <a:r>
              <a:rPr lang="en-PH" sz="2800" smtClean="0">
                <a:ea typeface="Arial" charset="0"/>
              </a:rPr>
              <a:t>)</a:t>
            </a:r>
            <a:endParaRPr lang="en-US" sz="2800">
              <a:ea typeface="Arial" charset="0"/>
            </a:endParaRPr>
          </a:p>
          <a:p>
            <a:pPr lvl="0" eaLnBrk="1" fontAlgn="auto" hangingPunct="1">
              <a:lnSpc>
                <a:spcPct val="90000"/>
              </a:lnSpc>
              <a:spcAft>
                <a:spcPts val="0"/>
              </a:spcAft>
              <a:defRPr/>
            </a:pPr>
            <a:endParaRPr kumimoji="0" lang="en-US" sz="2800" i="0" u="none" strike="noStrike" kern="1200" cap="none" spc="0" normalizeH="0" baseline="0" noProof="0" dirty="0">
              <a:ln>
                <a:noFill/>
              </a:ln>
              <a:effectLst/>
              <a:uLnTx/>
              <a:uFillTx/>
              <a:latin typeface="+mn-lt"/>
              <a:ea typeface="Arial" charset="0"/>
            </a:endParaRPr>
          </a:p>
        </p:txBody>
      </p:sp>
      <p:sp>
        <p:nvSpPr>
          <p:cNvPr id="9" name="Title 1"/>
          <p:cNvSpPr txBox="1">
            <a:spLocks/>
          </p:cNvSpPr>
          <p:nvPr/>
        </p:nvSpPr>
        <p:spPr>
          <a:xfrm>
            <a:off x="251520" y="1700808"/>
            <a:ext cx="8856984" cy="97038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dirty="0" smtClean="0">
                <a:latin typeface="+mn-lt"/>
                <a:ea typeface="Arial" charset="0"/>
              </a:rPr>
              <a:t>Description:</a:t>
            </a:r>
            <a:r>
              <a:rPr lang="en-PH" sz="2800" dirty="0" smtClean="0">
                <a:latin typeface="+mn-lt"/>
                <a:ea typeface="Arial" charset="0"/>
              </a:rPr>
              <a:t> </a:t>
            </a:r>
            <a:r>
              <a:rPr lang="en-US" sz="2800" smtClean="0">
                <a:latin typeface="+mn-lt"/>
                <a:ea typeface="Arial" charset="0"/>
              </a:rPr>
              <a:t>A </a:t>
            </a:r>
            <a:r>
              <a:rPr lang="en-PH" sz="2800" smtClean="0">
                <a:ea typeface="Calibri" pitchFamily="34" charset="0"/>
                <a:cs typeface="Times New Roman" pitchFamily="18" charset="0"/>
              </a:rPr>
              <a:t>governance </a:t>
            </a:r>
            <a:r>
              <a:rPr lang="en-PH" sz="2800">
                <a:ea typeface="Calibri" pitchFamily="34" charset="0"/>
                <a:cs typeface="Times New Roman" pitchFamily="18" charset="0"/>
              </a:rPr>
              <a:t>structure supporting the vision, </a:t>
            </a:r>
            <a:r>
              <a:rPr lang="en-PH" sz="2800" smtClean="0">
                <a:ea typeface="Calibri" pitchFamily="34" charset="0"/>
                <a:cs typeface="Times New Roman" pitchFamily="18" charset="0"/>
              </a:rPr>
              <a:t>strategy(ies</a:t>
            </a:r>
            <a:r>
              <a:rPr lang="en-PH" sz="2800">
                <a:ea typeface="Calibri" pitchFamily="34" charset="0"/>
                <a:cs typeface="Times New Roman" pitchFamily="18" charset="0"/>
              </a:rPr>
              <a:t>), and action plan has been established</a:t>
            </a:r>
            <a:endParaRPr lang="en-US" sz="2800" dirty="0" smtClean="0">
              <a:latin typeface="+mn-lt"/>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spTree>
    <p:extLst>
      <p:ext uri="{BB962C8B-B14F-4D97-AF65-F5344CB8AC3E}">
        <p14:creationId xmlns:p14="http://schemas.microsoft.com/office/powerpoint/2010/main" val="423285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13</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PH" sz="2800" b="1" smtClean="0">
                <a:latin typeface="+mn-lt"/>
                <a:ea typeface="Arial" charset="0"/>
              </a:rPr>
              <a:t>3. Technical capacity</a:t>
            </a:r>
            <a:endParaRPr kumimoji="0" lang="en-US" sz="2800" b="1" i="0" u="none" strike="noStrike" kern="1200" cap="none" spc="0" normalizeH="0" baseline="0" noProof="0" dirty="0">
              <a:ln>
                <a:noFill/>
              </a:ln>
              <a:effectLst/>
              <a:uLnTx/>
              <a:uFillTx/>
              <a:latin typeface="+mn-lt"/>
              <a:ea typeface="Arial" charset="0"/>
            </a:endParaRPr>
          </a:p>
        </p:txBody>
      </p:sp>
      <p:sp>
        <p:nvSpPr>
          <p:cNvPr id="7" name="Title 1"/>
          <p:cNvSpPr txBox="1">
            <a:spLocks/>
          </p:cNvSpPr>
          <p:nvPr/>
        </p:nvSpPr>
        <p:spPr>
          <a:xfrm>
            <a:off x="186292" y="3573016"/>
            <a:ext cx="4889764" cy="288017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smtClean="0">
                <a:latin typeface="+mn-lt"/>
                <a:ea typeface="Arial" charset="0"/>
              </a:rPr>
              <a:t>Benchmark 3.1:</a:t>
            </a:r>
            <a:r>
              <a:rPr lang="en-PH" sz="2800" smtClean="0">
                <a:latin typeface="+mn-lt"/>
                <a:ea typeface="Arial" charset="0"/>
              </a:rPr>
              <a:t> </a:t>
            </a:r>
            <a:r>
              <a:rPr lang="en-PH" sz="2800">
                <a:ea typeface="Arial" charset="0"/>
              </a:rPr>
              <a:t>The MOH has a central level geospatial data management unit with enough technical capacity to: a) ensure guardianship over the defined guidelines, </a:t>
            </a:r>
            <a:r>
              <a:rPr lang="en-PH" sz="2800" smtClean="0">
                <a:ea typeface="Arial" charset="0"/>
              </a:rPr>
              <a:t>standards, </a:t>
            </a:r>
            <a:r>
              <a:rPr lang="en-PH" sz="2800">
                <a:ea typeface="Arial" charset="0"/>
              </a:rPr>
              <a:t>and protocols; </a:t>
            </a:r>
            <a:endParaRPr kumimoji="0" lang="en-US" sz="2800" i="0" u="none" strike="noStrike" kern="1200" cap="none" spc="0" normalizeH="0" baseline="0" noProof="0" dirty="0">
              <a:ln>
                <a:noFill/>
              </a:ln>
              <a:effectLst/>
              <a:uLnTx/>
              <a:uFillTx/>
              <a:latin typeface="+mn-lt"/>
              <a:ea typeface="Arial" charset="0"/>
            </a:endParaRPr>
          </a:p>
        </p:txBody>
      </p:sp>
      <p:sp>
        <p:nvSpPr>
          <p:cNvPr id="9" name="Title 1"/>
          <p:cNvSpPr txBox="1">
            <a:spLocks/>
          </p:cNvSpPr>
          <p:nvPr/>
        </p:nvSpPr>
        <p:spPr>
          <a:xfrm>
            <a:off x="107504" y="1916832"/>
            <a:ext cx="4889764" cy="2197968"/>
          </a:xfrm>
          <a:prstGeom prst="rect">
            <a:avLst/>
          </a:prstGeom>
        </p:spPr>
        <p:txBody>
          <a:bodyPr vert="horz" lIns="91440" tIns="45720" rIns="91440" bIns="45720" rtlCol="0" anchor="t">
            <a:noAutofit/>
          </a:bodyPr>
          <a:lstStyle/>
          <a:p>
            <a:pPr lvl="0"/>
            <a:r>
              <a:rPr lang="en-PH" sz="2800" u="sng" dirty="0" smtClean="0">
                <a:latin typeface="+mn-lt"/>
                <a:ea typeface="Arial" charset="0"/>
              </a:rPr>
              <a:t>Description</a:t>
            </a:r>
            <a:r>
              <a:rPr lang="en-PH" sz="2800" u="sng" smtClean="0">
                <a:latin typeface="+mn-lt"/>
                <a:ea typeface="Arial" charset="0"/>
              </a:rPr>
              <a:t>:</a:t>
            </a:r>
            <a:r>
              <a:rPr lang="en-PH" sz="2800" smtClean="0">
                <a:latin typeface="+mn-lt"/>
                <a:ea typeface="Arial" charset="0"/>
              </a:rPr>
              <a:t> </a:t>
            </a:r>
            <a:r>
              <a:rPr lang="en-US" sz="2800" smtClean="0">
                <a:ea typeface="Calibri" pitchFamily="34" charset="0"/>
                <a:cs typeface="Times New Roman" pitchFamily="18" charset="0"/>
              </a:rPr>
              <a:t>Sufficient</a:t>
            </a:r>
            <a:r>
              <a:rPr lang="en-US" sz="2800" b="1" smtClean="0">
                <a:ea typeface="Calibri" pitchFamily="34" charset="0"/>
                <a:cs typeface="Times New Roman" pitchFamily="18" charset="0"/>
              </a:rPr>
              <a:t> </a:t>
            </a:r>
            <a:r>
              <a:rPr lang="en-US" sz="2800">
                <a:ea typeface="Calibri" pitchFamily="34" charset="0"/>
                <a:cs typeface="Times New Roman" pitchFamily="18" charset="0"/>
              </a:rPr>
              <a:t>technical capacity has been </a:t>
            </a:r>
            <a:r>
              <a:rPr lang="en-US" sz="2800" smtClean="0">
                <a:ea typeface="Calibri" pitchFamily="34" charset="0"/>
                <a:cs typeface="Times New Roman" pitchFamily="18" charset="0"/>
              </a:rPr>
              <a:t>developed.</a:t>
            </a:r>
            <a:endParaRPr lang="en-US" sz="2800" dirty="0">
              <a:ea typeface="Calibri" pitchFamily="34" charset="0"/>
              <a:cs typeface="Times New Roman" pitchFamily="18"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pic>
        <p:nvPicPr>
          <p:cNvPr id="1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1" t="24082" r="56408" b="48332"/>
          <a:stretch/>
        </p:blipFill>
        <p:spPr bwMode="auto">
          <a:xfrm>
            <a:off x="6724366" y="2231122"/>
            <a:ext cx="2226672" cy="86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Elbow Connector 12"/>
          <p:cNvCxnSpPr>
            <a:stCxn id="24" idx="2"/>
          </p:cNvCxnSpPr>
          <p:nvPr/>
        </p:nvCxnSpPr>
        <p:spPr>
          <a:xfrm rot="5400000">
            <a:off x="4889255" y="2837578"/>
            <a:ext cx="2794457" cy="126871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24" idx="2"/>
          </p:cNvCxnSpPr>
          <p:nvPr/>
        </p:nvCxnSpPr>
        <p:spPr>
          <a:xfrm rot="16200000" flipH="1">
            <a:off x="6221402" y="2774145"/>
            <a:ext cx="2794454" cy="139557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Subtitle 2"/>
          <p:cNvSpPr txBox="1">
            <a:spLocks/>
          </p:cNvSpPr>
          <p:nvPr/>
        </p:nvSpPr>
        <p:spPr bwMode="auto">
          <a:xfrm>
            <a:off x="4788024" y="4941168"/>
            <a:ext cx="172819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2000" b="1" dirty="0" smtClean="0"/>
              <a:t>Health program 1</a:t>
            </a:r>
            <a:endParaRPr lang="en-US" sz="2000" b="1" dirty="0"/>
          </a:p>
        </p:txBody>
      </p:sp>
      <p:sp>
        <p:nvSpPr>
          <p:cNvPr id="16" name="Subtitle 2"/>
          <p:cNvSpPr txBox="1">
            <a:spLocks/>
          </p:cNvSpPr>
          <p:nvPr/>
        </p:nvSpPr>
        <p:spPr bwMode="auto">
          <a:xfrm>
            <a:off x="7381702" y="4941168"/>
            <a:ext cx="172819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2000" b="1" dirty="0" smtClean="0"/>
              <a:t>Health </a:t>
            </a:r>
            <a:r>
              <a:rPr lang="en-PH" sz="2000" b="1" smtClean="0"/>
              <a:t>program </a:t>
            </a:r>
            <a:r>
              <a:rPr lang="en-PH" sz="2000" b="1" smtClean="0"/>
              <a:t>2</a:t>
            </a:r>
            <a:endParaRPr lang="en-US" sz="2000" b="1"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8552" y="5157191"/>
            <a:ext cx="1115616" cy="1178849"/>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7380" y="5171552"/>
            <a:ext cx="1115616" cy="1178849"/>
          </a:xfrm>
          <a:prstGeom prst="rect">
            <a:avLst/>
          </a:prstGeom>
        </p:spPr>
      </p:pic>
      <p:pic>
        <p:nvPicPr>
          <p:cNvPr id="19" name="Picture 11"/>
          <p:cNvPicPr>
            <a:picLocks noChangeAspect="1" noChangeArrowheads="1"/>
          </p:cNvPicPr>
          <p:nvPr/>
        </p:nvPicPr>
        <p:blipFill>
          <a:blip r:embed="rId5" cstate="print"/>
          <a:srcRect l="29034" t="10248" r="27688" b="1461"/>
          <a:stretch>
            <a:fillRect/>
          </a:stretch>
        </p:blipFill>
        <p:spPr bwMode="auto">
          <a:xfrm>
            <a:off x="4932040" y="1616228"/>
            <a:ext cx="955404" cy="1354286"/>
          </a:xfrm>
          <a:prstGeom prst="rect">
            <a:avLst/>
          </a:prstGeom>
          <a:ln>
            <a:noFill/>
          </a:ln>
          <a:effectLst>
            <a:outerShdw blurRad="190500" algn="tl" rotWithShape="0">
              <a:srgbClr val="000000">
                <a:alpha val="70000"/>
              </a:srgbClr>
            </a:outerShdw>
          </a:effectLst>
        </p:spPr>
      </p:pic>
      <p:pic>
        <p:nvPicPr>
          <p:cNvPr id="20" name="Picture 19"/>
          <p:cNvPicPr>
            <a:picLocks noChangeAspect="1" noChangeArrowheads="1"/>
          </p:cNvPicPr>
          <p:nvPr/>
        </p:nvPicPr>
        <p:blipFill>
          <a:blip r:embed="rId6" cstate="print"/>
          <a:srcRect l="29852" t="14343" r="33992" b="8334"/>
          <a:stretch>
            <a:fillRect/>
          </a:stretch>
        </p:blipFill>
        <p:spPr bwMode="auto">
          <a:xfrm>
            <a:off x="5274788" y="2154811"/>
            <a:ext cx="938423" cy="1274189"/>
          </a:xfrm>
          <a:prstGeom prst="rect">
            <a:avLst/>
          </a:prstGeom>
          <a:ln>
            <a:noFill/>
          </a:ln>
          <a:effectLst>
            <a:outerShdw blurRad="190500" algn="tl" rotWithShape="0">
              <a:srgbClr val="000000">
                <a:alpha val="70000"/>
              </a:srgbClr>
            </a:outerShdw>
          </a:effectLst>
        </p:spPr>
      </p:pic>
      <p:sp>
        <p:nvSpPr>
          <p:cNvPr id="21" name="Subtitle 2"/>
          <p:cNvSpPr txBox="1">
            <a:spLocks/>
          </p:cNvSpPr>
          <p:nvPr/>
        </p:nvSpPr>
        <p:spPr bwMode="auto">
          <a:xfrm>
            <a:off x="5737867" y="3584071"/>
            <a:ext cx="1182973" cy="637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PH" sz="2000" b="1" dirty="0" smtClean="0"/>
              <a:t>Guidelines,</a:t>
            </a:r>
          </a:p>
          <a:p>
            <a:pPr marL="0" indent="0">
              <a:spcBef>
                <a:spcPts val="0"/>
              </a:spcBef>
              <a:buNone/>
            </a:pPr>
            <a:r>
              <a:rPr lang="en-PH" sz="2000" b="1" dirty="0" smtClean="0"/>
              <a:t>standards, </a:t>
            </a:r>
          </a:p>
          <a:p>
            <a:pPr marL="0" indent="0">
              <a:spcBef>
                <a:spcPts val="0"/>
              </a:spcBef>
              <a:buNone/>
            </a:pPr>
            <a:r>
              <a:rPr lang="en-PH" sz="2000" b="1" dirty="0" smtClean="0"/>
              <a:t>protocols</a:t>
            </a:r>
            <a:endParaRPr lang="en-US" sz="2000" b="1" dirty="0"/>
          </a:p>
        </p:txBody>
      </p:sp>
      <p:sp>
        <p:nvSpPr>
          <p:cNvPr id="22" name="Subtitle 2"/>
          <p:cNvSpPr txBox="1">
            <a:spLocks/>
          </p:cNvSpPr>
          <p:nvPr/>
        </p:nvSpPr>
        <p:spPr bwMode="auto">
          <a:xfrm>
            <a:off x="7332377" y="3128222"/>
            <a:ext cx="1182973" cy="3185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defPPr>
              <a:defRPr lang="en-US"/>
            </a:defPPr>
            <a:lvl1pPr marL="0" indent="0">
              <a:lnSpc>
                <a:spcPct val="90000"/>
              </a:lnSpc>
              <a:spcBef>
                <a:spcPts val="0"/>
              </a:spcBef>
              <a:buFont typeface="Arial" charset="0"/>
              <a:buNone/>
              <a:defRPr sz="2000" b="1">
                <a:latin typeface="+mn-lt"/>
                <a:cs typeface="+mn-cs"/>
              </a:defRPr>
            </a:lvl1pPr>
            <a:lvl2pPr marL="685800" indent="-228600">
              <a:lnSpc>
                <a:spcPct val="90000"/>
              </a:lnSpc>
              <a:spcBef>
                <a:spcPts val="500"/>
              </a:spcBef>
              <a:buFont typeface="Arial" charset="0"/>
              <a:buChar char="•"/>
              <a:defRPr sz="24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PH" sz="1600" dirty="0"/>
              <a:t>Master lists</a:t>
            </a:r>
            <a:endParaRPr lang="en-US" sz="1600" dirty="0"/>
          </a:p>
        </p:txBody>
      </p:sp>
      <p:sp>
        <p:nvSpPr>
          <p:cNvPr id="24" name="Subtitle 2"/>
          <p:cNvSpPr txBox="1">
            <a:spLocks/>
          </p:cNvSpPr>
          <p:nvPr/>
        </p:nvSpPr>
        <p:spPr bwMode="auto">
          <a:xfrm>
            <a:off x="6084168" y="1357908"/>
            <a:ext cx="1673344" cy="716799"/>
          </a:xfrm>
          <a:prstGeom prst="rect">
            <a:avLst/>
          </a:prstGeom>
          <a:noFill/>
          <a:ln w="12700">
            <a:solidFill>
              <a:schemeClr val="accent2">
                <a:lumMod val="75000"/>
              </a:schemeClr>
            </a:solid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PH" sz="2000" b="1" dirty="0" smtClean="0">
                <a:solidFill>
                  <a:schemeClr val="accent2">
                    <a:lumMod val="75000"/>
                  </a:schemeClr>
                </a:solidFill>
              </a:rPr>
              <a:t>  </a:t>
            </a:r>
            <a:r>
              <a:rPr lang="en-PH" sz="2100" b="1" smtClean="0">
                <a:solidFill>
                  <a:schemeClr val="accent2">
                    <a:lumMod val="75000"/>
                  </a:schemeClr>
                </a:solidFill>
              </a:rPr>
              <a:t>Central level Geospatial </a:t>
            </a:r>
            <a:r>
              <a:rPr lang="en-PH" sz="2100" b="1" dirty="0" smtClean="0">
                <a:solidFill>
                  <a:schemeClr val="accent2">
                    <a:lumMod val="75000"/>
                  </a:schemeClr>
                </a:solidFill>
              </a:rPr>
              <a:t>Data Management Unit</a:t>
            </a:r>
            <a:endParaRPr lang="en-US" sz="2100" b="1" dirty="0">
              <a:solidFill>
                <a:schemeClr val="accent2">
                  <a:lumMod val="75000"/>
                </a:schemeClr>
              </a:solidFill>
            </a:endParaRPr>
          </a:p>
        </p:txBody>
      </p:sp>
    </p:spTree>
    <p:extLst>
      <p:ext uri="{BB962C8B-B14F-4D97-AF65-F5344CB8AC3E}">
        <p14:creationId xmlns:p14="http://schemas.microsoft.com/office/powerpoint/2010/main" val="300551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PH" sz="2800" b="1" smtClean="0">
                <a:latin typeface="+mn-lt"/>
                <a:ea typeface="Arial" charset="0"/>
              </a:rPr>
              <a:t>3. Technical capacity</a:t>
            </a:r>
            <a:endParaRPr kumimoji="0" lang="en-US" sz="2800" b="1" i="0" u="none" strike="noStrike" kern="1200" cap="none" spc="0" normalizeH="0" baseline="0" noProof="0" dirty="0">
              <a:ln>
                <a:noFill/>
              </a:ln>
              <a:effectLst/>
              <a:uLnTx/>
              <a:uFillTx/>
              <a:latin typeface="+mn-lt"/>
              <a:ea typeface="Arial" charset="0"/>
            </a:endParaRPr>
          </a:p>
        </p:txBody>
      </p:sp>
      <p:sp>
        <p:nvSpPr>
          <p:cNvPr id="7" name="Title 1"/>
          <p:cNvSpPr txBox="1">
            <a:spLocks/>
          </p:cNvSpPr>
          <p:nvPr/>
        </p:nvSpPr>
        <p:spPr>
          <a:xfrm>
            <a:off x="186292" y="1700808"/>
            <a:ext cx="8706188" cy="288017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smtClean="0">
                <a:latin typeface="+mn-lt"/>
                <a:ea typeface="Arial" charset="0"/>
              </a:rPr>
              <a:t>Benchmark 3.1:</a:t>
            </a:r>
            <a:r>
              <a:rPr lang="en-PH" sz="2800" smtClean="0">
                <a:latin typeface="+mn-lt"/>
                <a:ea typeface="Arial" charset="0"/>
              </a:rPr>
              <a:t> (cont’d) </a:t>
            </a:r>
            <a:r>
              <a:rPr lang="en-PH" sz="2800" smtClean="0">
                <a:ea typeface="Arial" charset="0"/>
              </a:rPr>
              <a:t>b</a:t>
            </a:r>
            <a:r>
              <a:rPr lang="en-PH" sz="2800">
                <a:ea typeface="Arial" charset="0"/>
              </a:rPr>
              <a:t>) support the development, maintenance, regular </a:t>
            </a:r>
            <a:r>
              <a:rPr lang="en-PH" sz="2800" smtClean="0">
                <a:ea typeface="Arial" charset="0"/>
              </a:rPr>
              <a:t>update, and </a:t>
            </a:r>
            <a:r>
              <a:rPr lang="en-PH" sz="2800">
                <a:ea typeface="Arial" charset="0"/>
              </a:rPr>
              <a:t>sharing of the master lists for the geographic objects core to public health and immunization ; c) support the implementation of the guidelines, standards, protocols, and master lists across all health programs and information systems; </a:t>
            </a:r>
            <a:r>
              <a:rPr lang="en-PH" sz="2800" smtClean="0">
                <a:ea typeface="Arial" charset="0"/>
              </a:rPr>
              <a:t>and d</a:t>
            </a:r>
            <a:r>
              <a:rPr lang="en-PH" sz="2800">
                <a:ea typeface="Arial" charset="0"/>
              </a:rPr>
              <a:t>) </a:t>
            </a:r>
            <a:r>
              <a:rPr lang="en-PH" sz="2800" smtClean="0">
                <a:ea typeface="Arial" charset="0"/>
              </a:rPr>
              <a:t>provide </a:t>
            </a:r>
            <a:r>
              <a:rPr lang="en-PH" sz="2800">
                <a:ea typeface="Arial" charset="0"/>
              </a:rPr>
              <a:t>services to the HIS unit and beyond if needed</a:t>
            </a:r>
            <a:r>
              <a:rPr lang="en-PH" sz="2800" smtClean="0">
                <a:ea typeface="Arial" charset="0"/>
              </a:rPr>
              <a:t>.</a:t>
            </a:r>
          </a:p>
          <a:p>
            <a:pPr lvl="0" eaLnBrk="1" fontAlgn="auto" hangingPunct="1">
              <a:lnSpc>
                <a:spcPct val="90000"/>
              </a:lnSpc>
              <a:spcAft>
                <a:spcPts val="0"/>
              </a:spcAft>
              <a:defRPr/>
            </a:pPr>
            <a:r>
              <a:rPr kumimoji="0" lang="en-PH" sz="2400" i="0" u="none" strike="noStrike" kern="1200" cap="none" spc="0" normalizeH="0" baseline="0" noProof="0">
                <a:ln>
                  <a:noFill/>
                </a:ln>
                <a:effectLst/>
                <a:uLnTx/>
                <a:uFillTx/>
                <a:latin typeface="+mn-lt"/>
                <a:ea typeface="Arial" charset="0"/>
              </a:rPr>
              <a:t> </a:t>
            </a:r>
            <a:endParaRPr kumimoji="0" lang="en-PH" sz="2400" i="0" u="none" strike="noStrike" kern="1200" cap="none" spc="0" normalizeH="0" baseline="0" noProof="0" smtClean="0">
              <a:ln>
                <a:noFill/>
              </a:ln>
              <a:effectLst/>
              <a:uLnTx/>
              <a:uFillTx/>
              <a:latin typeface="+mn-lt"/>
              <a:ea typeface="Arial" charset="0"/>
            </a:endParaRPr>
          </a:p>
          <a:p>
            <a:pPr eaLnBrk="1" fontAlgn="auto" hangingPunct="1">
              <a:lnSpc>
                <a:spcPct val="90000"/>
              </a:lnSpc>
              <a:spcAft>
                <a:spcPts val="0"/>
              </a:spcAft>
              <a:defRPr/>
            </a:pPr>
            <a:r>
              <a:rPr kumimoji="0" lang="en-PH" sz="2800" i="0" u="sng" strike="noStrike" kern="1200" cap="none" spc="0" normalizeH="0" baseline="0" noProof="0" smtClean="0">
                <a:ln>
                  <a:noFill/>
                </a:ln>
                <a:effectLst/>
                <a:uLnTx/>
                <a:uFillTx/>
                <a:latin typeface="+mn-lt"/>
                <a:ea typeface="Arial" charset="0"/>
              </a:rPr>
              <a:t>Benchmark </a:t>
            </a:r>
            <a:r>
              <a:rPr lang="en-PH" sz="2800" u="sng" smtClean="0">
                <a:ea typeface="Arial" charset="0"/>
              </a:rPr>
              <a:t>3.2: </a:t>
            </a:r>
            <a:r>
              <a:rPr lang="en-PH" sz="2800">
                <a:ea typeface="Arial" charset="0"/>
              </a:rPr>
              <a:t>The key health programs have enough technical capacity to support the implementation of their activities with the support of the central level unit</a:t>
            </a:r>
            <a:endParaRPr lang="en-US" sz="2800">
              <a:ea typeface="Arial" charset="0"/>
            </a:endParaRPr>
          </a:p>
          <a:p>
            <a:pPr lvl="0" eaLnBrk="1" fontAlgn="auto" hangingPunct="1">
              <a:lnSpc>
                <a:spcPct val="90000"/>
              </a:lnSpc>
              <a:spcAft>
                <a:spcPts val="0"/>
              </a:spcAft>
              <a:defRPr/>
            </a:pPr>
            <a:endParaRPr kumimoji="0" lang="en-US" sz="2800" i="0" u="none" strike="noStrike" kern="1200" cap="none" spc="0" normalizeH="0" baseline="0" noProof="0" dirty="0">
              <a:ln>
                <a:noFill/>
              </a:ln>
              <a:effectLst/>
              <a:uLnTx/>
              <a:uFillTx/>
              <a:latin typeface="+mn-lt"/>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spTree>
    <p:extLst>
      <p:ext uri="{BB962C8B-B14F-4D97-AF65-F5344CB8AC3E}">
        <p14:creationId xmlns:p14="http://schemas.microsoft.com/office/powerpoint/2010/main" val="333064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Izay_Pantanilla\Health_GeoLab\PROJECTS\HIS_GEO_ENABLING_COURSE-IZAY\FIGURES\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8773" y="1712340"/>
            <a:ext cx="2137563" cy="302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15</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latin typeface="+mn-lt"/>
                <a:ea typeface="Arial" charset="0"/>
              </a:rPr>
              <a:t>4. Data </a:t>
            </a:r>
            <a:r>
              <a:rPr lang="en-PH" sz="2800" b="1">
                <a:latin typeface="+mn-lt"/>
                <a:ea typeface="Arial" charset="0"/>
              </a:rPr>
              <a:t>specifications, </a:t>
            </a:r>
            <a:r>
              <a:rPr lang="en-PH" sz="2800" b="1" smtClean="0">
                <a:latin typeface="+mn-lt"/>
                <a:ea typeface="Arial" charset="0"/>
              </a:rPr>
              <a:t>standards, </a:t>
            </a:r>
            <a:r>
              <a:rPr lang="en-PH" sz="2800" b="1">
                <a:latin typeface="+mn-lt"/>
                <a:ea typeface="Arial" charset="0"/>
              </a:rPr>
              <a:t>and protocols</a:t>
            </a:r>
            <a:endParaRPr lang="en-US" sz="2800" b="1" dirty="0">
              <a:latin typeface="+mn-lt"/>
              <a:ea typeface="Arial" charset="0"/>
            </a:endParaRPr>
          </a:p>
        </p:txBody>
      </p:sp>
      <p:sp>
        <p:nvSpPr>
          <p:cNvPr id="9" name="Title 1"/>
          <p:cNvSpPr txBox="1">
            <a:spLocks/>
          </p:cNvSpPr>
          <p:nvPr/>
        </p:nvSpPr>
        <p:spPr>
          <a:xfrm>
            <a:off x="107504" y="1989138"/>
            <a:ext cx="4889764" cy="2197968"/>
          </a:xfrm>
          <a:prstGeom prst="rect">
            <a:avLst/>
          </a:prstGeom>
        </p:spPr>
        <p:txBody>
          <a:bodyPr vert="horz" lIns="91440" tIns="45720" rIns="91440" bIns="45720" rtlCol="0" anchor="t">
            <a:noAutofit/>
          </a:bodyPr>
          <a:lstStyle/>
          <a:p>
            <a:pPr lvl="0"/>
            <a:r>
              <a:rPr lang="en-PH" sz="2800" u="sng" dirty="0" smtClean="0">
                <a:latin typeface="+mn-lt"/>
                <a:ea typeface="Arial" charset="0"/>
              </a:rPr>
              <a:t>Description</a:t>
            </a:r>
            <a:r>
              <a:rPr lang="en-PH" sz="2800" u="sng" smtClean="0">
                <a:latin typeface="+mn-lt"/>
                <a:ea typeface="Arial" charset="0"/>
              </a:rPr>
              <a:t>:</a:t>
            </a:r>
            <a:r>
              <a:rPr lang="en-PH" sz="2800" smtClean="0">
                <a:latin typeface="+mn-lt"/>
                <a:ea typeface="Arial" charset="0"/>
              </a:rPr>
              <a:t> </a:t>
            </a:r>
            <a:r>
              <a:rPr lang="en-US" sz="2800">
                <a:ea typeface="Calibri" pitchFamily="34" charset="0"/>
                <a:cs typeface="Times New Roman" pitchFamily="18" charset="0"/>
              </a:rPr>
              <a:t>Geospatial data specifications, standards, and protocols have been defined and are being implemented to ensure the availability and quality (completeness, uniqueness, timeliness, validity, accuracy, and consistency) of geographic information across the whole data life cycle.</a:t>
            </a:r>
            <a:endParaRPr lang="en-US" sz="2800" dirty="0">
              <a:ea typeface="Calibri" pitchFamily="34" charset="0"/>
              <a:cs typeface="Times New Roman" pitchFamily="18"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pic>
        <p:nvPicPr>
          <p:cNvPr id="13" name="Picture 11"/>
          <p:cNvPicPr>
            <a:picLocks noChangeAspect="1" noChangeArrowheads="1"/>
          </p:cNvPicPr>
          <p:nvPr/>
        </p:nvPicPr>
        <p:blipFill>
          <a:blip r:embed="rId4" cstate="print"/>
          <a:srcRect l="29034" t="10248" r="27688" b="1461"/>
          <a:stretch>
            <a:fillRect/>
          </a:stretch>
        </p:blipFill>
        <p:spPr bwMode="auto">
          <a:xfrm>
            <a:off x="6038830" y="2348880"/>
            <a:ext cx="2133570" cy="3024336"/>
          </a:xfrm>
          <a:prstGeom prst="rect">
            <a:avLst/>
          </a:prstGeom>
          <a:ln>
            <a:noFill/>
          </a:ln>
          <a:effectLst>
            <a:outerShdw blurRad="190500" algn="tl" rotWithShape="0">
              <a:srgbClr val="000000">
                <a:alpha val="70000"/>
              </a:srgbClr>
            </a:outerShdw>
          </a:effectLst>
        </p:spPr>
      </p:pic>
      <p:pic>
        <p:nvPicPr>
          <p:cNvPr id="14" name="Picture 9"/>
          <p:cNvPicPr>
            <a:picLocks noChangeAspect="1" noChangeArrowheads="1"/>
          </p:cNvPicPr>
          <p:nvPr/>
        </p:nvPicPr>
        <p:blipFill>
          <a:blip r:embed="rId5" cstate="print"/>
          <a:srcRect l="29852" t="14343" r="33992" b="8334"/>
          <a:stretch>
            <a:fillRect/>
          </a:stretch>
        </p:blipFill>
        <p:spPr bwMode="auto">
          <a:xfrm>
            <a:off x="6570932" y="3567118"/>
            <a:ext cx="2231726" cy="30302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448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16</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latin typeface="+mn-lt"/>
                <a:ea typeface="Arial" charset="0"/>
              </a:rPr>
              <a:t>4. Data </a:t>
            </a:r>
            <a:r>
              <a:rPr lang="en-PH" sz="2800" b="1">
                <a:latin typeface="+mn-lt"/>
                <a:ea typeface="Arial" charset="0"/>
              </a:rPr>
              <a:t>specifications, standard, and protocols</a:t>
            </a:r>
            <a:endParaRPr lang="en-US" sz="2800" b="1" dirty="0">
              <a:latin typeface="+mn-lt"/>
              <a:ea typeface="Arial" charset="0"/>
            </a:endParaRPr>
          </a:p>
        </p:txBody>
      </p:sp>
      <p:sp>
        <p:nvSpPr>
          <p:cNvPr id="9" name="Title 1"/>
          <p:cNvSpPr txBox="1">
            <a:spLocks/>
          </p:cNvSpPr>
          <p:nvPr/>
        </p:nvSpPr>
        <p:spPr>
          <a:xfrm>
            <a:off x="107504" y="1772816"/>
            <a:ext cx="8784976" cy="219796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smtClean="0">
                <a:latin typeface="+mn-lt"/>
                <a:ea typeface="Arial" charset="0"/>
              </a:rPr>
              <a:t>Benchmark 4.1:</a:t>
            </a:r>
            <a:r>
              <a:rPr lang="en-PH" sz="2800" smtClean="0">
                <a:latin typeface="+mn-lt"/>
                <a:ea typeface="Arial" charset="0"/>
              </a:rPr>
              <a:t> </a:t>
            </a:r>
            <a:r>
              <a:rPr lang="en-PH" sz="2800">
                <a:ea typeface="Arial" charset="0"/>
              </a:rPr>
              <a:t>The NSDI has defined the geospatial data and technologies related specifications, standards, and protocols that should be used by all governmental agencies</a:t>
            </a:r>
            <a:r>
              <a:rPr lang="en-PH" sz="2800" smtClean="0">
                <a:ea typeface="Arial" charset="0"/>
              </a:rPr>
              <a:t>.</a:t>
            </a:r>
          </a:p>
          <a:p>
            <a:pPr lvl="0" eaLnBrk="1" fontAlgn="auto" hangingPunct="1">
              <a:lnSpc>
                <a:spcPct val="90000"/>
              </a:lnSpc>
              <a:spcAft>
                <a:spcPts val="0"/>
              </a:spcAft>
              <a:defRPr/>
            </a:pPr>
            <a:r>
              <a:rPr lang="en-PH" sz="2400" smtClean="0">
                <a:ea typeface="Arial" charset="0"/>
              </a:rPr>
              <a:t> </a:t>
            </a:r>
            <a:endParaRPr lang="en-PH" sz="2400">
              <a:ea typeface="Arial" charset="0"/>
            </a:endParaRPr>
          </a:p>
          <a:p>
            <a:pPr eaLnBrk="1" fontAlgn="auto" hangingPunct="1">
              <a:lnSpc>
                <a:spcPct val="90000"/>
              </a:lnSpc>
              <a:spcAft>
                <a:spcPts val="0"/>
              </a:spcAft>
              <a:defRPr/>
            </a:pPr>
            <a:r>
              <a:rPr lang="en-PH" sz="2800" u="sng">
                <a:latin typeface="+mn-lt"/>
                <a:ea typeface="Arial" charset="0"/>
              </a:rPr>
              <a:t>Benchmark 4.2: </a:t>
            </a:r>
            <a:r>
              <a:rPr lang="en-PH" sz="2800">
                <a:ea typeface="Arial" charset="0"/>
              </a:rPr>
              <a:t>The MOH is using the geospatial data and technologies related specifications, standards and protocols across all key health programs.</a:t>
            </a:r>
            <a:endParaRPr lang="en-US" sz="2800">
              <a:ea typeface="Arial" charset="0"/>
            </a:endParaRPr>
          </a:p>
          <a:p>
            <a:pPr lvl="0" eaLnBrk="1" fontAlgn="auto" hangingPunct="1">
              <a:lnSpc>
                <a:spcPct val="90000"/>
              </a:lnSpc>
              <a:spcAft>
                <a:spcPts val="0"/>
              </a:spcAft>
              <a:defRPr/>
            </a:pPr>
            <a:endParaRPr lang="en-PH" sz="2800" dirty="0">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spTree>
    <p:extLst>
      <p:ext uri="{BB962C8B-B14F-4D97-AF65-F5344CB8AC3E}">
        <p14:creationId xmlns:p14="http://schemas.microsoft.com/office/powerpoint/2010/main" val="303978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17</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PH" sz="2800" b="1" smtClean="0">
                <a:latin typeface="+mn-lt"/>
                <a:ea typeface="Arial" charset="0"/>
              </a:rPr>
              <a:t>5. Master lists and common geo-registry</a:t>
            </a:r>
            <a:endParaRPr kumimoji="0" lang="en-US" sz="2800" b="1" i="0" u="none" strike="noStrike" kern="1200" cap="none" spc="0" normalizeH="0" baseline="0" noProof="0" dirty="0">
              <a:ln>
                <a:noFill/>
              </a:ln>
              <a:effectLst/>
              <a:uLnTx/>
              <a:uFillTx/>
              <a:latin typeface="+mn-lt"/>
              <a:ea typeface="Arial" charset="0"/>
            </a:endParaRPr>
          </a:p>
        </p:txBody>
      </p:sp>
      <p:sp>
        <p:nvSpPr>
          <p:cNvPr id="9" name="Title 1"/>
          <p:cNvSpPr txBox="1">
            <a:spLocks/>
          </p:cNvSpPr>
          <p:nvPr/>
        </p:nvSpPr>
        <p:spPr>
          <a:xfrm>
            <a:off x="107504" y="1844824"/>
            <a:ext cx="4680520" cy="219796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dirty="0" smtClean="0">
                <a:latin typeface="+mn-lt"/>
                <a:ea typeface="Arial" charset="0"/>
              </a:rPr>
              <a:t>Description</a:t>
            </a:r>
            <a:r>
              <a:rPr lang="en-PH" sz="2800" u="sng" smtClean="0">
                <a:latin typeface="+mn-lt"/>
                <a:ea typeface="Arial" charset="0"/>
              </a:rPr>
              <a:t>:</a:t>
            </a:r>
            <a:r>
              <a:rPr lang="en-PH" sz="2800" smtClean="0">
                <a:latin typeface="+mn-lt"/>
                <a:ea typeface="Arial" charset="0"/>
              </a:rPr>
              <a:t> </a:t>
            </a:r>
            <a:r>
              <a:rPr lang="en-PH" sz="2800">
                <a:latin typeface="+mn-lt"/>
                <a:ea typeface="Arial" charset="0"/>
              </a:rPr>
              <a:t>The master lists for the core geographic objects (health facilities, administrative divisions and villages, and reporting divisions) and their associated geography have been developed, made accessible, and an updating mechanism put in place for each of them through the use of a common geo-registry.</a:t>
            </a:r>
            <a:endParaRPr lang="en-US" sz="2800" dirty="0" smtClean="0">
              <a:latin typeface="+mn-lt"/>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3081" r="12880"/>
          <a:stretch>
            <a:fillRect/>
          </a:stretch>
        </p:blipFill>
        <p:spPr bwMode="auto">
          <a:xfrm>
            <a:off x="4860912" y="2492896"/>
            <a:ext cx="4103576" cy="288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txBox="1">
            <a:spLocks/>
          </p:cNvSpPr>
          <p:nvPr/>
        </p:nvSpPr>
        <p:spPr bwMode="auto">
          <a:xfrm>
            <a:off x="5148944" y="5518946"/>
            <a:ext cx="345638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2000" b="1" dirty="0" smtClean="0"/>
              <a:t>Common geo-registry implementation</a:t>
            </a:r>
            <a:endParaRPr lang="en-US" sz="2000" b="1" dirty="0"/>
          </a:p>
        </p:txBody>
      </p:sp>
    </p:spTree>
    <p:extLst>
      <p:ext uri="{BB962C8B-B14F-4D97-AF65-F5344CB8AC3E}">
        <p14:creationId xmlns:p14="http://schemas.microsoft.com/office/powerpoint/2010/main" val="353797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18</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latin typeface="+mn-lt"/>
                <a:ea typeface="Arial" charset="0"/>
              </a:rPr>
              <a:t>5. </a:t>
            </a:r>
            <a:r>
              <a:rPr lang="en-PH" sz="2800" b="1">
                <a:ea typeface="Arial" charset="0"/>
              </a:rPr>
              <a:t>Master lists and common geo-registry</a:t>
            </a:r>
            <a:endParaRPr lang="en-US" sz="2800" b="1" dirty="0">
              <a:ea typeface="Arial" charset="0"/>
            </a:endParaRPr>
          </a:p>
        </p:txBody>
      </p:sp>
      <p:sp>
        <p:nvSpPr>
          <p:cNvPr id="9" name="Title 1"/>
          <p:cNvSpPr txBox="1">
            <a:spLocks/>
          </p:cNvSpPr>
          <p:nvPr/>
        </p:nvSpPr>
        <p:spPr>
          <a:xfrm>
            <a:off x="107504" y="1772816"/>
            <a:ext cx="8784976" cy="219796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smtClean="0">
                <a:latin typeface="+mn-lt"/>
                <a:ea typeface="Arial" charset="0"/>
              </a:rPr>
              <a:t>Benchmark 5.1:</a:t>
            </a:r>
            <a:r>
              <a:rPr lang="en-PH" sz="2800" smtClean="0">
                <a:latin typeface="+mn-lt"/>
                <a:ea typeface="Arial" charset="0"/>
              </a:rPr>
              <a:t> </a:t>
            </a:r>
            <a:r>
              <a:rPr lang="en-PH" sz="2800" smtClean="0">
                <a:ea typeface="Arial" charset="0"/>
              </a:rPr>
              <a:t>The </a:t>
            </a:r>
            <a:r>
              <a:rPr lang="en-PH" sz="2800">
                <a:ea typeface="Arial" charset="0"/>
              </a:rPr>
              <a:t>MOH has a complete, up-to-date, uniquely coded, and geo-referenced (for point type objects) master list for each of the geographic objects key to public health (health facilities, administrative divisions and villages, reporting </a:t>
            </a:r>
            <a:r>
              <a:rPr lang="en-PH" sz="2800" smtClean="0">
                <a:ea typeface="Arial" charset="0"/>
              </a:rPr>
              <a:t>divisions).</a:t>
            </a:r>
            <a:endParaRPr lang="en-PH" sz="2800">
              <a:ea typeface="Arial" charset="0"/>
            </a:endParaRPr>
          </a:p>
          <a:p>
            <a:pPr lvl="0" eaLnBrk="1" fontAlgn="auto" hangingPunct="1">
              <a:lnSpc>
                <a:spcPct val="90000"/>
              </a:lnSpc>
              <a:spcAft>
                <a:spcPts val="0"/>
              </a:spcAft>
              <a:defRPr/>
            </a:pPr>
            <a:r>
              <a:rPr lang="en-PH" sz="2400" smtClean="0">
                <a:ea typeface="Arial" charset="0"/>
              </a:rPr>
              <a:t> </a:t>
            </a:r>
            <a:endParaRPr lang="en-PH" sz="2400">
              <a:ea typeface="Arial" charset="0"/>
            </a:endParaRPr>
          </a:p>
          <a:p>
            <a:pPr lvl="0" eaLnBrk="1" fontAlgn="auto" hangingPunct="1">
              <a:lnSpc>
                <a:spcPct val="90000"/>
              </a:lnSpc>
              <a:spcAft>
                <a:spcPts val="0"/>
              </a:spcAft>
              <a:defRPr/>
            </a:pPr>
            <a:r>
              <a:rPr lang="en-PH" sz="2800" u="sng">
                <a:latin typeface="+mn-lt"/>
                <a:ea typeface="Arial" charset="0"/>
              </a:rPr>
              <a:t>Benchmark </a:t>
            </a:r>
            <a:r>
              <a:rPr lang="en-PH" sz="2800" u="sng" smtClean="0">
                <a:latin typeface="+mn-lt"/>
                <a:ea typeface="Arial" charset="0"/>
              </a:rPr>
              <a:t>5.2</a:t>
            </a:r>
            <a:r>
              <a:rPr lang="en-PH" sz="2800" u="sng">
                <a:latin typeface="+mn-lt"/>
                <a:ea typeface="Arial" charset="0"/>
              </a:rPr>
              <a:t>:</a:t>
            </a:r>
            <a:r>
              <a:rPr lang="en-PH" sz="2800">
                <a:latin typeface="+mn-lt"/>
                <a:ea typeface="Arial" charset="0"/>
              </a:rPr>
              <a:t> </a:t>
            </a:r>
            <a:r>
              <a:rPr lang="en-PH" sz="2800" smtClean="0">
                <a:ea typeface="Arial" charset="0"/>
              </a:rPr>
              <a:t>These </a:t>
            </a:r>
            <a:r>
              <a:rPr lang="en-PH" sz="2800">
                <a:ea typeface="Arial" charset="0"/>
              </a:rPr>
              <a:t>master lists are simultaneously hosted, maintained, regularly updated, and shared through a common geo-registry.</a:t>
            </a:r>
          </a:p>
          <a:p>
            <a:pPr lvl="0" eaLnBrk="1" fontAlgn="auto" hangingPunct="1">
              <a:lnSpc>
                <a:spcPct val="90000"/>
              </a:lnSpc>
              <a:spcAft>
                <a:spcPts val="0"/>
              </a:spcAft>
              <a:defRPr/>
            </a:pPr>
            <a:endParaRPr lang="en-PH" sz="2800" dirty="0">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spTree>
    <p:extLst>
      <p:ext uri="{BB962C8B-B14F-4D97-AF65-F5344CB8AC3E}">
        <p14:creationId xmlns:p14="http://schemas.microsoft.com/office/powerpoint/2010/main" val="134214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19</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latin typeface="+mn-lt"/>
                <a:ea typeface="Arial" charset="0"/>
              </a:rPr>
              <a:t>5. </a:t>
            </a:r>
            <a:r>
              <a:rPr lang="en-PH" sz="2800" b="1">
                <a:ea typeface="Arial" charset="0"/>
              </a:rPr>
              <a:t>Master lists and common geo-registry</a:t>
            </a:r>
            <a:endParaRPr lang="en-US" sz="2800" b="1" dirty="0">
              <a:ea typeface="Arial" charset="0"/>
            </a:endParaRPr>
          </a:p>
        </p:txBody>
      </p:sp>
      <p:sp>
        <p:nvSpPr>
          <p:cNvPr id="9" name="Title 1"/>
          <p:cNvSpPr txBox="1">
            <a:spLocks/>
          </p:cNvSpPr>
          <p:nvPr/>
        </p:nvSpPr>
        <p:spPr>
          <a:xfrm>
            <a:off x="107504" y="1772816"/>
            <a:ext cx="8784976" cy="2197968"/>
          </a:xfrm>
          <a:prstGeom prst="rect">
            <a:avLst/>
          </a:prstGeom>
        </p:spPr>
        <p:txBody>
          <a:bodyPr vert="horz" lIns="91440" tIns="45720" rIns="91440" bIns="45720" rtlCol="0" anchor="t">
            <a:noAutofit/>
          </a:bodyPr>
          <a:lstStyle/>
          <a:p>
            <a:pPr eaLnBrk="1" fontAlgn="auto" hangingPunct="1">
              <a:lnSpc>
                <a:spcPct val="90000"/>
              </a:lnSpc>
              <a:spcAft>
                <a:spcPts val="0"/>
              </a:spcAft>
              <a:defRPr/>
            </a:pPr>
            <a:r>
              <a:rPr lang="en-PH" sz="2800" u="sng" smtClean="0">
                <a:latin typeface="+mn-lt"/>
                <a:ea typeface="Arial" charset="0"/>
              </a:rPr>
              <a:t>Benchmark 5.3:</a:t>
            </a:r>
            <a:r>
              <a:rPr lang="en-PH" sz="2800" smtClean="0">
                <a:latin typeface="+mn-lt"/>
                <a:ea typeface="Arial" charset="0"/>
              </a:rPr>
              <a:t> </a:t>
            </a:r>
            <a:r>
              <a:rPr lang="en-PH" sz="2800" smtClean="0">
                <a:ea typeface="Arial" charset="0"/>
              </a:rPr>
              <a:t>The </a:t>
            </a:r>
            <a:r>
              <a:rPr lang="en-PH" sz="2800">
                <a:ea typeface="Arial" charset="0"/>
              </a:rPr>
              <a:t>government maintains, regularly updates, and share shapefiles containing the boundaries of the administrative and health reporting divisions.</a:t>
            </a:r>
          </a:p>
          <a:p>
            <a:pPr lvl="0" eaLnBrk="1" fontAlgn="auto" hangingPunct="1">
              <a:lnSpc>
                <a:spcPct val="90000"/>
              </a:lnSpc>
              <a:spcAft>
                <a:spcPts val="0"/>
              </a:spcAft>
              <a:defRPr/>
            </a:pPr>
            <a:r>
              <a:rPr lang="en-PH" sz="2400" smtClean="0">
                <a:ea typeface="Arial" charset="0"/>
              </a:rPr>
              <a:t> </a:t>
            </a:r>
            <a:endParaRPr lang="en-PH" sz="2400">
              <a:ea typeface="Arial" charset="0"/>
            </a:endParaRPr>
          </a:p>
          <a:p>
            <a:pPr eaLnBrk="1" fontAlgn="auto" hangingPunct="1">
              <a:lnSpc>
                <a:spcPct val="90000"/>
              </a:lnSpc>
              <a:spcAft>
                <a:spcPts val="0"/>
              </a:spcAft>
              <a:defRPr/>
            </a:pPr>
            <a:r>
              <a:rPr lang="en-PH" sz="2800" u="sng">
                <a:latin typeface="+mn-lt"/>
                <a:ea typeface="Arial" charset="0"/>
              </a:rPr>
              <a:t>Benchmark </a:t>
            </a:r>
            <a:r>
              <a:rPr lang="en-PH" sz="2800" u="sng" smtClean="0">
                <a:latin typeface="+mn-lt"/>
                <a:ea typeface="Arial" charset="0"/>
              </a:rPr>
              <a:t>5.4:</a:t>
            </a:r>
            <a:r>
              <a:rPr lang="en-PH" sz="2800" smtClean="0">
                <a:latin typeface="+mn-lt"/>
                <a:ea typeface="Arial" charset="0"/>
              </a:rPr>
              <a:t> </a:t>
            </a:r>
            <a:r>
              <a:rPr lang="en-PH" sz="2800" smtClean="0">
                <a:ea typeface="Arial" charset="0"/>
              </a:rPr>
              <a:t>All </a:t>
            </a:r>
            <a:r>
              <a:rPr lang="en-PH" sz="2800">
                <a:ea typeface="Arial" charset="0"/>
              </a:rPr>
              <a:t>the above master lists, and especially their officially recognized codes, are being integrated in all the information systems and used for data collection, reporting, and monitoring across all health programs</a:t>
            </a:r>
            <a:r>
              <a:rPr lang="en-PH" sz="2800" smtClean="0">
                <a:ea typeface="Arial" charset="0"/>
              </a:rPr>
              <a:t>.</a:t>
            </a:r>
            <a:endParaRPr lang="en-PH" sz="2800">
              <a:ea typeface="Arial" charset="0"/>
            </a:endParaRPr>
          </a:p>
          <a:p>
            <a:pPr lvl="0" eaLnBrk="1" fontAlgn="auto" hangingPunct="1">
              <a:lnSpc>
                <a:spcPct val="90000"/>
              </a:lnSpc>
              <a:spcAft>
                <a:spcPts val="0"/>
              </a:spcAft>
              <a:defRPr/>
            </a:pPr>
            <a:endParaRPr lang="en-PH" sz="2800" dirty="0">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spTree>
    <p:extLst>
      <p:ext uri="{BB962C8B-B14F-4D97-AF65-F5344CB8AC3E}">
        <p14:creationId xmlns:p14="http://schemas.microsoft.com/office/powerpoint/2010/main" val="234536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28650" y="142975"/>
            <a:ext cx="7886700" cy="693737"/>
          </a:xfrm>
        </p:spPr>
        <p:txBody>
          <a:bodyPr/>
          <a:lstStyle/>
          <a:p>
            <a:pPr lvl="0" algn="ctr" eaLnBrk="1" hangingPunct="1">
              <a:defRPr/>
            </a:pPr>
            <a:r>
              <a:rPr lang="en-US" sz="3200" b="1" smtClean="0">
                <a:solidFill>
                  <a:schemeClr val="bg1"/>
                </a:solidFill>
                <a:latin typeface="+mn-lt"/>
              </a:rPr>
              <a:t>Key </a:t>
            </a:r>
            <a:r>
              <a:rPr lang="en-US" sz="3200" b="1">
                <a:solidFill>
                  <a:schemeClr val="bg1"/>
                </a:solidFill>
                <a:latin typeface="+mn-lt"/>
              </a:rPr>
              <a:t>terms used in this session</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a:t>
            </a:fld>
            <a:endParaRPr lang="en-GB" altLang="en-US" smtClean="0">
              <a:solidFill>
                <a:schemeClr val="tx1"/>
              </a:solidFill>
            </a:endParaRPr>
          </a:p>
        </p:txBody>
      </p:sp>
      <p:sp>
        <p:nvSpPr>
          <p:cNvPr id="9" name="Rectangle 8"/>
          <p:cNvSpPr/>
          <p:nvPr/>
        </p:nvSpPr>
        <p:spPr>
          <a:xfrm>
            <a:off x="333784" y="1073924"/>
            <a:ext cx="8476432" cy="4524315"/>
          </a:xfrm>
          <a:prstGeom prst="rect">
            <a:avLst/>
          </a:prstGeom>
        </p:spPr>
        <p:txBody>
          <a:bodyPr wrap="square">
            <a:spAutoFit/>
          </a:bodyPr>
          <a:lstStyle/>
          <a:p>
            <a:pPr marL="685800" indent="-685800"/>
            <a:r>
              <a:rPr lang="en-PH" sz="2400" b="1">
                <a:ea typeface="Calibri" pitchFamily="34" charset="0"/>
                <a:cs typeface="Times New Roman" pitchFamily="18" charset="0"/>
              </a:rPr>
              <a:t>Action plan: </a:t>
            </a:r>
            <a:r>
              <a:rPr lang="en-PH" sz="2400">
                <a:ea typeface="Calibri" pitchFamily="34" charset="0"/>
                <a:cs typeface="Times New Roman" pitchFamily="18" charset="0"/>
              </a:rPr>
              <a:t>Document describing in great detail exactly how strategies will be implemented to accomplish the objectives that have been set</a:t>
            </a:r>
          </a:p>
          <a:p>
            <a:pPr marL="685800" indent="-685800"/>
            <a:r>
              <a:rPr lang="en-PH" sz="1200">
                <a:ea typeface="Calibri" pitchFamily="34" charset="0"/>
                <a:cs typeface="Times New Roman" pitchFamily="18" charset="0"/>
              </a:rPr>
              <a:t> </a:t>
            </a:r>
            <a:r>
              <a:rPr lang="en-PH" sz="1200" smtClean="0">
                <a:ea typeface="Calibri" pitchFamily="34" charset="0"/>
                <a:cs typeface="Times New Roman" pitchFamily="18" charset="0"/>
              </a:rPr>
              <a:t> </a:t>
            </a:r>
            <a:endParaRPr lang="en-PH" sz="1200">
              <a:ea typeface="Calibri" pitchFamily="34" charset="0"/>
              <a:cs typeface="Times New Roman" pitchFamily="18" charset="0"/>
            </a:endParaRPr>
          </a:p>
          <a:p>
            <a:pPr marL="685800" lvl="0" indent="-685800"/>
            <a:r>
              <a:rPr lang="en-PH" sz="2400" b="1">
                <a:ea typeface="Calibri" pitchFamily="34" charset="0"/>
                <a:cs typeface="Times New Roman" pitchFamily="18" charset="0"/>
              </a:rPr>
              <a:t>Business process: </a:t>
            </a:r>
            <a:r>
              <a:rPr lang="en-PH" sz="2400" smtClean="0">
                <a:ea typeface="Calibri" pitchFamily="34" charset="0"/>
                <a:cs typeface="Times New Roman" pitchFamily="18" charset="0"/>
              </a:rPr>
              <a:t>Also business method; A </a:t>
            </a:r>
            <a:r>
              <a:rPr lang="en-PH" sz="2400">
                <a:ea typeface="Calibri" pitchFamily="34" charset="0"/>
                <a:cs typeface="Times New Roman" pitchFamily="18" charset="0"/>
              </a:rPr>
              <a:t>collection of </a:t>
            </a:r>
            <a:r>
              <a:rPr lang="en-PH" sz="2400" smtClean="0">
                <a:ea typeface="Calibri" pitchFamily="34" charset="0"/>
                <a:cs typeface="Times New Roman" pitchFamily="18" charset="0"/>
              </a:rPr>
              <a:t>related </a:t>
            </a:r>
            <a:r>
              <a:rPr lang="en-PH" sz="2400">
                <a:ea typeface="Calibri" pitchFamily="34" charset="0"/>
                <a:cs typeface="Times New Roman" pitchFamily="18" charset="0"/>
              </a:rPr>
              <a:t>structured </a:t>
            </a:r>
            <a:r>
              <a:rPr lang="en-PH" sz="2400" smtClean="0">
                <a:ea typeface="Calibri" pitchFamily="34" charset="0"/>
                <a:cs typeface="Times New Roman" pitchFamily="18" charset="0"/>
              </a:rPr>
              <a:t>activities </a:t>
            </a:r>
            <a:r>
              <a:rPr lang="en-PH" sz="2400">
                <a:ea typeface="Calibri" pitchFamily="34" charset="0"/>
                <a:cs typeface="Times New Roman" pitchFamily="18" charset="0"/>
              </a:rPr>
              <a:t>or tasks that in a specific sequence produces a service or product (serves a particular business goal) for a particular customer or </a:t>
            </a:r>
            <a:r>
              <a:rPr lang="en-PH" sz="2400" smtClean="0">
                <a:ea typeface="Calibri" pitchFamily="34" charset="0"/>
                <a:cs typeface="Times New Roman" pitchFamily="18" charset="0"/>
              </a:rPr>
              <a:t>customers</a:t>
            </a:r>
            <a:endParaRPr lang="en-PH" sz="2400">
              <a:ea typeface="Calibri" pitchFamily="34" charset="0"/>
              <a:cs typeface="Times New Roman" pitchFamily="18" charset="0"/>
            </a:endParaRPr>
          </a:p>
          <a:p>
            <a:pPr marL="685800" lvl="0" indent="-685800"/>
            <a:r>
              <a:rPr lang="en-PH" sz="1200">
                <a:ea typeface="Calibri" pitchFamily="34" charset="0"/>
                <a:cs typeface="Times New Roman" pitchFamily="18" charset="0"/>
              </a:rPr>
              <a:t> </a:t>
            </a:r>
          </a:p>
          <a:p>
            <a:pPr marL="685800" indent="-685800"/>
            <a:r>
              <a:rPr lang="en-PH" sz="2400" b="1">
                <a:ea typeface="Calibri" pitchFamily="34" charset="0"/>
                <a:cs typeface="Times New Roman" pitchFamily="18" charset="0"/>
              </a:rPr>
              <a:t>Common geo-registry: </a:t>
            </a:r>
            <a:r>
              <a:rPr lang="en-PH" sz="2400">
                <a:ea typeface="Calibri" pitchFamily="34" charset="0"/>
                <a:cs typeface="Times New Roman" pitchFamily="18" charset="0"/>
              </a:rPr>
              <a:t>IT solution that allows the simultaneous hosting, management, regular </a:t>
            </a:r>
            <a:r>
              <a:rPr lang="en-PH" sz="2400" smtClean="0">
                <a:ea typeface="Calibri" pitchFamily="34" charset="0"/>
                <a:cs typeface="Times New Roman" pitchFamily="18" charset="0"/>
              </a:rPr>
              <a:t>update, </a:t>
            </a:r>
            <a:r>
              <a:rPr lang="en-PH" sz="2400">
                <a:ea typeface="Calibri" pitchFamily="34" charset="0"/>
                <a:cs typeface="Times New Roman" pitchFamily="18" charset="0"/>
              </a:rPr>
              <a:t>and sharing of the authoritative lists for the geographic objects core to public </a:t>
            </a:r>
            <a:r>
              <a:rPr lang="en-PH" sz="2400" smtClean="0">
                <a:ea typeface="Calibri" pitchFamily="34" charset="0"/>
                <a:cs typeface="Times New Roman" pitchFamily="18" charset="0"/>
              </a:rPr>
              <a:t>health</a:t>
            </a:r>
            <a:endParaRPr lang="en-PH" sz="2400" dirty="0">
              <a:ea typeface="Calibri" pitchFamily="34" charset="0"/>
              <a:cs typeface="Times New Roman" pitchFamily="18" charset="0"/>
            </a:endParaRPr>
          </a:p>
        </p:txBody>
      </p:sp>
    </p:spTree>
    <p:extLst>
      <p:ext uri="{BB962C8B-B14F-4D97-AF65-F5344CB8AC3E}">
        <p14:creationId xmlns:p14="http://schemas.microsoft.com/office/powerpoint/2010/main" val="2047529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20</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eaLnBrk="1" fontAlgn="auto" hangingPunct="1">
              <a:lnSpc>
                <a:spcPct val="90000"/>
              </a:lnSpc>
              <a:spcAft>
                <a:spcPts val="0"/>
              </a:spcAft>
              <a:defRPr/>
            </a:pPr>
            <a:r>
              <a:rPr lang="en-PH" sz="2800" b="1" smtClean="0">
                <a:latin typeface="+mn-lt"/>
                <a:ea typeface="Arial" charset="0"/>
              </a:rPr>
              <a:t>6. Appropriate geospatial technologies</a:t>
            </a:r>
            <a:endParaRPr lang="en-US" sz="2800" b="1">
              <a:latin typeface="+mn-lt"/>
              <a:ea typeface="Arial" charset="0"/>
            </a:endParaRPr>
          </a:p>
        </p:txBody>
      </p:sp>
      <p:sp>
        <p:nvSpPr>
          <p:cNvPr id="7" name="Title 1"/>
          <p:cNvSpPr txBox="1">
            <a:spLocks/>
          </p:cNvSpPr>
          <p:nvPr/>
        </p:nvSpPr>
        <p:spPr>
          <a:xfrm>
            <a:off x="186292" y="4221088"/>
            <a:ext cx="4810976" cy="219796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smtClean="0">
                <a:latin typeface="+mn-lt"/>
                <a:ea typeface="Arial" charset="0"/>
              </a:rPr>
              <a:t>Benchmark 6.1:</a:t>
            </a:r>
            <a:r>
              <a:rPr lang="en-PH" sz="2800" smtClean="0">
                <a:latin typeface="+mn-lt"/>
                <a:ea typeface="Arial" charset="0"/>
              </a:rPr>
              <a:t> </a:t>
            </a:r>
            <a:r>
              <a:rPr lang="en-PH" sz="2800">
                <a:latin typeface="+mn-lt"/>
                <a:ea typeface="Arial" charset="0"/>
              </a:rPr>
              <a:t>The central level geospatial data management and technologies unit has access to the necessary geospatial technologies (GNSS, GIS) to support its mandate.</a:t>
            </a:r>
            <a:endParaRPr lang="en-PH" sz="2800" dirty="0">
              <a:latin typeface="+mn-lt"/>
              <a:ea typeface="Arial" charset="0"/>
            </a:endParaRPr>
          </a:p>
        </p:txBody>
      </p:sp>
      <p:sp>
        <p:nvSpPr>
          <p:cNvPr id="9" name="Title 1"/>
          <p:cNvSpPr txBox="1">
            <a:spLocks/>
          </p:cNvSpPr>
          <p:nvPr/>
        </p:nvSpPr>
        <p:spPr>
          <a:xfrm>
            <a:off x="107504" y="1772816"/>
            <a:ext cx="4889764" cy="219796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dirty="0" smtClean="0">
                <a:latin typeface="+mn-lt"/>
                <a:ea typeface="Arial" charset="0"/>
              </a:rPr>
              <a:t>Description</a:t>
            </a:r>
            <a:r>
              <a:rPr lang="en-PH" sz="2800" u="sng" smtClean="0">
                <a:latin typeface="+mn-lt"/>
                <a:ea typeface="Arial" charset="0"/>
              </a:rPr>
              <a:t>:</a:t>
            </a:r>
            <a:r>
              <a:rPr lang="en-PH" sz="2800" smtClean="0">
                <a:latin typeface="+mn-lt"/>
                <a:ea typeface="Arial" charset="0"/>
              </a:rPr>
              <a:t> The </a:t>
            </a:r>
            <a:r>
              <a:rPr lang="en-PH" sz="2800">
                <a:latin typeface="+mn-lt"/>
                <a:ea typeface="Arial" charset="0"/>
              </a:rPr>
              <a:t>appropriate geospatial technologies have been identified and are being used in accordance to good geospatial data management practices</a:t>
            </a:r>
            <a:r>
              <a:rPr lang="en-US" sz="2800" smtClean="0">
                <a:latin typeface="+mn-lt"/>
                <a:ea typeface="Arial" charset="0"/>
              </a:rPr>
              <a:t>.</a:t>
            </a:r>
            <a:endParaRPr lang="en-US" sz="2800" dirty="0" smtClean="0">
              <a:latin typeface="+mn-lt"/>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cxnSp>
        <p:nvCxnSpPr>
          <p:cNvPr id="12" name="Elbow Connector 11"/>
          <p:cNvCxnSpPr/>
          <p:nvPr/>
        </p:nvCxnSpPr>
        <p:spPr>
          <a:xfrm rot="5400000">
            <a:off x="5347275" y="3004282"/>
            <a:ext cx="2088232" cy="105889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6574513" y="2835942"/>
            <a:ext cx="2088232" cy="139557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bwMode="auto">
          <a:xfrm>
            <a:off x="5007801" y="4577847"/>
            <a:ext cx="172819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2000" b="1" dirty="0" smtClean="0"/>
              <a:t>Health program 1</a:t>
            </a:r>
            <a:endParaRPr lang="en-US" sz="2000" b="1" dirty="0"/>
          </a:p>
        </p:txBody>
      </p:sp>
      <p:sp>
        <p:nvSpPr>
          <p:cNvPr id="15" name="Subtitle 2"/>
          <p:cNvSpPr txBox="1">
            <a:spLocks/>
          </p:cNvSpPr>
          <p:nvPr/>
        </p:nvSpPr>
        <p:spPr bwMode="auto">
          <a:xfrm>
            <a:off x="7381702" y="4577847"/>
            <a:ext cx="172819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2000" b="1" dirty="0" smtClean="0"/>
              <a:t>Health </a:t>
            </a:r>
            <a:r>
              <a:rPr lang="en-PH" sz="2000" b="1" smtClean="0"/>
              <a:t>program </a:t>
            </a:r>
            <a:r>
              <a:rPr lang="en-PH" sz="2000" b="1" smtClean="0"/>
              <a:t>2</a:t>
            </a:r>
            <a:endParaRPr lang="en-US" sz="2000" b="1" dirty="0"/>
          </a:p>
        </p:txBody>
      </p:sp>
      <p:pic>
        <p:nvPicPr>
          <p:cNvPr id="16" name="Picture 4" descr="D:\GAIA-GEOSYSTEMS\PROJECTS\ADB\MEETINGS\DATA_MANAGERS_NOV_2015\PRESENTATION\GPS_2.jpg"/>
          <p:cNvPicPr>
            <a:picLocks noChangeAspect="1" noChangeArrowheads="1"/>
          </p:cNvPicPr>
          <p:nvPr/>
        </p:nvPicPr>
        <p:blipFill>
          <a:blip r:embed="rId3" cstate="print"/>
          <a:srcRect/>
          <a:stretch>
            <a:fillRect/>
          </a:stretch>
        </p:blipFill>
        <p:spPr bwMode="auto">
          <a:xfrm>
            <a:off x="6303945" y="5280799"/>
            <a:ext cx="500303" cy="870092"/>
          </a:xfrm>
          <a:prstGeom prst="rect">
            <a:avLst/>
          </a:prstGeom>
          <a:noFill/>
        </p:spPr>
      </p:pic>
      <p:pic>
        <p:nvPicPr>
          <p:cNvPr id="17" name="Picture 7" descr="D:\GAIA-GEOSYSTEMS\PROJECTS\ADB\MEETINGS\DATA_MANAGERS_NOV_2015\PRESENTATION\GPS_3.jpg"/>
          <p:cNvPicPr>
            <a:picLocks noChangeAspect="1" noChangeArrowheads="1"/>
          </p:cNvPicPr>
          <p:nvPr/>
        </p:nvPicPr>
        <p:blipFill>
          <a:blip r:embed="rId4" cstate="print"/>
          <a:srcRect l="42899" r="40482"/>
          <a:stretch>
            <a:fillRect/>
          </a:stretch>
        </p:blipFill>
        <p:spPr bwMode="auto">
          <a:xfrm>
            <a:off x="6081719" y="4850305"/>
            <a:ext cx="444451" cy="982150"/>
          </a:xfrm>
          <a:prstGeom prst="rect">
            <a:avLst/>
          </a:prstGeom>
          <a:noFill/>
        </p:spPr>
      </p:pic>
      <p:pic>
        <p:nvPicPr>
          <p:cNvPr id="20" name="Picture 4" descr="D:\GAIA-GEOSYSTEMS\PROJECTS\ADB\MEETINGS\DATA_MANAGERS_NOV_2015\PRESENTATION\GPS_2.jpg"/>
          <p:cNvPicPr>
            <a:picLocks noChangeAspect="1" noChangeArrowheads="1"/>
          </p:cNvPicPr>
          <p:nvPr/>
        </p:nvPicPr>
        <p:blipFill>
          <a:blip r:embed="rId3" cstate="print"/>
          <a:srcRect/>
          <a:stretch>
            <a:fillRect/>
          </a:stretch>
        </p:blipFill>
        <p:spPr bwMode="auto">
          <a:xfrm>
            <a:off x="7853993" y="1913894"/>
            <a:ext cx="500303" cy="870092"/>
          </a:xfrm>
          <a:prstGeom prst="rect">
            <a:avLst/>
          </a:prstGeom>
          <a:noFill/>
        </p:spPr>
      </p:pic>
      <p:pic>
        <p:nvPicPr>
          <p:cNvPr id="21" name="Picture 7" descr="D:\GAIA-GEOSYSTEMS\PROJECTS\ADB\MEETINGS\DATA_MANAGERS_NOV_2015\PRESENTATION\GPS_3.jpg"/>
          <p:cNvPicPr>
            <a:picLocks noChangeAspect="1" noChangeArrowheads="1"/>
          </p:cNvPicPr>
          <p:nvPr/>
        </p:nvPicPr>
        <p:blipFill>
          <a:blip r:embed="rId4" cstate="print"/>
          <a:srcRect l="42899" r="40482"/>
          <a:stretch>
            <a:fillRect/>
          </a:stretch>
        </p:blipFill>
        <p:spPr bwMode="auto">
          <a:xfrm>
            <a:off x="7535286" y="2489615"/>
            <a:ext cx="444451" cy="982150"/>
          </a:xfrm>
          <a:prstGeom prst="rect">
            <a:avLst/>
          </a:prstGeom>
          <a:noFill/>
        </p:spPr>
      </p:pic>
      <p:pic>
        <p:nvPicPr>
          <p:cNvPr id="22" name="Picture 4" descr="D:\GAIA-GEOSYSTEMS\PROJECTS\ADB\MEETINGS\DATA_MANAGERS_NOV_2015\PRESENTATION\GPS_2.jpg"/>
          <p:cNvPicPr>
            <a:picLocks noChangeAspect="1" noChangeArrowheads="1"/>
          </p:cNvPicPr>
          <p:nvPr/>
        </p:nvPicPr>
        <p:blipFill>
          <a:blip r:embed="rId3" cstate="print"/>
          <a:srcRect/>
          <a:stretch>
            <a:fillRect/>
          </a:stretch>
        </p:blipFill>
        <p:spPr bwMode="auto">
          <a:xfrm>
            <a:off x="8466634" y="5237379"/>
            <a:ext cx="500303" cy="870092"/>
          </a:xfrm>
          <a:prstGeom prst="rect">
            <a:avLst/>
          </a:prstGeom>
          <a:noFill/>
        </p:spPr>
      </p:pic>
      <p:pic>
        <p:nvPicPr>
          <p:cNvPr id="23" name="Picture 7" descr="D:\GAIA-GEOSYSTEMS\PROJECTS\ADB\MEETINGS\DATA_MANAGERS_NOV_2015\PRESENTATION\GPS_3.jpg"/>
          <p:cNvPicPr>
            <a:picLocks noChangeAspect="1" noChangeArrowheads="1"/>
          </p:cNvPicPr>
          <p:nvPr/>
        </p:nvPicPr>
        <p:blipFill>
          <a:blip r:embed="rId4" cstate="print"/>
          <a:srcRect l="42899" r="40482"/>
          <a:stretch>
            <a:fillRect/>
          </a:stretch>
        </p:blipFill>
        <p:spPr bwMode="auto">
          <a:xfrm>
            <a:off x="8244408" y="4806885"/>
            <a:ext cx="444451" cy="982150"/>
          </a:xfrm>
          <a:prstGeom prst="rect">
            <a:avLst/>
          </a:prstGeom>
          <a:noFill/>
        </p:spPr>
      </p:pic>
      <p:pic>
        <p:nvPicPr>
          <p:cNvPr id="26" name="Picture 2" descr="arcgis10-l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98911" y="5476781"/>
            <a:ext cx="801724" cy="649941"/>
          </a:xfrm>
          <a:prstGeom prst="rect">
            <a:avLst/>
          </a:prstGeom>
          <a:noFill/>
          <a:ln w="9525">
            <a:noFill/>
            <a:miter lim="800000"/>
            <a:headEnd/>
            <a:tailEnd/>
          </a:ln>
        </p:spPr>
      </p:pic>
      <p:pic>
        <p:nvPicPr>
          <p:cNvPr id="2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39883" t="41818" r="40778" b="26997"/>
          <a:stretch>
            <a:fillRect/>
          </a:stretch>
        </p:blipFill>
        <p:spPr bwMode="auto">
          <a:xfrm>
            <a:off x="7185081" y="4886097"/>
            <a:ext cx="6477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39883" t="41818" r="40778" b="26997"/>
          <a:stretch>
            <a:fillRect/>
          </a:stretch>
        </p:blipFill>
        <p:spPr bwMode="auto">
          <a:xfrm>
            <a:off x="5777390" y="2570594"/>
            <a:ext cx="6477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39883" t="41818" r="40778" b="26997"/>
          <a:stretch>
            <a:fillRect/>
          </a:stretch>
        </p:blipFill>
        <p:spPr bwMode="auto">
          <a:xfrm>
            <a:off x="5223825" y="5558433"/>
            <a:ext cx="6477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arcgis10-l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1258" y="1920653"/>
            <a:ext cx="801724" cy="649941"/>
          </a:xfrm>
          <a:prstGeom prst="rect">
            <a:avLst/>
          </a:prstGeom>
          <a:noFill/>
          <a:ln w="9525">
            <a:noFill/>
            <a:miter lim="800000"/>
            <a:headEnd/>
            <a:tailEnd/>
          </a:ln>
        </p:spPr>
      </p:pic>
      <p:sp>
        <p:nvSpPr>
          <p:cNvPr id="29" name="Subtitle 2"/>
          <p:cNvSpPr txBox="1">
            <a:spLocks/>
          </p:cNvSpPr>
          <p:nvPr/>
        </p:nvSpPr>
        <p:spPr bwMode="auto">
          <a:xfrm>
            <a:off x="6084168" y="1772816"/>
            <a:ext cx="1673344" cy="716799"/>
          </a:xfrm>
          <a:prstGeom prst="rect">
            <a:avLst/>
          </a:prstGeom>
          <a:noFill/>
          <a:ln w="12700">
            <a:solidFill>
              <a:schemeClr val="accent2">
                <a:lumMod val="75000"/>
              </a:schemeClr>
            </a:solid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PH" sz="2000" b="1" dirty="0" smtClean="0">
                <a:solidFill>
                  <a:schemeClr val="accent2">
                    <a:lumMod val="75000"/>
                  </a:schemeClr>
                </a:solidFill>
              </a:rPr>
              <a:t>  </a:t>
            </a:r>
            <a:r>
              <a:rPr lang="en-PH" sz="2100" b="1" smtClean="0">
                <a:solidFill>
                  <a:schemeClr val="accent2">
                    <a:lumMod val="75000"/>
                  </a:schemeClr>
                </a:solidFill>
              </a:rPr>
              <a:t>Central level Geospatial </a:t>
            </a:r>
            <a:r>
              <a:rPr lang="en-PH" sz="2100" b="1" dirty="0" smtClean="0">
                <a:solidFill>
                  <a:schemeClr val="accent2">
                    <a:lumMod val="75000"/>
                  </a:schemeClr>
                </a:solidFill>
              </a:rPr>
              <a:t>Data Management Unit</a:t>
            </a:r>
            <a:endParaRPr lang="en-US" sz="2100" b="1" dirty="0">
              <a:solidFill>
                <a:schemeClr val="accent2">
                  <a:lumMod val="75000"/>
                </a:schemeClr>
              </a:solidFill>
            </a:endParaRPr>
          </a:p>
        </p:txBody>
      </p:sp>
      <p:pic>
        <p:nvPicPr>
          <p:cNvPr id="19" name="Picture 2" descr="arcgis10-l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2181" y="4913703"/>
            <a:ext cx="801724" cy="649941"/>
          </a:xfrm>
          <a:prstGeom prst="rect">
            <a:avLst/>
          </a:prstGeom>
          <a:noFill/>
          <a:ln w="9525">
            <a:noFill/>
            <a:miter lim="800000"/>
            <a:headEnd/>
            <a:tailEnd/>
          </a:ln>
        </p:spPr>
      </p:pic>
    </p:spTree>
    <p:extLst>
      <p:ext uri="{BB962C8B-B14F-4D97-AF65-F5344CB8AC3E}">
        <p14:creationId xmlns:p14="http://schemas.microsoft.com/office/powerpoint/2010/main" val="285831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21</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eaLnBrk="1" fontAlgn="auto" hangingPunct="1">
              <a:lnSpc>
                <a:spcPct val="90000"/>
              </a:lnSpc>
              <a:spcAft>
                <a:spcPts val="0"/>
              </a:spcAft>
              <a:defRPr/>
            </a:pPr>
            <a:r>
              <a:rPr lang="en-PH" sz="2800" b="1" smtClean="0">
                <a:latin typeface="+mn-lt"/>
                <a:ea typeface="Arial" charset="0"/>
              </a:rPr>
              <a:t>6. </a:t>
            </a:r>
            <a:r>
              <a:rPr lang="en-PH" sz="2800" b="1">
                <a:ea typeface="Arial" charset="0"/>
              </a:rPr>
              <a:t>Appropriate </a:t>
            </a:r>
            <a:r>
              <a:rPr lang="en-PH" sz="2800" b="1" smtClean="0">
                <a:ea typeface="Arial" charset="0"/>
              </a:rPr>
              <a:t>geospatial technologies</a:t>
            </a:r>
            <a:endParaRPr lang="en-US" sz="2800" b="1">
              <a:ea typeface="Arial" charset="0"/>
            </a:endParaRPr>
          </a:p>
        </p:txBody>
      </p:sp>
      <p:sp>
        <p:nvSpPr>
          <p:cNvPr id="9" name="Title 1"/>
          <p:cNvSpPr txBox="1">
            <a:spLocks/>
          </p:cNvSpPr>
          <p:nvPr/>
        </p:nvSpPr>
        <p:spPr>
          <a:xfrm>
            <a:off x="251520" y="1772816"/>
            <a:ext cx="8784976" cy="219796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smtClean="0">
                <a:latin typeface="+mn-lt"/>
                <a:ea typeface="Arial" charset="0"/>
              </a:rPr>
              <a:t>Benchmark 6.2</a:t>
            </a:r>
            <a:r>
              <a:rPr lang="en-PH" sz="2800" u="sng">
                <a:latin typeface="+mn-lt"/>
                <a:ea typeface="Arial" charset="0"/>
              </a:rPr>
              <a:t>:</a:t>
            </a:r>
            <a:r>
              <a:rPr lang="en-PH" sz="2800">
                <a:latin typeface="+mn-lt"/>
                <a:ea typeface="Arial" charset="0"/>
              </a:rPr>
              <a:t> </a:t>
            </a:r>
            <a:r>
              <a:rPr lang="en-PH" sz="2800" smtClean="0">
                <a:ea typeface="Arial" charset="0"/>
              </a:rPr>
              <a:t>The </a:t>
            </a:r>
            <a:r>
              <a:rPr lang="en-PH" sz="2800">
                <a:ea typeface="Arial" charset="0"/>
              </a:rPr>
              <a:t>key health programs have access to the appropriate geospatial technologies (GNSS, GIS) to support the implementation of their activities.</a:t>
            </a:r>
          </a:p>
          <a:p>
            <a:pPr lvl="0" eaLnBrk="1" fontAlgn="auto" hangingPunct="1">
              <a:lnSpc>
                <a:spcPct val="90000"/>
              </a:lnSpc>
              <a:spcAft>
                <a:spcPts val="0"/>
              </a:spcAft>
              <a:defRPr/>
            </a:pPr>
            <a:endParaRPr lang="en-PH" sz="2800" dirty="0">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spTree>
    <p:extLst>
      <p:ext uri="{BB962C8B-B14F-4D97-AF65-F5344CB8AC3E}">
        <p14:creationId xmlns:p14="http://schemas.microsoft.com/office/powerpoint/2010/main" val="204185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22</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latin typeface="+mn-lt"/>
                <a:ea typeface="Arial" charset="0"/>
              </a:rPr>
              <a:t>7</a:t>
            </a:r>
            <a:r>
              <a:rPr lang="en-PH" sz="2800" b="1">
                <a:latin typeface="+mn-lt"/>
                <a:ea typeface="Arial" charset="0"/>
              </a:rPr>
              <a:t>. </a:t>
            </a:r>
            <a:r>
              <a:rPr lang="en-PH" sz="2800" b="1" smtClean="0">
                <a:latin typeface="+mn-lt"/>
                <a:ea typeface="Arial" charset="0"/>
              </a:rPr>
              <a:t>Use cases supporting health programs</a:t>
            </a:r>
            <a:endParaRPr lang="en-US" sz="2800" b="1">
              <a:latin typeface="+mn-lt"/>
              <a:ea typeface="Arial" charset="0"/>
            </a:endParaRPr>
          </a:p>
        </p:txBody>
      </p:sp>
      <p:sp>
        <p:nvSpPr>
          <p:cNvPr id="9" name="Title 1"/>
          <p:cNvSpPr txBox="1">
            <a:spLocks/>
          </p:cNvSpPr>
          <p:nvPr/>
        </p:nvSpPr>
        <p:spPr>
          <a:xfrm>
            <a:off x="258300" y="1772816"/>
            <a:ext cx="4745748" cy="219796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dirty="0" smtClean="0">
                <a:latin typeface="+mn-lt"/>
                <a:ea typeface="Arial" charset="0"/>
              </a:rPr>
              <a:t>Description</a:t>
            </a:r>
            <a:r>
              <a:rPr lang="en-PH" sz="2800" u="sng" smtClean="0">
                <a:latin typeface="+mn-lt"/>
                <a:ea typeface="Arial" charset="0"/>
              </a:rPr>
              <a:t>:</a:t>
            </a:r>
            <a:r>
              <a:rPr lang="en-PH" sz="2800" smtClean="0">
                <a:latin typeface="+mn-lt"/>
                <a:ea typeface="Arial" charset="0"/>
              </a:rPr>
              <a:t> Use </a:t>
            </a:r>
            <a:r>
              <a:rPr lang="en-PH" sz="2800">
                <a:latin typeface="+mn-lt"/>
                <a:ea typeface="Arial" charset="0"/>
              </a:rPr>
              <a:t>cases supporting health programs (communicable diseases surveillance, health service coverage, disaster management, etc.) towards reaching SDG 3 are being implemented and documented</a:t>
            </a:r>
            <a:endParaRPr lang="en-US" sz="2800" dirty="0" smtClean="0">
              <a:latin typeface="+mn-lt"/>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sp>
        <p:nvSpPr>
          <p:cNvPr id="24" name="Title 1"/>
          <p:cNvSpPr txBox="1">
            <a:spLocks/>
          </p:cNvSpPr>
          <p:nvPr/>
        </p:nvSpPr>
        <p:spPr>
          <a:xfrm>
            <a:off x="5364088" y="1916832"/>
            <a:ext cx="1368152" cy="108012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CH" dirty="0" err="1" smtClean="0">
                <a:latin typeface="+mj-lt"/>
                <a:ea typeface="+mj-ea"/>
                <a:cs typeface="+mj-cs"/>
              </a:rPr>
              <a:t>Disease</a:t>
            </a:r>
            <a:r>
              <a:rPr lang="fr-CH" dirty="0" smtClean="0">
                <a:latin typeface="+mj-lt"/>
                <a:ea typeface="+mj-ea"/>
                <a:cs typeface="+mj-cs"/>
              </a:rPr>
              <a:t> monitoring and control (Malaria)</a:t>
            </a:r>
            <a:endParaRPr kumimoji="0" lang="en-US" b="0" i="0" u="none" strike="noStrike" kern="1200" cap="none" spc="0" normalizeH="0" baseline="0" noProof="0" dirty="0">
              <a:ln>
                <a:noFill/>
              </a:ln>
              <a:effectLst/>
              <a:uLnTx/>
              <a:uFillTx/>
              <a:latin typeface="+mj-lt"/>
              <a:ea typeface="+mj-ea"/>
              <a:cs typeface="+mj-cs"/>
            </a:endParaRPr>
          </a:p>
        </p:txBody>
      </p:sp>
      <p:pic>
        <p:nvPicPr>
          <p:cNvPr id="31" name="Picture 2" descr="D:\GAIA-GEOSYSTEMS\DROPBOX\Dropbox (Personal)\AeHIN_GIS_Lab\WORK_GIS_LAB\MMR\MAGWAY_PILOT\DEMO\PICTURES\Animation\January_B_2015.jpg"/>
          <p:cNvPicPr>
            <a:picLocks noChangeAspect="1" noChangeArrowheads="1"/>
          </p:cNvPicPr>
          <p:nvPr/>
        </p:nvPicPr>
        <p:blipFill>
          <a:blip r:embed="rId3" cstate="print"/>
          <a:srcRect/>
          <a:stretch>
            <a:fillRect/>
          </a:stretch>
        </p:blipFill>
        <p:spPr bwMode="auto">
          <a:xfrm>
            <a:off x="6588224" y="1357908"/>
            <a:ext cx="2218099" cy="2826396"/>
          </a:xfrm>
          <a:prstGeom prst="rect">
            <a:avLst/>
          </a:prstGeom>
          <a:ln>
            <a:noFill/>
          </a:ln>
          <a:effectLst>
            <a:outerShdw blurRad="190500" algn="tl" rotWithShape="0">
              <a:srgbClr val="000000">
                <a:alpha val="70000"/>
              </a:srgbClr>
            </a:outerShdw>
          </a:effectLst>
        </p:spPr>
      </p:pic>
      <p:sp>
        <p:nvSpPr>
          <p:cNvPr id="32" name="Title 1"/>
          <p:cNvSpPr txBox="1">
            <a:spLocks/>
          </p:cNvSpPr>
          <p:nvPr/>
        </p:nvSpPr>
        <p:spPr>
          <a:xfrm>
            <a:off x="3995936" y="5591302"/>
            <a:ext cx="1588386" cy="97468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CH" dirty="0" smtClean="0">
                <a:latin typeface="+mj-lt"/>
                <a:ea typeface="+mj-ea"/>
                <a:cs typeface="+mj-cs"/>
              </a:rPr>
              <a:t>Field data collection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CH" b="0" i="0" u="none" strike="noStrike" kern="1200" cap="none" spc="0" normalizeH="0" baseline="0" noProof="0" dirty="0" smtClean="0">
                <a:ln>
                  <a:noFill/>
                </a:ln>
                <a:effectLst/>
                <a:uLnTx/>
                <a:uFillTx/>
                <a:latin typeface="+mj-lt"/>
                <a:ea typeface="+mj-ea"/>
                <a:cs typeface="+mj-cs"/>
              </a:rPr>
              <a:t>(SARA Malaria)</a:t>
            </a:r>
            <a:endParaRPr kumimoji="0" lang="en-US" b="0" i="0" u="none" strike="noStrike" kern="1200" cap="none" spc="0" normalizeH="0" baseline="0" noProof="0" dirty="0">
              <a:ln>
                <a:noFill/>
              </a:ln>
              <a:effectLst/>
              <a:uLnTx/>
              <a:uFillTx/>
              <a:latin typeface="+mj-lt"/>
              <a:ea typeface="+mj-ea"/>
              <a:cs typeface="+mj-cs"/>
            </a:endParaRPr>
          </a:p>
        </p:txBody>
      </p:sp>
      <p:pic>
        <p:nvPicPr>
          <p:cNvPr id="33" name="Picture 5"/>
          <p:cNvPicPr>
            <a:picLocks noChangeAspect="1" noChangeArrowheads="1"/>
          </p:cNvPicPr>
          <p:nvPr/>
        </p:nvPicPr>
        <p:blipFill>
          <a:blip r:embed="rId4" cstate="print"/>
          <a:srcRect t="13415"/>
          <a:stretch>
            <a:fillRect/>
          </a:stretch>
        </p:blipFill>
        <p:spPr bwMode="auto">
          <a:xfrm>
            <a:off x="5587451" y="4838482"/>
            <a:ext cx="2289577" cy="152400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34" name="Picture 2" descr="D:\GAIA-GEOSYSTEMS\DROPBOX\Dropbox (Personal)\AeHIN_GIS_Lab\COUNTRIES\VNM\STORY_MAP\FIGURES\Survey123.png"/>
          <p:cNvPicPr>
            <a:picLocks noChangeAspect="1" noChangeArrowheads="1"/>
          </p:cNvPicPr>
          <p:nvPr/>
        </p:nvPicPr>
        <p:blipFill>
          <a:blip r:embed="rId5" cstate="print"/>
          <a:srcRect/>
          <a:stretch>
            <a:fillRect/>
          </a:stretch>
        </p:blipFill>
        <p:spPr bwMode="auto">
          <a:xfrm>
            <a:off x="5004048" y="3502908"/>
            <a:ext cx="2514600" cy="1776498"/>
          </a:xfrm>
          <a:prstGeom prst="rect">
            <a:avLst/>
          </a:prstGeom>
          <a:noFill/>
        </p:spPr>
      </p:pic>
    </p:spTree>
    <p:extLst>
      <p:ext uri="{BB962C8B-B14F-4D97-AF65-F5344CB8AC3E}">
        <p14:creationId xmlns:p14="http://schemas.microsoft.com/office/powerpoint/2010/main" val="10498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23</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latin typeface="+mn-lt"/>
                <a:ea typeface="Arial" charset="0"/>
              </a:rPr>
              <a:t>7</a:t>
            </a:r>
            <a:r>
              <a:rPr lang="en-PH" sz="2800" b="1">
                <a:latin typeface="+mn-lt"/>
                <a:ea typeface="Arial" charset="0"/>
              </a:rPr>
              <a:t>. Use </a:t>
            </a:r>
            <a:r>
              <a:rPr lang="en-PH" sz="2800" b="1">
                <a:ea typeface="Arial" charset="0"/>
              </a:rPr>
              <a:t>cases supporting health programs</a:t>
            </a:r>
            <a:endParaRPr lang="en-US" sz="2800" b="1">
              <a:latin typeface="+mn-lt"/>
              <a:ea typeface="Arial" charset="0"/>
            </a:endParaRPr>
          </a:p>
        </p:txBody>
      </p:sp>
      <p:sp>
        <p:nvSpPr>
          <p:cNvPr id="7" name="Title 1"/>
          <p:cNvSpPr txBox="1">
            <a:spLocks/>
          </p:cNvSpPr>
          <p:nvPr/>
        </p:nvSpPr>
        <p:spPr>
          <a:xfrm>
            <a:off x="186292" y="1847053"/>
            <a:ext cx="4673740" cy="3825372"/>
          </a:xfrm>
          <a:prstGeom prst="rect">
            <a:avLst/>
          </a:prstGeom>
        </p:spPr>
        <p:txBody>
          <a:bodyPr vert="horz" lIns="91440" tIns="45720" rIns="91440" bIns="45720" rtlCol="0" anchor="t">
            <a:noAutofit/>
          </a:bodyPr>
          <a:lstStyle/>
          <a:p>
            <a:pPr eaLnBrk="1" fontAlgn="auto" hangingPunct="1">
              <a:lnSpc>
                <a:spcPct val="90000"/>
              </a:lnSpc>
              <a:spcAft>
                <a:spcPts val="0"/>
              </a:spcAft>
              <a:defRPr/>
            </a:pPr>
            <a:r>
              <a:rPr lang="en-PH" sz="2800" u="sng" smtClean="0">
                <a:latin typeface="+mn-lt"/>
                <a:ea typeface="Arial" charset="0"/>
              </a:rPr>
              <a:t>Benchmark 7.1:</a:t>
            </a:r>
            <a:r>
              <a:rPr lang="en-PH" sz="2800" smtClean="0">
                <a:latin typeface="+mn-lt"/>
                <a:ea typeface="Arial" charset="0"/>
              </a:rPr>
              <a:t> </a:t>
            </a:r>
            <a:r>
              <a:rPr lang="en-PH" sz="2800">
                <a:ea typeface="Arial" charset="0"/>
              </a:rPr>
              <a:t>Geospatial data and technologies are recognized as being important and their full potential is being used to support the implementation of key health programs towards reaching SDG 3</a:t>
            </a:r>
            <a:r>
              <a:rPr lang="en-PH" sz="2800" smtClean="0">
                <a:ea typeface="Arial" charset="0"/>
              </a:rPr>
              <a:t>.</a:t>
            </a:r>
            <a:endParaRPr lang="en-PH" sz="2800" dirty="0">
              <a:latin typeface="+mn-lt"/>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pic>
        <p:nvPicPr>
          <p:cNvPr id="33" name="Picture 2"/>
          <p:cNvPicPr>
            <a:picLocks noChangeAspect="1" noChangeArrowheads="1"/>
          </p:cNvPicPr>
          <p:nvPr/>
        </p:nvPicPr>
        <p:blipFill>
          <a:blip r:embed="rId3" cstate="print"/>
          <a:srcRect l="500" t="15814" r="47000" b="465"/>
          <a:stretch>
            <a:fillRect/>
          </a:stretch>
        </p:blipFill>
        <p:spPr bwMode="auto">
          <a:xfrm>
            <a:off x="4932040" y="1988840"/>
            <a:ext cx="3744416" cy="3209500"/>
          </a:xfrm>
          <a:prstGeom prst="rect">
            <a:avLst/>
          </a:prstGeom>
          <a:ln>
            <a:noFill/>
          </a:ln>
          <a:effectLst>
            <a:outerShdw blurRad="190500" algn="tl" rotWithShape="0">
              <a:srgbClr val="000000">
                <a:alpha val="70000"/>
              </a:srgbClr>
            </a:outerShdw>
          </a:effectLst>
        </p:spPr>
      </p:pic>
      <p:sp>
        <p:nvSpPr>
          <p:cNvPr id="34" name="Title 1"/>
          <p:cNvSpPr txBox="1">
            <a:spLocks/>
          </p:cNvSpPr>
          <p:nvPr/>
        </p:nvSpPr>
        <p:spPr>
          <a:xfrm>
            <a:off x="5503830" y="5442684"/>
            <a:ext cx="2668570" cy="45948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CH" sz="2000" dirty="0" err="1" smtClean="0">
                <a:latin typeface="+mj-lt"/>
                <a:ea typeface="+mj-ea"/>
                <a:cs typeface="+mj-cs"/>
              </a:rPr>
              <a:t>EmONC</a:t>
            </a:r>
            <a:r>
              <a:rPr lang="fr-CH" sz="2000" dirty="0" smtClean="0">
                <a:latin typeface="+mj-lt"/>
                <a:ea typeface="+mj-ea"/>
                <a:cs typeface="+mj-cs"/>
              </a:rPr>
              <a:t> Planning</a:t>
            </a:r>
            <a:endParaRPr kumimoji="0" lang="en-US" sz="2000" b="0"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2477629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24</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eaLnBrk="1" fontAlgn="auto" hangingPunct="1">
              <a:lnSpc>
                <a:spcPct val="90000"/>
              </a:lnSpc>
              <a:spcAft>
                <a:spcPts val="0"/>
              </a:spcAft>
              <a:defRPr/>
            </a:pPr>
            <a:r>
              <a:rPr lang="en-PH" sz="2800" b="1" smtClean="0">
                <a:latin typeface="+mn-lt"/>
                <a:ea typeface="Arial" charset="0"/>
              </a:rPr>
              <a:t>8. </a:t>
            </a:r>
            <a:r>
              <a:rPr lang="en-PH" sz="2800" b="1" smtClean="0">
                <a:ea typeface="Arial" charset="0"/>
              </a:rPr>
              <a:t>Policies</a:t>
            </a:r>
            <a:endParaRPr kumimoji="0" lang="en-US" sz="2800" b="1" i="0" u="none" strike="noStrike" kern="1200" cap="none" spc="0" normalizeH="0" baseline="0" noProof="0" dirty="0">
              <a:ln>
                <a:noFill/>
              </a:ln>
              <a:effectLst/>
              <a:uLnTx/>
              <a:uFillTx/>
              <a:latin typeface="+mn-lt"/>
              <a:ea typeface="Arial" charset="0"/>
            </a:endParaRPr>
          </a:p>
        </p:txBody>
      </p:sp>
      <p:sp>
        <p:nvSpPr>
          <p:cNvPr id="7" name="Title 1"/>
          <p:cNvSpPr txBox="1">
            <a:spLocks/>
          </p:cNvSpPr>
          <p:nvPr/>
        </p:nvSpPr>
        <p:spPr>
          <a:xfrm>
            <a:off x="474324" y="3031232"/>
            <a:ext cx="8418156" cy="363812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smtClean="0">
                <a:latin typeface="+mn-lt"/>
                <a:ea typeface="Arial" charset="0"/>
              </a:rPr>
              <a:t>Benchmark 8.1:</a:t>
            </a:r>
            <a:r>
              <a:rPr lang="en-PH" sz="2800" smtClean="0">
                <a:latin typeface="+mn-lt"/>
                <a:ea typeface="Arial" charset="0"/>
              </a:rPr>
              <a:t> </a:t>
            </a:r>
            <a:r>
              <a:rPr lang="en-PH" sz="2800" smtClean="0">
                <a:ea typeface="Arial" charset="0"/>
              </a:rPr>
              <a:t>A </a:t>
            </a:r>
            <a:r>
              <a:rPr lang="en-PH" sz="2800">
                <a:ea typeface="Arial" charset="0"/>
              </a:rPr>
              <a:t>policy/policies enforcing the following has/have been released:</a:t>
            </a:r>
          </a:p>
          <a:p>
            <a:pPr lvl="0" eaLnBrk="1" fontAlgn="auto" hangingPunct="1">
              <a:lnSpc>
                <a:spcPct val="90000"/>
              </a:lnSpc>
              <a:spcAft>
                <a:spcPts val="0"/>
              </a:spcAft>
              <a:defRPr/>
            </a:pPr>
            <a:r>
              <a:rPr lang="en-PH" sz="2800">
                <a:ea typeface="Arial" charset="0"/>
              </a:rPr>
              <a:t>a) The mandate over the guardianship on geospatial data specifications, standards, and protocols as well as over the development, maintenance, update, and sharing of master lists for the geographic objects core to public health through the use of a common geo-registry</a:t>
            </a:r>
            <a:r>
              <a:rPr lang="en-PH" sz="2800" smtClean="0">
                <a:ea typeface="Arial" charset="0"/>
              </a:rPr>
              <a:t>.</a:t>
            </a:r>
            <a:endParaRPr lang="en-PH" sz="2800">
              <a:ea typeface="Arial" charset="0"/>
            </a:endParaRPr>
          </a:p>
        </p:txBody>
      </p:sp>
      <p:sp>
        <p:nvSpPr>
          <p:cNvPr id="9" name="Title 1"/>
          <p:cNvSpPr txBox="1">
            <a:spLocks/>
          </p:cNvSpPr>
          <p:nvPr/>
        </p:nvSpPr>
        <p:spPr>
          <a:xfrm>
            <a:off x="251520" y="1628800"/>
            <a:ext cx="8784976" cy="97038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dirty="0" smtClean="0">
                <a:latin typeface="+mn-lt"/>
                <a:ea typeface="Arial" charset="0"/>
              </a:rPr>
              <a:t>Description</a:t>
            </a:r>
            <a:r>
              <a:rPr lang="en-PH" sz="2800" u="sng" smtClean="0">
                <a:latin typeface="+mn-lt"/>
                <a:ea typeface="Arial" charset="0"/>
              </a:rPr>
              <a:t>:</a:t>
            </a:r>
            <a:r>
              <a:rPr lang="en-PH" sz="2800" smtClean="0">
                <a:latin typeface="+mn-lt"/>
                <a:ea typeface="Arial" charset="0"/>
              </a:rPr>
              <a:t> </a:t>
            </a:r>
            <a:r>
              <a:rPr lang="en-PH" sz="2800" smtClean="0">
                <a:ea typeface="Calibri" pitchFamily="34" charset="0"/>
                <a:cs typeface="Times New Roman" pitchFamily="18" charset="0"/>
              </a:rPr>
              <a:t>Policies </a:t>
            </a:r>
            <a:r>
              <a:rPr lang="en-PH" sz="2800">
                <a:ea typeface="Calibri" pitchFamily="34" charset="0"/>
                <a:cs typeface="Times New Roman" pitchFamily="18" charset="0"/>
              </a:rPr>
              <a:t>supporting and enforcing all of the above as well as geospatial data accessibility have been </a:t>
            </a:r>
            <a:r>
              <a:rPr lang="en-PH" sz="2800" smtClean="0">
                <a:ea typeface="Calibri" pitchFamily="34" charset="0"/>
                <a:cs typeface="Times New Roman" pitchFamily="18" charset="0"/>
              </a:rPr>
              <a:t>released.</a:t>
            </a:r>
            <a:endParaRPr lang="en-US" sz="2800" dirty="0" smtClean="0">
              <a:latin typeface="+mn-lt"/>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spTree>
    <p:extLst>
      <p:ext uri="{BB962C8B-B14F-4D97-AF65-F5344CB8AC3E}">
        <p14:creationId xmlns:p14="http://schemas.microsoft.com/office/powerpoint/2010/main" val="3197668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25</a:t>
            </a:fld>
            <a:endParaRPr lang="en-GB" altLang="en-US"/>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eaLnBrk="1" fontAlgn="auto" hangingPunct="1">
              <a:lnSpc>
                <a:spcPct val="90000"/>
              </a:lnSpc>
              <a:spcAft>
                <a:spcPts val="0"/>
              </a:spcAft>
              <a:defRPr/>
            </a:pPr>
            <a:r>
              <a:rPr lang="en-PH" sz="2800" b="1" smtClean="0">
                <a:latin typeface="+mn-lt"/>
                <a:ea typeface="Arial" charset="0"/>
              </a:rPr>
              <a:t>8. </a:t>
            </a:r>
            <a:r>
              <a:rPr lang="en-PH" sz="2800" b="1" smtClean="0">
                <a:ea typeface="Arial" charset="0"/>
              </a:rPr>
              <a:t>Policies</a:t>
            </a:r>
            <a:endParaRPr kumimoji="0" lang="en-US" sz="2800" b="1" i="0" u="none" strike="noStrike" kern="1200" cap="none" spc="0" normalizeH="0" baseline="0" noProof="0" dirty="0">
              <a:ln>
                <a:noFill/>
              </a:ln>
              <a:effectLst/>
              <a:uLnTx/>
              <a:uFillTx/>
              <a:latin typeface="+mn-lt"/>
              <a:ea typeface="Arial" charset="0"/>
            </a:endParaRPr>
          </a:p>
        </p:txBody>
      </p:sp>
      <p:sp>
        <p:nvSpPr>
          <p:cNvPr id="7" name="Title 1"/>
          <p:cNvSpPr txBox="1">
            <a:spLocks/>
          </p:cNvSpPr>
          <p:nvPr/>
        </p:nvSpPr>
        <p:spPr>
          <a:xfrm>
            <a:off x="474324" y="1772816"/>
            <a:ext cx="8418156" cy="363812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u="sng" smtClean="0">
                <a:latin typeface="+mn-lt"/>
                <a:ea typeface="Arial" charset="0"/>
              </a:rPr>
              <a:t>Benchmark 8.1:</a:t>
            </a:r>
            <a:r>
              <a:rPr lang="en-PH" sz="2800" smtClean="0">
                <a:latin typeface="+mn-lt"/>
                <a:ea typeface="Arial" charset="0"/>
              </a:rPr>
              <a:t> </a:t>
            </a:r>
            <a:r>
              <a:rPr lang="en-PH" sz="2800" smtClean="0">
                <a:ea typeface="Arial" charset="0"/>
              </a:rPr>
              <a:t>A </a:t>
            </a:r>
            <a:r>
              <a:rPr lang="en-PH" sz="2800">
                <a:ea typeface="Arial" charset="0"/>
              </a:rPr>
              <a:t>policy/policies enforcing the following has/have been released</a:t>
            </a:r>
            <a:r>
              <a:rPr lang="en-PH" sz="2800" smtClean="0">
                <a:ea typeface="Arial" charset="0"/>
              </a:rPr>
              <a:t>: (cont’d</a:t>
            </a:r>
            <a:r>
              <a:rPr lang="en-PH" sz="2800" smtClean="0">
                <a:ea typeface="Arial" charset="0"/>
              </a:rPr>
              <a:t>)</a:t>
            </a:r>
          </a:p>
          <a:p>
            <a:pPr lvl="0" eaLnBrk="1" fontAlgn="auto" hangingPunct="1">
              <a:lnSpc>
                <a:spcPct val="90000"/>
              </a:lnSpc>
              <a:spcAft>
                <a:spcPts val="0"/>
              </a:spcAft>
              <a:defRPr/>
            </a:pPr>
            <a:endParaRPr lang="en-PH" sz="2800">
              <a:ea typeface="Arial" charset="0"/>
            </a:endParaRPr>
          </a:p>
          <a:p>
            <a:pPr lvl="0" eaLnBrk="1" fontAlgn="auto" hangingPunct="1">
              <a:lnSpc>
                <a:spcPct val="90000"/>
              </a:lnSpc>
              <a:spcAft>
                <a:spcPts val="0"/>
              </a:spcAft>
              <a:defRPr/>
            </a:pPr>
            <a:r>
              <a:rPr lang="en-PH" sz="2800" smtClean="0">
                <a:ea typeface="Arial" charset="0"/>
              </a:rPr>
              <a:t>b</a:t>
            </a:r>
            <a:r>
              <a:rPr lang="en-PH" sz="2800">
                <a:ea typeface="Arial" charset="0"/>
              </a:rPr>
              <a:t>) The use of the developed specifications, standards, protocols, and master lists by all the stakeholders in the health sector</a:t>
            </a:r>
            <a:endParaRPr lang="en-US" sz="2800" dirty="0">
              <a:ea typeface="Arial" charset="0"/>
            </a:endParaRPr>
          </a:p>
        </p:txBody>
      </p:sp>
      <p:sp>
        <p:nvSpPr>
          <p:cNvPr id="11" name="Title 1"/>
          <p:cNvSpPr txBox="1">
            <a:spLocks/>
          </p:cNvSpPr>
          <p:nvPr/>
        </p:nvSpPr>
        <p:spPr bwMode="auto">
          <a:xfrm>
            <a:off x="0" y="142975"/>
            <a:ext cx="9144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Framework element – Description and Benchmark</a:t>
            </a:r>
            <a:endParaRPr lang="en-US" sz="3200" b="1" dirty="0">
              <a:solidFill>
                <a:schemeClr val="bg1"/>
              </a:solidFill>
              <a:latin typeface="+mn-lt"/>
            </a:endParaRPr>
          </a:p>
        </p:txBody>
      </p:sp>
    </p:spTree>
    <p:extLst>
      <p:ext uri="{BB962C8B-B14F-4D97-AF65-F5344CB8AC3E}">
        <p14:creationId xmlns:p14="http://schemas.microsoft.com/office/powerpoint/2010/main" val="45264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HIS Geo-enabling Benchmarks</a:t>
            </a:r>
            <a:endParaRPr lang="en-US" sz="3200" b="1" dirty="0">
              <a:solidFill>
                <a:schemeClr val="bg1"/>
              </a:solidFill>
              <a:latin typeface="+mn-lt"/>
            </a:endParaRPr>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dirty="0" smtClean="0">
                <a:ea typeface="Arial" charset="0"/>
              </a:rPr>
              <a:t>9. Resource for sustainability</a:t>
            </a:r>
            <a:endParaRPr lang="en-US" sz="2800" b="1" dirty="0">
              <a:ea typeface="Arial" charset="0"/>
            </a:endParaRPr>
          </a:p>
        </p:txBody>
      </p:sp>
      <p:sp>
        <p:nvSpPr>
          <p:cNvPr id="7" name="Title 1"/>
          <p:cNvSpPr txBox="1">
            <a:spLocks/>
          </p:cNvSpPr>
          <p:nvPr/>
        </p:nvSpPr>
        <p:spPr>
          <a:xfrm>
            <a:off x="186292" y="1556792"/>
            <a:ext cx="8562172" cy="1584177"/>
          </a:xfrm>
          <a:prstGeom prst="rect">
            <a:avLst/>
          </a:prstGeom>
        </p:spPr>
        <p:txBody>
          <a:bodyPr vert="horz" lIns="91440" tIns="45720" rIns="91440" bIns="45720" rtlCol="0" anchor="t">
            <a:noAutofit/>
          </a:bodyPr>
          <a:lstStyle/>
          <a:p>
            <a:pPr eaLnBrk="1" fontAlgn="auto" hangingPunct="1">
              <a:lnSpc>
                <a:spcPct val="90000"/>
              </a:lnSpc>
              <a:spcAft>
                <a:spcPts val="0"/>
              </a:spcAft>
              <a:defRPr/>
            </a:pPr>
            <a:r>
              <a:rPr lang="en-PH" sz="2800" u="sng">
                <a:ea typeface="Arial" charset="0"/>
              </a:rPr>
              <a:t>Description:</a:t>
            </a:r>
            <a:r>
              <a:rPr lang="en-PH" sz="2800">
                <a:ea typeface="Arial" charset="0"/>
              </a:rPr>
              <a:t> The necessary resources to ensure long-term sustainability have been identified and secured</a:t>
            </a:r>
            <a:r>
              <a:rPr lang="en-US" sz="2800" smtClean="0">
                <a:ea typeface="Arial" charset="0"/>
              </a:rPr>
              <a:t>.</a:t>
            </a:r>
          </a:p>
          <a:p>
            <a:pPr eaLnBrk="1" fontAlgn="auto" hangingPunct="1">
              <a:lnSpc>
                <a:spcPct val="90000"/>
              </a:lnSpc>
              <a:spcAft>
                <a:spcPts val="0"/>
              </a:spcAft>
              <a:defRPr/>
            </a:pPr>
            <a:r>
              <a:rPr lang="en-PH" sz="1200">
                <a:ea typeface="Arial" charset="0"/>
              </a:rPr>
              <a:t> </a:t>
            </a:r>
            <a:endParaRPr lang="en-US" sz="1200">
              <a:ea typeface="Arial" charset="0"/>
            </a:endParaRPr>
          </a:p>
          <a:p>
            <a:pPr lvl="0" eaLnBrk="1" fontAlgn="auto" hangingPunct="1">
              <a:lnSpc>
                <a:spcPct val="90000"/>
              </a:lnSpc>
              <a:spcAft>
                <a:spcPts val="0"/>
              </a:spcAft>
              <a:defRPr/>
            </a:pPr>
            <a:r>
              <a:rPr lang="en-PH" sz="2800" u="sng" smtClean="0">
                <a:latin typeface="+mn-lt"/>
                <a:ea typeface="Arial" charset="0"/>
              </a:rPr>
              <a:t>Benchmark 9.1</a:t>
            </a:r>
            <a:r>
              <a:rPr lang="en-PH" sz="2800" u="sng" dirty="0">
                <a:latin typeface="+mn-lt"/>
                <a:ea typeface="Arial" charset="0"/>
              </a:rPr>
              <a:t>:</a:t>
            </a:r>
            <a:r>
              <a:rPr lang="en-PH" sz="2800" smtClean="0">
                <a:latin typeface="+mn-lt"/>
                <a:ea typeface="Arial" charset="0"/>
              </a:rPr>
              <a:t> </a:t>
            </a:r>
            <a:r>
              <a:rPr lang="en-PH" sz="2800" dirty="0">
                <a:latin typeface="+mn-lt"/>
                <a:ea typeface="Arial" charset="0"/>
              </a:rPr>
              <a:t>The MOH have the necessary human and financial resources to ensure the long term sustainability of their geospatial data and </a:t>
            </a:r>
            <a:r>
              <a:rPr lang="en-PH" sz="2800" dirty="0" smtClean="0">
                <a:latin typeface="+mn-lt"/>
                <a:ea typeface="Arial" charset="0"/>
              </a:rPr>
              <a:t>technologies-related </a:t>
            </a:r>
            <a:r>
              <a:rPr lang="en-PH" sz="2800" dirty="0">
                <a:latin typeface="+mn-lt"/>
                <a:ea typeface="Arial" charset="0"/>
              </a:rPr>
              <a:t>activities</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26</a:t>
            </a:fld>
            <a:endParaRPr lang="en-GB" altLang="en-US"/>
          </a:p>
        </p:txBody>
      </p:sp>
      <p:pic>
        <p:nvPicPr>
          <p:cNvPr id="6" name="Picture 2" descr="C:\Users\Samsung\AppData\Local\Microsoft\Windows\INetCache\IE\I0N6AJGC\hospital[1].gif"/>
          <p:cNvPicPr>
            <a:picLocks noChangeAspect="1" noChangeArrowheads="1"/>
          </p:cNvPicPr>
          <p:nvPr/>
        </p:nvPicPr>
        <p:blipFill>
          <a:blip r:embed="rId3" cstate="print"/>
          <a:srcRect/>
          <a:stretch>
            <a:fillRect/>
          </a:stretch>
        </p:blipFill>
        <p:spPr bwMode="auto">
          <a:xfrm>
            <a:off x="3851920" y="3927173"/>
            <a:ext cx="1323975" cy="1600200"/>
          </a:xfrm>
          <a:prstGeom prst="rect">
            <a:avLst/>
          </a:prstGeom>
          <a:noFill/>
        </p:spPr>
      </p:pic>
      <p:sp>
        <p:nvSpPr>
          <p:cNvPr id="8" name="Title 1"/>
          <p:cNvSpPr txBox="1">
            <a:spLocks/>
          </p:cNvSpPr>
          <p:nvPr/>
        </p:nvSpPr>
        <p:spPr>
          <a:xfrm>
            <a:off x="3995936" y="5355923"/>
            <a:ext cx="1088540" cy="3429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CH" sz="2800" b="1" dirty="0" smtClean="0">
                <a:solidFill>
                  <a:srgbClr val="0070C0"/>
                </a:solidFill>
                <a:latin typeface="+mj-lt"/>
                <a:ea typeface="+mj-ea"/>
                <a:cs typeface="+mj-cs"/>
              </a:rPr>
              <a:t>MOH</a:t>
            </a:r>
            <a:endParaRPr kumimoji="0" lang="en-US" sz="2800" b="1" i="0" u="none" strike="noStrike" kern="1200" cap="none" spc="0" normalizeH="0" baseline="0" noProof="0" dirty="0">
              <a:ln>
                <a:noFill/>
              </a:ln>
              <a:solidFill>
                <a:srgbClr val="0070C0"/>
              </a:solidFill>
              <a:effectLst/>
              <a:uLnTx/>
              <a:uFillTx/>
              <a:latin typeface="+mj-lt"/>
              <a:ea typeface="+mj-ea"/>
              <a:cs typeface="+mj-cs"/>
            </a:endParaRPr>
          </a:p>
        </p:txBody>
      </p:sp>
      <p:sp>
        <p:nvSpPr>
          <p:cNvPr id="5" name="Right Arrow 4"/>
          <p:cNvSpPr/>
          <p:nvPr/>
        </p:nvSpPr>
        <p:spPr>
          <a:xfrm>
            <a:off x="2699792" y="4624867"/>
            <a:ext cx="864096" cy="302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5523232" y="4625825"/>
            <a:ext cx="864096" cy="302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749577" y="4200353"/>
            <a:ext cx="1278807" cy="1142754"/>
            <a:chOff x="6590433" y="3990212"/>
            <a:chExt cx="1278807" cy="1142754"/>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935" b="45800"/>
            <a:stretch/>
          </p:blipFill>
          <p:spPr>
            <a:xfrm>
              <a:off x="6590433" y="3990212"/>
              <a:ext cx="1278807" cy="1142754"/>
            </a:xfrm>
            <a:prstGeom prst="rect">
              <a:avLst/>
            </a:prstGeom>
          </p:spPr>
        </p:pic>
        <p:sp>
          <p:nvSpPr>
            <p:cNvPr id="15" name="Rectangle 14"/>
            <p:cNvSpPr/>
            <p:nvPr/>
          </p:nvSpPr>
          <p:spPr>
            <a:xfrm>
              <a:off x="6590433" y="3990212"/>
              <a:ext cx="213815" cy="158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p:cNvSpPr txBox="1">
            <a:spLocks/>
          </p:cNvSpPr>
          <p:nvPr/>
        </p:nvSpPr>
        <p:spPr>
          <a:xfrm>
            <a:off x="827584" y="5983560"/>
            <a:ext cx="792088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smtClean="0">
                <a:ln>
                  <a:noFill/>
                </a:ln>
                <a:effectLst/>
                <a:uLnTx/>
                <a:uFillTx/>
                <a:latin typeface="+mn-lt"/>
                <a:ea typeface="Arial" charset="0"/>
                <a:cs typeface="Arial" charset="0"/>
              </a:rPr>
              <a:t>Reaching all these benchmarks means that the HIS is geo-enabled!</a:t>
            </a:r>
            <a:endParaRPr kumimoji="0" lang="en-US" sz="2800" b="1" i="0" u="none" strike="noStrike" kern="1200" cap="none" spc="0" normalizeH="0" baseline="0" noProof="0" dirty="0">
              <a:ln>
                <a:noFill/>
              </a:ln>
              <a:effectLst/>
              <a:uLnTx/>
              <a:uFillTx/>
              <a:latin typeface="+mn-lt"/>
              <a:ea typeface="Arial" charset="0"/>
              <a:cs typeface="Arial" charset="0"/>
            </a:endParaRPr>
          </a:p>
        </p:txBody>
      </p:sp>
      <p:sp>
        <p:nvSpPr>
          <p:cNvPr id="18" name="Right Arrow 17"/>
          <p:cNvSpPr/>
          <p:nvPr/>
        </p:nvSpPr>
        <p:spPr>
          <a:xfrm>
            <a:off x="323528" y="6021288"/>
            <a:ext cx="432048"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159" y="3694766"/>
            <a:ext cx="1257628" cy="132891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1047" t="12769" r="10983" b="13289"/>
          <a:stretch/>
        </p:blipFill>
        <p:spPr>
          <a:xfrm>
            <a:off x="722085" y="4797152"/>
            <a:ext cx="1833691" cy="978175"/>
          </a:xfrm>
          <a:prstGeom prst="rect">
            <a:avLst/>
          </a:prstGeom>
        </p:spPr>
      </p:pic>
    </p:spTree>
    <p:extLst>
      <p:ext uri="{BB962C8B-B14F-4D97-AF65-F5344CB8AC3E}">
        <p14:creationId xmlns:p14="http://schemas.microsoft.com/office/powerpoint/2010/main" val="219875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28650" y="142975"/>
            <a:ext cx="7886700" cy="693737"/>
          </a:xfrm>
        </p:spPr>
        <p:txBody>
          <a:bodyPr/>
          <a:lstStyle/>
          <a:p>
            <a:pPr lvl="0" algn="ctr" eaLnBrk="1" hangingPunct="1">
              <a:defRPr/>
            </a:pPr>
            <a:r>
              <a:rPr lang="en-US" sz="3200" b="1" smtClean="0">
                <a:solidFill>
                  <a:schemeClr val="bg1"/>
                </a:solidFill>
                <a:latin typeface="+mn-lt"/>
              </a:rPr>
              <a:t>Key </a:t>
            </a:r>
            <a:r>
              <a:rPr lang="en-US" sz="3200" b="1">
                <a:solidFill>
                  <a:schemeClr val="bg1"/>
                </a:solidFill>
                <a:latin typeface="+mn-lt"/>
              </a:rPr>
              <a:t>terms used in this session</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3</a:t>
            </a:fld>
            <a:endParaRPr lang="en-GB" altLang="en-US" smtClean="0">
              <a:solidFill>
                <a:schemeClr val="tx1"/>
              </a:solidFill>
            </a:endParaRPr>
          </a:p>
        </p:txBody>
      </p:sp>
      <p:sp>
        <p:nvSpPr>
          <p:cNvPr id="9" name="Rectangle 8"/>
          <p:cNvSpPr/>
          <p:nvPr/>
        </p:nvSpPr>
        <p:spPr>
          <a:xfrm>
            <a:off x="333784" y="1073924"/>
            <a:ext cx="8476432" cy="5262979"/>
          </a:xfrm>
          <a:prstGeom prst="rect">
            <a:avLst/>
          </a:prstGeom>
        </p:spPr>
        <p:txBody>
          <a:bodyPr wrap="square">
            <a:spAutoFit/>
          </a:bodyPr>
          <a:lstStyle/>
          <a:p>
            <a:pPr marL="685800" indent="-685800"/>
            <a:r>
              <a:rPr lang="en-PH" sz="2400" b="1">
                <a:ea typeface="Calibri" pitchFamily="34" charset="0"/>
                <a:cs typeface="Times New Roman" pitchFamily="18" charset="0"/>
              </a:rPr>
              <a:t>Geo-enable:</a:t>
            </a:r>
            <a:r>
              <a:rPr lang="en-PH" sz="2400" b="1"/>
              <a:t> </a:t>
            </a:r>
            <a:r>
              <a:rPr lang="en-PH" sz="2400" smtClean="0"/>
              <a:t>To a</a:t>
            </a:r>
            <a:r>
              <a:rPr lang="en-PH" sz="2400" smtClean="0">
                <a:ea typeface="Calibri" pitchFamily="34" charset="0"/>
                <a:cs typeface="Times New Roman" pitchFamily="18" charset="0"/>
              </a:rPr>
              <a:t>pply </a:t>
            </a:r>
            <a:r>
              <a:rPr lang="en-PH" sz="2400">
                <a:ea typeface="Calibri" pitchFamily="34" charset="0"/>
                <a:cs typeface="Times New Roman" pitchFamily="18" charset="0"/>
              </a:rPr>
              <a:t>geospatial capabilities to a business process in order to establish the authoritative spatial location of business </a:t>
            </a:r>
            <a:r>
              <a:rPr lang="en-PH" sz="2400" smtClean="0">
                <a:ea typeface="Calibri" pitchFamily="34" charset="0"/>
                <a:cs typeface="Times New Roman" pitchFamily="18" charset="0"/>
              </a:rPr>
              <a:t>data </a:t>
            </a:r>
            <a:r>
              <a:rPr lang="en-PH" sz="2400">
                <a:ea typeface="Calibri" pitchFamily="34" charset="0"/>
                <a:cs typeface="Times New Roman" pitchFamily="18" charset="0"/>
              </a:rPr>
              <a:t>and enable contextual spatial </a:t>
            </a:r>
            <a:r>
              <a:rPr lang="en-PH" sz="2400" smtClean="0">
                <a:ea typeface="Calibri" pitchFamily="34" charset="0"/>
                <a:cs typeface="Times New Roman" pitchFamily="18" charset="0"/>
              </a:rPr>
              <a:t>analysis</a:t>
            </a:r>
            <a:endParaRPr lang="en-PH" sz="2400">
              <a:ea typeface="Calibri" pitchFamily="34" charset="0"/>
              <a:cs typeface="Times New Roman" pitchFamily="18" charset="0"/>
            </a:endParaRPr>
          </a:p>
          <a:p>
            <a:pPr marL="685800" indent="-685800"/>
            <a:r>
              <a:rPr lang="en-PH" sz="1200">
                <a:ea typeface="Calibri" pitchFamily="34" charset="0"/>
                <a:cs typeface="Times New Roman" pitchFamily="18" charset="0"/>
              </a:rPr>
              <a:t> </a:t>
            </a:r>
            <a:r>
              <a:rPr lang="en-PH" sz="1200" smtClean="0">
                <a:ea typeface="Calibri" pitchFamily="34" charset="0"/>
                <a:cs typeface="Times New Roman" pitchFamily="18" charset="0"/>
              </a:rPr>
              <a:t> </a:t>
            </a:r>
            <a:endParaRPr lang="en-PH" sz="1200">
              <a:ea typeface="Calibri" pitchFamily="34" charset="0"/>
              <a:cs typeface="Times New Roman" pitchFamily="18" charset="0"/>
            </a:endParaRPr>
          </a:p>
          <a:p>
            <a:pPr marL="685800" indent="-685800"/>
            <a:r>
              <a:rPr lang="en-PH" sz="2400" b="1">
                <a:ea typeface="Calibri" pitchFamily="34" charset="0"/>
                <a:cs typeface="Times New Roman" pitchFamily="18" charset="0"/>
              </a:rPr>
              <a:t>Geo-enabled HIS: </a:t>
            </a:r>
            <a:r>
              <a:rPr lang="en-PH" sz="2400">
                <a:ea typeface="Calibri" pitchFamily="34" charset="0"/>
                <a:cs typeface="Times New Roman" pitchFamily="18" charset="0"/>
              </a:rPr>
              <a:t>An Information System that fully benefits from the power of geography, geospatial data and technologies through the proper integration of geography and time across its business </a:t>
            </a:r>
            <a:r>
              <a:rPr lang="en-PH" sz="2400" smtClean="0">
                <a:ea typeface="Calibri" pitchFamily="34" charset="0"/>
                <a:cs typeface="Times New Roman" pitchFamily="18" charset="0"/>
              </a:rPr>
              <a:t>processes</a:t>
            </a:r>
            <a:endParaRPr lang="en-PH" sz="2400">
              <a:ea typeface="Calibri" pitchFamily="34" charset="0"/>
              <a:cs typeface="Times New Roman" pitchFamily="18" charset="0"/>
            </a:endParaRPr>
          </a:p>
          <a:p>
            <a:pPr marL="685800" indent="-685800"/>
            <a:r>
              <a:rPr lang="en-PH" sz="1200" smtClean="0">
                <a:ea typeface="Calibri" pitchFamily="34" charset="0"/>
                <a:cs typeface="Times New Roman" pitchFamily="18" charset="0"/>
              </a:rPr>
              <a:t> </a:t>
            </a:r>
            <a:endParaRPr lang="en-PH" sz="1200">
              <a:ea typeface="Calibri" pitchFamily="34" charset="0"/>
              <a:cs typeface="Times New Roman" pitchFamily="18" charset="0"/>
            </a:endParaRPr>
          </a:p>
          <a:p>
            <a:pPr marL="685800" indent="-685800">
              <a:defRPr/>
            </a:pPr>
            <a:r>
              <a:rPr lang="en-US" sz="2400" b="1">
                <a:ea typeface="Calibri" pitchFamily="34" charset="0"/>
                <a:cs typeface="Times New Roman" pitchFamily="18" charset="0"/>
              </a:rPr>
              <a:t>Geographic Information System (GIS): </a:t>
            </a:r>
            <a:r>
              <a:rPr lang="en-PH" sz="2400" smtClean="0">
                <a:ea typeface="Calibri" pitchFamily="34" charset="0"/>
                <a:cs typeface="Times New Roman" pitchFamily="18" charset="0"/>
              </a:rPr>
              <a:t>An </a:t>
            </a:r>
            <a:r>
              <a:rPr lang="en-PH" sz="2400">
                <a:ea typeface="Calibri" pitchFamily="34" charset="0"/>
                <a:cs typeface="Times New Roman" pitchFamily="18" charset="0"/>
              </a:rPr>
              <a:t>integrated collection of computer software and data used to view and manage information about geographic places, analyze spatial relationships, and model spatial processes. A GIS provides a framework for gathering and organizing spatial data and related information so that it can be displayed and analyzed.</a:t>
            </a:r>
            <a:endParaRPr lang="en-PH" sz="2400" b="1">
              <a:ea typeface="Calibri" pitchFamily="34" charset="0"/>
              <a:cs typeface="Times New Roman" pitchFamily="18" charset="0"/>
            </a:endParaRPr>
          </a:p>
        </p:txBody>
      </p:sp>
    </p:spTree>
    <p:extLst>
      <p:ext uri="{BB962C8B-B14F-4D97-AF65-F5344CB8AC3E}">
        <p14:creationId xmlns:p14="http://schemas.microsoft.com/office/powerpoint/2010/main" val="3331841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28650" y="142975"/>
            <a:ext cx="7886700" cy="693737"/>
          </a:xfrm>
        </p:spPr>
        <p:txBody>
          <a:bodyPr/>
          <a:lstStyle/>
          <a:p>
            <a:pPr lvl="0" algn="ctr" eaLnBrk="1" hangingPunct="1">
              <a:defRPr/>
            </a:pPr>
            <a:r>
              <a:rPr lang="en-US" sz="3200" b="1" smtClean="0">
                <a:solidFill>
                  <a:schemeClr val="bg1"/>
                </a:solidFill>
                <a:latin typeface="+mn-lt"/>
              </a:rPr>
              <a:t>Key </a:t>
            </a:r>
            <a:r>
              <a:rPr lang="en-US" sz="3200" b="1">
                <a:solidFill>
                  <a:schemeClr val="bg1"/>
                </a:solidFill>
                <a:latin typeface="+mn-lt"/>
              </a:rPr>
              <a:t>terms used in this session</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4</a:t>
            </a:fld>
            <a:endParaRPr lang="en-GB" altLang="en-US" smtClean="0">
              <a:solidFill>
                <a:schemeClr val="tx1"/>
              </a:solidFill>
            </a:endParaRPr>
          </a:p>
        </p:txBody>
      </p:sp>
      <p:sp>
        <p:nvSpPr>
          <p:cNvPr id="9" name="Rectangle 8"/>
          <p:cNvSpPr/>
          <p:nvPr/>
        </p:nvSpPr>
        <p:spPr>
          <a:xfrm>
            <a:off x="333784" y="1073924"/>
            <a:ext cx="8630704" cy="5632311"/>
          </a:xfrm>
          <a:prstGeom prst="rect">
            <a:avLst/>
          </a:prstGeom>
        </p:spPr>
        <p:txBody>
          <a:bodyPr wrap="square">
            <a:spAutoFit/>
          </a:bodyPr>
          <a:lstStyle/>
          <a:p>
            <a:pPr marL="685800" lvl="0" indent="-685800"/>
            <a:r>
              <a:rPr lang="en-US" sz="2400" b="1">
                <a:ea typeface="Calibri" pitchFamily="34" charset="0"/>
                <a:cs typeface="Times New Roman" pitchFamily="18" charset="0"/>
              </a:rPr>
              <a:t>Geography:  </a:t>
            </a:r>
            <a:r>
              <a:rPr lang="en-US" sz="2400">
                <a:ea typeface="Calibri" pitchFamily="34" charset="0"/>
                <a:cs typeface="Times New Roman" pitchFamily="18" charset="0"/>
              </a:rPr>
              <a:t>The </a:t>
            </a:r>
            <a:r>
              <a:rPr lang="en-PH" sz="2400">
                <a:ea typeface="Calibri" pitchFamily="34" charset="0"/>
                <a:cs typeface="Times New Roman" pitchFamily="18" charset="0"/>
              </a:rPr>
              <a:t>study of places and the relationships between people and their </a:t>
            </a:r>
            <a:r>
              <a:rPr lang="en-PH" sz="2400" smtClean="0">
                <a:ea typeface="Calibri" pitchFamily="34" charset="0"/>
                <a:cs typeface="Times New Roman" pitchFamily="18" charset="0"/>
              </a:rPr>
              <a:t>environments</a:t>
            </a:r>
            <a:endParaRPr lang="en-US" sz="2400">
              <a:ea typeface="Calibri" pitchFamily="34" charset="0"/>
              <a:cs typeface="Times New Roman" pitchFamily="18" charset="0"/>
            </a:endParaRPr>
          </a:p>
          <a:p>
            <a:pPr marL="685800" lvl="0" indent="-685800"/>
            <a:r>
              <a:rPr lang="en-PH" sz="1200">
                <a:ea typeface="Calibri" pitchFamily="34" charset="0"/>
                <a:cs typeface="Times New Roman" pitchFamily="18" charset="0"/>
              </a:rPr>
              <a:t> </a:t>
            </a:r>
            <a:r>
              <a:rPr lang="en-PH" sz="1200" smtClean="0">
                <a:ea typeface="Calibri" pitchFamily="34" charset="0"/>
                <a:cs typeface="Times New Roman" pitchFamily="18" charset="0"/>
              </a:rPr>
              <a:t> </a:t>
            </a:r>
            <a:endParaRPr lang="en-PH" sz="1200">
              <a:ea typeface="Calibri" pitchFamily="34" charset="0"/>
              <a:cs typeface="Times New Roman" pitchFamily="18" charset="0"/>
            </a:endParaRPr>
          </a:p>
          <a:p>
            <a:pPr marL="685800" lvl="0" indent="-685800"/>
            <a:r>
              <a:rPr lang="en-PH" sz="2400" b="1">
                <a:ea typeface="Calibri" pitchFamily="34" charset="0"/>
                <a:cs typeface="Times New Roman" pitchFamily="18" charset="0"/>
              </a:rPr>
              <a:t>Geospatial data: </a:t>
            </a:r>
            <a:r>
              <a:rPr lang="en-PH" sz="2400">
                <a:ea typeface="Calibri" pitchFamily="34" charset="0"/>
                <a:cs typeface="Times New Roman" pitchFamily="18" charset="0"/>
              </a:rPr>
              <a:t>Also referred to as spatial data, information about the locations and shapes of geographic features and the relationships between them, usually stored as coordinates and </a:t>
            </a:r>
            <a:r>
              <a:rPr lang="en-PH" sz="2400" smtClean="0">
                <a:ea typeface="Calibri" pitchFamily="34" charset="0"/>
                <a:cs typeface="Times New Roman" pitchFamily="18" charset="0"/>
              </a:rPr>
              <a:t>topology</a:t>
            </a:r>
            <a:endParaRPr lang="en-PH" sz="2400">
              <a:ea typeface="Calibri" pitchFamily="34" charset="0"/>
              <a:cs typeface="Times New Roman" pitchFamily="18" charset="0"/>
            </a:endParaRPr>
          </a:p>
          <a:p>
            <a:pPr marL="685800" lvl="0" indent="-685800"/>
            <a:r>
              <a:rPr lang="en-PH" sz="1200">
                <a:ea typeface="Calibri" pitchFamily="34" charset="0"/>
                <a:cs typeface="Times New Roman" pitchFamily="18" charset="0"/>
              </a:rPr>
              <a:t> </a:t>
            </a:r>
            <a:r>
              <a:rPr lang="en-PH" sz="1200" smtClean="0">
                <a:ea typeface="Calibri" pitchFamily="34" charset="0"/>
                <a:cs typeface="Times New Roman" pitchFamily="18" charset="0"/>
              </a:rPr>
              <a:t> </a:t>
            </a:r>
            <a:endParaRPr lang="en-PH" sz="1200">
              <a:ea typeface="Calibri" pitchFamily="34" charset="0"/>
              <a:cs typeface="Times New Roman" pitchFamily="18" charset="0"/>
            </a:endParaRPr>
          </a:p>
          <a:p>
            <a:pPr marL="685800" lvl="0" indent="-685800"/>
            <a:r>
              <a:rPr lang="en-PH" sz="2400" b="1">
                <a:ea typeface="Calibri" pitchFamily="34" charset="0"/>
                <a:cs typeface="Times New Roman" pitchFamily="18" charset="0"/>
              </a:rPr>
              <a:t>Geospatial technologies: </a:t>
            </a:r>
            <a:r>
              <a:rPr lang="en-PH" sz="2400">
                <a:ea typeface="Calibri" pitchFamily="34" charset="0"/>
                <a:cs typeface="Times New Roman" pitchFamily="18" charset="0"/>
              </a:rPr>
              <a:t>Refers to equipment used in visualization, measurement, and analysis of earth's features, typically involving such systems as Global Navigation Satellite System (GNSS), Geographical Information Systems (GIS), and remote sensing (RS</a:t>
            </a:r>
            <a:r>
              <a:rPr lang="en-PH" sz="2400" smtClean="0">
                <a:ea typeface="Calibri" pitchFamily="34" charset="0"/>
                <a:cs typeface="Times New Roman" pitchFamily="18" charset="0"/>
              </a:rPr>
              <a:t>)</a:t>
            </a:r>
          </a:p>
          <a:p>
            <a:pPr marL="685800" lvl="0" indent="-685800"/>
            <a:r>
              <a:rPr lang="en-PH" sz="1200" smtClean="0">
                <a:ea typeface="Calibri" pitchFamily="34" charset="0"/>
                <a:cs typeface="Times New Roman" pitchFamily="18" charset="0"/>
              </a:rPr>
              <a:t> </a:t>
            </a:r>
            <a:endParaRPr lang="en-PH" sz="1200">
              <a:ea typeface="Calibri" pitchFamily="34" charset="0"/>
              <a:cs typeface="Times New Roman" pitchFamily="18" charset="0"/>
            </a:endParaRPr>
          </a:p>
          <a:p>
            <a:pPr marL="685800" indent="-685800"/>
            <a:r>
              <a:rPr lang="en-US" sz="2400" b="1">
                <a:ea typeface="Calibri" pitchFamily="34" charset="0"/>
                <a:cs typeface="Times New Roman" pitchFamily="18" charset="0"/>
              </a:rPr>
              <a:t>Global Navigation Satellite System (GNSS): </a:t>
            </a:r>
            <a:r>
              <a:rPr lang="en-PH" sz="2400">
                <a:ea typeface="Calibri" pitchFamily="34" charset="0"/>
                <a:cs typeface="Times New Roman" pitchFamily="18" charset="0"/>
              </a:rPr>
              <a:t>A satellite navigation system with global </a:t>
            </a:r>
            <a:r>
              <a:rPr lang="en-PH" sz="2400" smtClean="0">
                <a:ea typeface="Calibri" pitchFamily="34" charset="0"/>
                <a:cs typeface="Times New Roman" pitchFamily="18" charset="0"/>
              </a:rPr>
              <a:t>coverage</a:t>
            </a:r>
            <a:endParaRPr lang="en-PH" sz="2400">
              <a:ea typeface="Calibri" pitchFamily="34" charset="0"/>
              <a:cs typeface="Times New Roman" pitchFamily="18" charset="0"/>
            </a:endParaRPr>
          </a:p>
        </p:txBody>
      </p:sp>
    </p:spTree>
    <p:extLst>
      <p:ext uri="{BB962C8B-B14F-4D97-AF65-F5344CB8AC3E}">
        <p14:creationId xmlns:p14="http://schemas.microsoft.com/office/powerpoint/2010/main" val="3231434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28650" y="142975"/>
            <a:ext cx="7886700" cy="693737"/>
          </a:xfrm>
        </p:spPr>
        <p:txBody>
          <a:bodyPr/>
          <a:lstStyle/>
          <a:p>
            <a:pPr lvl="0" algn="ctr" eaLnBrk="1" hangingPunct="1">
              <a:defRPr/>
            </a:pPr>
            <a:r>
              <a:rPr lang="en-US" sz="3200" b="1" smtClean="0">
                <a:solidFill>
                  <a:schemeClr val="bg1"/>
                </a:solidFill>
                <a:latin typeface="+mn-lt"/>
              </a:rPr>
              <a:t>Key </a:t>
            </a:r>
            <a:r>
              <a:rPr lang="en-US" sz="3200" b="1">
                <a:solidFill>
                  <a:schemeClr val="bg1"/>
                </a:solidFill>
                <a:latin typeface="+mn-lt"/>
              </a:rPr>
              <a:t>terms used in this session</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5</a:t>
            </a:fld>
            <a:endParaRPr lang="en-GB" altLang="en-US" smtClean="0">
              <a:solidFill>
                <a:schemeClr val="tx1"/>
              </a:solidFill>
            </a:endParaRPr>
          </a:p>
        </p:txBody>
      </p:sp>
      <p:sp>
        <p:nvSpPr>
          <p:cNvPr id="9" name="Rectangle 8"/>
          <p:cNvSpPr/>
          <p:nvPr/>
        </p:nvSpPr>
        <p:spPr>
          <a:xfrm>
            <a:off x="333784" y="1073924"/>
            <a:ext cx="8630704" cy="4339650"/>
          </a:xfrm>
          <a:prstGeom prst="rect">
            <a:avLst/>
          </a:prstGeom>
        </p:spPr>
        <p:txBody>
          <a:bodyPr wrap="square">
            <a:spAutoFit/>
          </a:bodyPr>
          <a:lstStyle/>
          <a:p>
            <a:pPr marL="685800" indent="-685800">
              <a:defRPr/>
            </a:pPr>
            <a:r>
              <a:rPr lang="en-US" sz="2400" b="1">
                <a:ea typeface="Calibri" pitchFamily="34" charset="0"/>
                <a:cs typeface="Times New Roman" pitchFamily="18" charset="0"/>
              </a:rPr>
              <a:t>Health Information Systems: </a:t>
            </a:r>
            <a:r>
              <a:rPr lang="en-PH" sz="2400">
                <a:ea typeface="Calibri" pitchFamily="34" charset="0"/>
                <a:cs typeface="Times New Roman" pitchFamily="18" charset="0"/>
              </a:rPr>
              <a:t>A system that integrates data collection, processing, reporting, and use of the information necessary for improving health service effectiveness and efficiency through better management at all levels of health services. HIS is a much broader term than HMIS and includes HMIS, Patient Management Registration System (PMRS), Logistics Management Information System (LMIS), Human Resources Information System (HRIS), Financial Management System (FMS), etc.</a:t>
            </a:r>
            <a:endParaRPr lang="en-US" sz="2400">
              <a:ea typeface="Calibri" pitchFamily="34" charset="0"/>
              <a:cs typeface="Times New Roman" pitchFamily="18" charset="0"/>
            </a:endParaRPr>
          </a:p>
          <a:p>
            <a:pPr marL="685800" indent="-685800">
              <a:defRPr/>
            </a:pPr>
            <a:r>
              <a:rPr lang="en-PH" sz="1200">
                <a:ea typeface="Calibri" pitchFamily="34" charset="0"/>
                <a:cs typeface="Times New Roman" pitchFamily="18" charset="0"/>
              </a:rPr>
              <a:t>  </a:t>
            </a:r>
          </a:p>
          <a:p>
            <a:pPr marL="685800" indent="-685800">
              <a:defRPr/>
            </a:pPr>
            <a:r>
              <a:rPr lang="en-PH" sz="2400" b="1">
                <a:ea typeface="Calibri" pitchFamily="34" charset="0"/>
                <a:cs typeface="Times New Roman" pitchFamily="18" charset="0"/>
              </a:rPr>
              <a:t>Information System: </a:t>
            </a:r>
            <a:r>
              <a:rPr lang="en-PH" sz="2400">
                <a:ea typeface="Calibri" pitchFamily="34" charset="0"/>
                <a:cs typeface="Times New Roman" pitchFamily="18" charset="0"/>
              </a:rPr>
              <a:t>Organized system for the collection, organization, </a:t>
            </a:r>
            <a:r>
              <a:rPr lang="en-PH" sz="2400" smtClean="0">
                <a:ea typeface="Calibri" pitchFamily="34" charset="0"/>
                <a:cs typeface="Times New Roman" pitchFamily="18" charset="0"/>
              </a:rPr>
              <a:t>storage, </a:t>
            </a:r>
            <a:r>
              <a:rPr lang="en-PH" sz="2400">
                <a:ea typeface="Calibri" pitchFamily="34" charset="0"/>
                <a:cs typeface="Times New Roman" pitchFamily="18" charset="0"/>
              </a:rPr>
              <a:t>and communication of information</a:t>
            </a:r>
          </a:p>
        </p:txBody>
      </p:sp>
    </p:spTree>
    <p:extLst>
      <p:ext uri="{BB962C8B-B14F-4D97-AF65-F5344CB8AC3E}">
        <p14:creationId xmlns:p14="http://schemas.microsoft.com/office/powerpoint/2010/main" val="8426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28650" y="142975"/>
            <a:ext cx="7886700" cy="693737"/>
          </a:xfrm>
        </p:spPr>
        <p:txBody>
          <a:bodyPr/>
          <a:lstStyle/>
          <a:p>
            <a:pPr lvl="0" algn="ctr" eaLnBrk="1" hangingPunct="1">
              <a:defRPr/>
            </a:pPr>
            <a:r>
              <a:rPr lang="en-US" sz="3200" b="1" smtClean="0">
                <a:solidFill>
                  <a:schemeClr val="bg1"/>
                </a:solidFill>
                <a:latin typeface="+mn-lt"/>
              </a:rPr>
              <a:t>Key </a:t>
            </a:r>
            <a:r>
              <a:rPr lang="en-US" sz="3200" b="1">
                <a:solidFill>
                  <a:schemeClr val="bg1"/>
                </a:solidFill>
                <a:latin typeface="+mn-lt"/>
              </a:rPr>
              <a:t>terms used in this session</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6</a:t>
            </a:fld>
            <a:endParaRPr lang="en-GB" altLang="en-US" smtClean="0">
              <a:solidFill>
                <a:schemeClr val="tx1"/>
              </a:solidFill>
            </a:endParaRPr>
          </a:p>
        </p:txBody>
      </p:sp>
      <p:sp>
        <p:nvSpPr>
          <p:cNvPr id="9" name="Rectangle 8"/>
          <p:cNvSpPr/>
          <p:nvPr/>
        </p:nvSpPr>
        <p:spPr>
          <a:xfrm>
            <a:off x="333784" y="1073924"/>
            <a:ext cx="8630704" cy="6001643"/>
          </a:xfrm>
          <a:prstGeom prst="rect">
            <a:avLst/>
          </a:prstGeom>
        </p:spPr>
        <p:txBody>
          <a:bodyPr wrap="square">
            <a:spAutoFit/>
          </a:bodyPr>
          <a:lstStyle/>
          <a:p>
            <a:pPr marL="685800" indent="-685800">
              <a:defRPr/>
            </a:pPr>
            <a:r>
              <a:rPr lang="en-PH" sz="2400" b="1">
                <a:ea typeface="Calibri" pitchFamily="34" charset="0"/>
                <a:cs typeface="Times New Roman" pitchFamily="18" charset="0"/>
              </a:rPr>
              <a:t>National Spatial Data Infrastructure: </a:t>
            </a:r>
            <a:r>
              <a:rPr lang="en-PH" sz="2400">
                <a:ea typeface="Calibri" pitchFamily="34" charset="0"/>
                <a:cs typeface="Times New Roman" pitchFamily="18" charset="0"/>
              </a:rPr>
              <a:t>A system of policies, human resources, databases, standards, and protocols dedicated to acquire, process, store, distribute, and improve utilization of core geospatial datasets of importance to society</a:t>
            </a:r>
            <a:endParaRPr lang="en-PH" sz="2400" b="1">
              <a:ea typeface="Calibri" pitchFamily="34" charset="0"/>
              <a:cs typeface="Times New Roman" pitchFamily="18" charset="0"/>
            </a:endParaRPr>
          </a:p>
          <a:p>
            <a:pPr marL="685800" lvl="0" indent="-685800"/>
            <a:r>
              <a:rPr lang="en-PH" sz="1200" smtClean="0">
                <a:ea typeface="Calibri" pitchFamily="34" charset="0"/>
                <a:cs typeface="Times New Roman" pitchFamily="18" charset="0"/>
              </a:rPr>
              <a:t> </a:t>
            </a:r>
            <a:endParaRPr lang="en-PH" sz="1200">
              <a:ea typeface="Calibri" pitchFamily="34" charset="0"/>
              <a:cs typeface="Times New Roman" pitchFamily="18" charset="0"/>
            </a:endParaRPr>
          </a:p>
          <a:p>
            <a:pPr marL="685800" indent="-685800">
              <a:defRPr/>
            </a:pPr>
            <a:r>
              <a:rPr lang="en-US" sz="2400" b="1" smtClean="0">
                <a:ea typeface="Calibri" pitchFamily="34" charset="0"/>
                <a:cs typeface="Times New Roman" pitchFamily="18" charset="0"/>
              </a:rPr>
              <a:t>Remote Sensing (RS): </a:t>
            </a:r>
            <a:r>
              <a:rPr lang="en-PH" sz="2400"/>
              <a:t>Collecting and interpreting information about the environment and the surface of the earth from a distance, primarily by sensing radiation that is naturally emitted or reflected by the earth's surface or from the atmosphere, or by sensing signals transmitted from a device and reflected back to it. Examples of remote-sensing methods include aerial photography, radar, and satellite imaging. </a:t>
            </a:r>
            <a:endParaRPr lang="en-US" sz="2400" smtClean="0">
              <a:ea typeface="Calibri" pitchFamily="34" charset="0"/>
              <a:cs typeface="Times New Roman" pitchFamily="18" charset="0"/>
            </a:endParaRPr>
          </a:p>
          <a:p>
            <a:pPr marL="685800" indent="-685800">
              <a:defRPr/>
            </a:pPr>
            <a:endParaRPr lang="en-US" sz="1200" b="1">
              <a:ea typeface="Calibri" pitchFamily="34" charset="0"/>
              <a:cs typeface="Times New Roman" pitchFamily="18" charset="0"/>
            </a:endParaRPr>
          </a:p>
          <a:p>
            <a:pPr marL="685800" indent="-685800">
              <a:defRPr/>
            </a:pPr>
            <a:r>
              <a:rPr lang="en-US" sz="2400" b="1" smtClean="0">
                <a:ea typeface="Calibri" pitchFamily="34" charset="0"/>
                <a:cs typeface="Times New Roman" pitchFamily="18" charset="0"/>
              </a:rPr>
              <a:t>Strategy</a:t>
            </a:r>
            <a:r>
              <a:rPr lang="en-US" sz="2400" b="1">
                <a:ea typeface="Calibri" pitchFamily="34" charset="0"/>
                <a:cs typeface="Times New Roman" pitchFamily="18" charset="0"/>
              </a:rPr>
              <a:t>: </a:t>
            </a:r>
            <a:r>
              <a:rPr lang="en-PH" sz="2400">
                <a:ea typeface="Calibri" pitchFamily="34" charset="0"/>
                <a:cs typeface="Times New Roman" pitchFamily="18" charset="0"/>
              </a:rPr>
              <a:t>Approach that will be used to reach the objectives that have been defined</a:t>
            </a:r>
            <a:endParaRPr lang="en-US" sz="2400">
              <a:ea typeface="Calibri" pitchFamily="34" charset="0"/>
              <a:cs typeface="Times New Roman" pitchFamily="18" charset="0"/>
            </a:endParaRPr>
          </a:p>
          <a:p>
            <a:pPr marL="685800" indent="-685800">
              <a:defRPr/>
            </a:pPr>
            <a:r>
              <a:rPr lang="en-PH" sz="1200" b="1">
                <a:ea typeface="Calibri" pitchFamily="34" charset="0"/>
                <a:cs typeface="Times New Roman" pitchFamily="18" charset="0"/>
              </a:rPr>
              <a:t> </a:t>
            </a:r>
            <a:r>
              <a:rPr lang="en-PH" sz="1200" b="1" smtClean="0">
                <a:ea typeface="Calibri" pitchFamily="34" charset="0"/>
                <a:cs typeface="Times New Roman" pitchFamily="18" charset="0"/>
              </a:rPr>
              <a:t> </a:t>
            </a:r>
            <a:endParaRPr lang="en-US" sz="1200" b="1">
              <a:ea typeface="Calibri" pitchFamily="34" charset="0"/>
              <a:cs typeface="Times New Roman" pitchFamily="18" charset="0"/>
            </a:endParaRPr>
          </a:p>
          <a:p>
            <a:pPr marL="685800" indent="-685800">
              <a:defRPr/>
            </a:pPr>
            <a:r>
              <a:rPr lang="en-US" sz="2400" b="1">
                <a:ea typeface="Calibri" pitchFamily="34" charset="0"/>
                <a:cs typeface="Times New Roman" pitchFamily="18" charset="0"/>
              </a:rPr>
              <a:t>Vision: </a:t>
            </a:r>
            <a:r>
              <a:rPr lang="en-PH" sz="2400">
                <a:ea typeface="Calibri" pitchFamily="34" charset="0"/>
                <a:cs typeface="Times New Roman" pitchFamily="18" charset="0"/>
              </a:rPr>
              <a:t>Vivid picture of where you want to be in the future</a:t>
            </a:r>
            <a:endParaRPr lang="en-PH" sz="2400" b="1">
              <a:ea typeface="Calibri" pitchFamily="34" charset="0"/>
              <a:cs typeface="Times New Roman" pitchFamily="18" charset="0"/>
            </a:endParaRPr>
          </a:p>
        </p:txBody>
      </p:sp>
    </p:spTree>
    <p:extLst>
      <p:ext uri="{BB962C8B-B14F-4D97-AF65-F5344CB8AC3E}">
        <p14:creationId xmlns:p14="http://schemas.microsoft.com/office/powerpoint/2010/main" val="51166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7</a:t>
            </a:fld>
            <a:endParaRPr lang="en-GB" altLang="en-US"/>
          </a:p>
        </p:txBody>
      </p:sp>
      <p:sp>
        <p:nvSpPr>
          <p:cNvPr id="6" name="Rectangle 5"/>
          <p:cNvSpPr/>
          <p:nvPr/>
        </p:nvSpPr>
        <p:spPr>
          <a:xfrm>
            <a:off x="395535" y="1129968"/>
            <a:ext cx="8497168" cy="1815882"/>
          </a:xfrm>
          <a:prstGeom prst="rect">
            <a:avLst/>
          </a:prstGeom>
        </p:spPr>
        <p:txBody>
          <a:bodyPr wrap="square">
            <a:spAutoFit/>
          </a:bodyPr>
          <a:lstStyle/>
          <a:p>
            <a:pPr fontAlgn="base"/>
            <a:r>
              <a:rPr lang="en-US" sz="2800" dirty="0"/>
              <a:t>P</a:t>
            </a:r>
            <a:r>
              <a:rPr lang="en-US" sz="2800" dirty="0" smtClean="0"/>
              <a:t>roperly integrating geography and time in the HIS improves geographically-based </a:t>
            </a:r>
            <a:r>
              <a:rPr lang="en-US" sz="2800" smtClean="0"/>
              <a:t>decision </a:t>
            </a:r>
            <a:r>
              <a:rPr lang="en-US" sz="2800" smtClean="0"/>
              <a:t>making </a:t>
            </a:r>
            <a:r>
              <a:rPr lang="en-US" sz="2800" dirty="0" smtClean="0"/>
              <a:t>and therefore provides a more systemic approach to solving public health problems.</a:t>
            </a:r>
          </a:p>
        </p:txBody>
      </p:sp>
      <p:pic>
        <p:nvPicPr>
          <p:cNvPr id="24" name="Picture 7" descr="MCj042982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585" y="4518036"/>
            <a:ext cx="1296591" cy="158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971600" y="3122965"/>
            <a:ext cx="6301233" cy="954107"/>
          </a:xfrm>
          <a:prstGeom prst="rect">
            <a:avLst/>
          </a:prstGeom>
        </p:spPr>
        <p:txBody>
          <a:bodyPr wrap="square">
            <a:spAutoFit/>
          </a:bodyPr>
          <a:lstStyle/>
          <a:p>
            <a:pPr fontAlgn="base"/>
            <a:r>
              <a:rPr lang="en-US" sz="2800" dirty="0" smtClean="0"/>
              <a:t>How do you properly integrate geography and time in the HIS?</a:t>
            </a:r>
          </a:p>
        </p:txBody>
      </p:sp>
      <p:pic>
        <p:nvPicPr>
          <p:cNvPr id="26" name="Picture 5" descr="MCj043441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0006" y="2906593"/>
            <a:ext cx="1040426" cy="117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ight Arrow 26"/>
          <p:cNvSpPr/>
          <p:nvPr/>
        </p:nvSpPr>
        <p:spPr>
          <a:xfrm>
            <a:off x="611560" y="5284068"/>
            <a:ext cx="432048" cy="449188"/>
          </a:xfrm>
          <a:prstGeom prst="rightArrow">
            <a:avLst/>
          </a:prstGeom>
          <a:solidFill>
            <a:srgbClr val="346667"/>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1152600" y="5193633"/>
            <a:ext cx="6120233" cy="584775"/>
          </a:xfrm>
          <a:prstGeom prst="rect">
            <a:avLst/>
          </a:prstGeom>
        </p:spPr>
        <p:txBody>
          <a:bodyPr wrap="square">
            <a:spAutoFit/>
          </a:bodyPr>
          <a:lstStyle/>
          <a:p>
            <a:pPr fontAlgn="base"/>
            <a:r>
              <a:rPr lang="en-US" sz="3200" b="1" dirty="0" smtClean="0"/>
              <a:t>Geo-enable the HIS</a:t>
            </a:r>
          </a:p>
        </p:txBody>
      </p:sp>
      <p:sp>
        <p:nvSpPr>
          <p:cNvPr id="5" name="Title 4"/>
          <p:cNvSpPr>
            <a:spLocks noGrp="1"/>
          </p:cNvSpPr>
          <p:nvPr>
            <p:ph type="title" idx="4294967295"/>
          </p:nvPr>
        </p:nvSpPr>
        <p:spPr>
          <a:xfrm>
            <a:off x="628650" y="-171400"/>
            <a:ext cx="7886700" cy="1325563"/>
          </a:xfrm>
        </p:spPr>
        <p:txBody>
          <a:bodyPr/>
          <a:lstStyle/>
          <a:p>
            <a:pPr algn="ctr" eaLnBrk="1" hangingPunct="1"/>
            <a:r>
              <a:rPr lang="en-US" sz="3200" b="1">
                <a:solidFill>
                  <a:schemeClr val="bg1"/>
                </a:solidFill>
                <a:latin typeface="+mn-lt"/>
              </a:rPr>
              <a:t>Integrating geography and time in the HIS</a:t>
            </a:r>
          </a:p>
        </p:txBody>
      </p:sp>
    </p:spTree>
    <p:extLst>
      <p:ext uri="{BB962C8B-B14F-4D97-AF65-F5344CB8AC3E}">
        <p14:creationId xmlns:p14="http://schemas.microsoft.com/office/powerpoint/2010/main" val="56395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8</a:t>
            </a:fld>
            <a:endParaRPr lang="en-GB" altLang="en-US"/>
          </a:p>
        </p:txBody>
      </p:sp>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A Geo-enabled HIS</a:t>
            </a:r>
            <a:endParaRPr lang="en-US" sz="3200" b="1" dirty="0">
              <a:solidFill>
                <a:schemeClr val="bg1"/>
              </a:solidFill>
              <a:latin typeface="+mn-lt"/>
            </a:endParaRPr>
          </a:p>
        </p:txBody>
      </p:sp>
      <p:sp>
        <p:nvSpPr>
          <p:cNvPr id="6" name="Rectangle 5"/>
          <p:cNvSpPr/>
          <p:nvPr/>
        </p:nvSpPr>
        <p:spPr>
          <a:xfrm>
            <a:off x="372548" y="1502782"/>
            <a:ext cx="8447924" cy="2862322"/>
          </a:xfrm>
          <a:prstGeom prst="rect">
            <a:avLst/>
          </a:prstGeom>
        </p:spPr>
        <p:txBody>
          <a:bodyPr wrap="square">
            <a:spAutoFit/>
          </a:bodyPr>
          <a:lstStyle/>
          <a:p>
            <a:pPr marL="228600" indent="-228600" algn="ctr"/>
            <a:r>
              <a:rPr lang="en-US" altLang="en-US" sz="3600" i="1" dirty="0">
                <a:ea typeface="Calibri" pitchFamily="34" charset="0"/>
                <a:cs typeface="Times New Roman" pitchFamily="18" charset="0"/>
              </a:rPr>
              <a:t>An Information System that fully benefits from the power of geography, geospatial data and technologies through the proper integration of geography and time across its business processes</a:t>
            </a:r>
          </a:p>
        </p:txBody>
      </p:sp>
    </p:spTree>
    <p:extLst>
      <p:ext uri="{BB962C8B-B14F-4D97-AF65-F5344CB8AC3E}">
        <p14:creationId xmlns:p14="http://schemas.microsoft.com/office/powerpoint/2010/main" val="305442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5490D6-8476-4F9A-9D29-0EC3740DF8C6}" type="slidenum">
              <a:rPr lang="en-GB" altLang="en-US" smtClean="0"/>
              <a:pPr>
                <a:defRPr/>
              </a:pPr>
              <a:t>9</a:t>
            </a:fld>
            <a:endParaRPr lang="en-GB" altLang="en-US"/>
          </a:p>
        </p:txBody>
      </p:sp>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dirty="0" smtClean="0">
                <a:solidFill>
                  <a:schemeClr val="bg1"/>
                </a:solidFill>
                <a:latin typeface="+mn-lt"/>
              </a:rPr>
              <a:t>The HIS geo-enabling framework</a:t>
            </a:r>
            <a:endParaRPr lang="en-US" sz="3200" b="1" dirty="0">
              <a:solidFill>
                <a:schemeClr val="bg1"/>
              </a:solidFill>
              <a:latin typeface="+mn-lt"/>
            </a:endParaRPr>
          </a:p>
        </p:txBody>
      </p:sp>
      <p:pic>
        <p:nvPicPr>
          <p:cNvPr id="5" name="Picture 2"/>
          <p:cNvPicPr>
            <a:picLocks noChangeAspect="1" noChangeArrowheads="1"/>
          </p:cNvPicPr>
          <p:nvPr/>
        </p:nvPicPr>
        <p:blipFill>
          <a:blip r:embed="rId3" cstate="print"/>
          <a:srcRect l="4938" t="35305" r="50000" b="9749"/>
          <a:stretch>
            <a:fillRect/>
          </a:stretch>
        </p:blipFill>
        <p:spPr bwMode="auto">
          <a:xfrm>
            <a:off x="4572000" y="1268760"/>
            <a:ext cx="4161331" cy="3850668"/>
          </a:xfrm>
          <a:prstGeom prst="rect">
            <a:avLst/>
          </a:prstGeom>
          <a:noFill/>
          <a:ln w="9525">
            <a:noFill/>
            <a:miter lim="800000"/>
            <a:headEnd/>
            <a:tailEnd/>
          </a:ln>
        </p:spPr>
      </p:pic>
      <p:sp>
        <p:nvSpPr>
          <p:cNvPr id="6" name="Title 1"/>
          <p:cNvSpPr txBox="1">
            <a:spLocks/>
          </p:cNvSpPr>
          <p:nvPr/>
        </p:nvSpPr>
        <p:spPr>
          <a:xfrm>
            <a:off x="179512" y="1484784"/>
            <a:ext cx="3528392" cy="316862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US" sz="2800" dirty="0" smtClean="0">
                <a:latin typeface="+mn-lt"/>
                <a:ea typeface="Arial" charset="0"/>
              </a:rPr>
              <a:t>Properly integrating geography and time across the HIS business processes </a:t>
            </a:r>
            <a:r>
              <a:rPr lang="en-US" sz="2800" smtClean="0">
                <a:latin typeface="+mn-lt"/>
                <a:ea typeface="Arial" charset="0"/>
              </a:rPr>
              <a:t>requires the </a:t>
            </a:r>
            <a:r>
              <a:rPr lang="en-PH" sz="2800" noProof="0" dirty="0" smtClean="0">
                <a:latin typeface="+mn-lt"/>
                <a:ea typeface="Arial" charset="0"/>
              </a:rPr>
              <a:t>following 9 elements  to be in place</a:t>
            </a:r>
            <a:endParaRPr kumimoji="0" lang="en-US" sz="2800" i="0" u="none" strike="noStrike" kern="1200" cap="none" spc="0" normalizeH="0" baseline="0" noProof="0" dirty="0">
              <a:ln>
                <a:noFill/>
              </a:ln>
              <a:effectLst/>
              <a:uLnTx/>
              <a:uFillTx/>
              <a:latin typeface="+mn-lt"/>
              <a:ea typeface="Arial" charset="0"/>
            </a:endParaRPr>
          </a:p>
        </p:txBody>
      </p:sp>
      <p:sp>
        <p:nvSpPr>
          <p:cNvPr id="7" name="Right Arrow 6"/>
          <p:cNvSpPr/>
          <p:nvPr/>
        </p:nvSpPr>
        <p:spPr>
          <a:xfrm>
            <a:off x="3707904" y="2780929"/>
            <a:ext cx="432048" cy="449188"/>
          </a:xfrm>
          <a:prstGeom prst="rightArrow">
            <a:avLst/>
          </a:prstGeom>
          <a:solidFill>
            <a:srgbClr val="346667"/>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itle 1"/>
          <p:cNvSpPr txBox="1">
            <a:spLocks/>
          </p:cNvSpPr>
          <p:nvPr/>
        </p:nvSpPr>
        <p:spPr>
          <a:xfrm>
            <a:off x="899592" y="5301208"/>
            <a:ext cx="7776864" cy="98072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CH" sz="2800" dirty="0" err="1" smtClean="0">
                <a:latin typeface="+mn-lt"/>
                <a:ea typeface="Arial" charset="0"/>
              </a:rPr>
              <a:t>These</a:t>
            </a:r>
            <a:r>
              <a:rPr lang="fr-CH" sz="2800" dirty="0" smtClean="0">
                <a:latin typeface="+mn-lt"/>
                <a:ea typeface="Arial" charset="0"/>
              </a:rPr>
              <a:t> </a:t>
            </a:r>
            <a:r>
              <a:rPr lang="en-US" sz="2800" dirty="0" smtClean="0">
                <a:latin typeface="+mn-lt"/>
                <a:ea typeface="Arial" charset="0"/>
              </a:rPr>
              <a:t>nine elements compose the HIS geo-enabling framework. </a:t>
            </a:r>
            <a:endParaRPr kumimoji="0" lang="en-US" sz="2800" i="0" u="none" strike="noStrike" kern="1200" cap="none" spc="0" normalizeH="0" baseline="0" noProof="0" dirty="0">
              <a:ln>
                <a:noFill/>
              </a:ln>
              <a:effectLst/>
              <a:uLnTx/>
              <a:uFillTx/>
              <a:latin typeface="+mn-lt"/>
              <a:ea typeface="Arial" charset="0"/>
            </a:endParaRPr>
          </a:p>
        </p:txBody>
      </p:sp>
      <p:sp>
        <p:nvSpPr>
          <p:cNvPr id="10" name="Title 1"/>
          <p:cNvSpPr txBox="1">
            <a:spLocks/>
          </p:cNvSpPr>
          <p:nvPr/>
        </p:nvSpPr>
        <p:spPr>
          <a:xfrm>
            <a:off x="1584176" y="6093296"/>
            <a:ext cx="709228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mn-lt"/>
                <a:ea typeface="Arial" charset="0"/>
                <a:cs typeface="Arial" charset="0"/>
              </a:rPr>
              <a:t>Core assets in common to all health programs!</a:t>
            </a:r>
            <a:endParaRPr kumimoji="0" lang="en-US" sz="2800" b="0" i="0" u="none" strike="noStrike" kern="1200" cap="none" spc="0" normalizeH="0" baseline="0" noProof="0" dirty="0">
              <a:ln>
                <a:noFill/>
              </a:ln>
              <a:effectLst/>
              <a:uLnTx/>
              <a:uFillTx/>
              <a:latin typeface="+mn-lt"/>
              <a:ea typeface="Arial" charset="0"/>
              <a:cs typeface="Arial" charset="0"/>
            </a:endParaRPr>
          </a:p>
        </p:txBody>
      </p:sp>
      <p:sp>
        <p:nvSpPr>
          <p:cNvPr id="11" name="Right Arrow 10"/>
          <p:cNvSpPr/>
          <p:nvPr/>
        </p:nvSpPr>
        <p:spPr>
          <a:xfrm>
            <a:off x="467544" y="5301208"/>
            <a:ext cx="432048"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ight Arrow 11"/>
          <p:cNvSpPr/>
          <p:nvPr/>
        </p:nvSpPr>
        <p:spPr>
          <a:xfrm>
            <a:off x="1115616" y="6251384"/>
            <a:ext cx="432048"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8108</TotalTime>
  <Words>3722</Words>
  <Application>Microsoft Office PowerPoint</Application>
  <PresentationFormat>On-screen Show (4:3)</PresentationFormat>
  <Paragraphs>339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HGLC_HIS_geo-enabling_course_template</vt:lpstr>
      <vt:lpstr>PowerPoint Presentation</vt:lpstr>
      <vt:lpstr>Key terms used in this session</vt:lpstr>
      <vt:lpstr>Key terms used in this session</vt:lpstr>
      <vt:lpstr>Key terms used in this session</vt:lpstr>
      <vt:lpstr>Key terms used in this session</vt:lpstr>
      <vt:lpstr>Key terms used in this session</vt:lpstr>
      <vt:lpstr>Integrating geography and time in the 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Izay Pantanilla</cp:lastModifiedBy>
  <cp:revision>222</cp:revision>
  <dcterms:created xsi:type="dcterms:W3CDTF">2018-03-06T13:12:55Z</dcterms:created>
  <dcterms:modified xsi:type="dcterms:W3CDTF">2019-10-25T10:24:20Z</dcterms:modified>
</cp:coreProperties>
</file>