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4"/>
  </p:notesMasterIdLst>
  <p:sldIdLst>
    <p:sldId id="278" r:id="rId2"/>
    <p:sldId id="793" r:id="rId3"/>
    <p:sldId id="792" r:id="rId4"/>
    <p:sldId id="811" r:id="rId5"/>
    <p:sldId id="795" r:id="rId6"/>
    <p:sldId id="812" r:id="rId7"/>
    <p:sldId id="818" r:id="rId8"/>
    <p:sldId id="813" r:id="rId9"/>
    <p:sldId id="814" r:id="rId10"/>
    <p:sldId id="816" r:id="rId11"/>
    <p:sldId id="801" r:id="rId12"/>
    <p:sldId id="817" r:id="rId13"/>
    <p:sldId id="794" r:id="rId14"/>
    <p:sldId id="264" r:id="rId15"/>
    <p:sldId id="771" r:id="rId16"/>
    <p:sldId id="288" r:id="rId17"/>
    <p:sldId id="766" r:id="rId18"/>
    <p:sldId id="767" r:id="rId19"/>
    <p:sldId id="799" r:id="rId20"/>
    <p:sldId id="800" r:id="rId21"/>
    <p:sldId id="374" r:id="rId22"/>
    <p:sldId id="798" r:id="rId23"/>
  </p:sldIdLst>
  <p:sldSz cx="12192000" cy="6858000"/>
  <p:notesSz cx="6858000" cy="9144000"/>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0" userDrawn="1">
          <p15:clr>
            <a:srgbClr val="A4A3A4"/>
          </p15:clr>
        </p15:guide>
        <p15:guide id="2" pos="370" userDrawn="1">
          <p15:clr>
            <a:srgbClr val="A4A3A4"/>
          </p15:clr>
        </p15:guide>
        <p15:guide id="3" orient="horz" pos="96" userDrawn="1">
          <p15:clr>
            <a:srgbClr val="A4A3A4"/>
          </p15:clr>
        </p15:guide>
        <p15:guide id="4" pos="3840" userDrawn="1">
          <p15:clr>
            <a:srgbClr val="A4A3A4"/>
          </p15:clr>
        </p15:guide>
        <p15:guide id="5" orient="horz" pos="3634" userDrawn="1">
          <p15:clr>
            <a:srgbClr val="A4A3A4"/>
          </p15:clr>
        </p15:guide>
        <p15:guide id="7" pos="7174" userDrawn="1">
          <p15:clr>
            <a:srgbClr val="A4A3A4"/>
          </p15:clr>
        </p15:guide>
        <p15:guide id="8" orient="horz" pos="686" userDrawn="1">
          <p15:clr>
            <a:srgbClr val="A4A3A4"/>
          </p15:clr>
        </p15:guide>
        <p15:guide id="9" orient="horz" pos="618" userDrawn="1">
          <p15:clr>
            <a:srgbClr val="A4A3A4"/>
          </p15:clr>
        </p15:guide>
        <p15:guide id="10" pos="2593" userDrawn="1">
          <p15:clr>
            <a:srgbClr val="A4A3A4"/>
          </p15:clr>
        </p15:guide>
        <p15:guide id="11" pos="5042" userDrawn="1">
          <p15:clr>
            <a:srgbClr val="A4A3A4"/>
          </p15:clr>
        </p15:guide>
        <p15:guide id="12" orient="horz" pos="2614" userDrawn="1">
          <p15:clr>
            <a:srgbClr val="A4A3A4"/>
          </p15:clr>
        </p15:guide>
      </p15:sldGuideLst>
    </p:ext>
    <p:ext uri="{2D200454-40CA-4A62-9FC3-DE9A4176ACB9}">
      <p15:notesGuideLst xmlns:p15="http://schemas.microsoft.com/office/powerpoint/2012/main">
        <p15:guide id="1" orient="horz" pos="2886"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C972812-F09C-3B01-F5BD-CC2DC1A14343}" name="975" initials="" userId="S::37d9f@haenmail.onmicrosoft.com::d146c936-e6ce-4cf1-8ba5-4d0363aafcd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6667"/>
    <a:srgbClr val="002147"/>
    <a:srgbClr val="7F6000"/>
    <a:srgbClr val="FE7F00"/>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548" autoAdjust="0"/>
    <p:restoredTop sz="96247" autoAdjust="0"/>
  </p:normalViewPr>
  <p:slideViewPr>
    <p:cSldViewPr snapToGrid="0">
      <p:cViewPr varScale="1">
        <p:scale>
          <a:sx n="107" d="100"/>
          <a:sy n="107" d="100"/>
        </p:scale>
        <p:origin x="468" y="102"/>
      </p:cViewPr>
      <p:guideLst>
        <p:guide orient="horz" pos="300"/>
        <p:guide pos="370"/>
        <p:guide orient="horz" pos="96"/>
        <p:guide pos="3840"/>
        <p:guide orient="horz" pos="3634"/>
        <p:guide pos="7174"/>
        <p:guide orient="horz" pos="686"/>
        <p:guide orient="horz" pos="618"/>
        <p:guide pos="2593"/>
        <p:guide pos="5042"/>
        <p:guide orient="horz" pos="2614"/>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1" d="100"/>
          <a:sy n="81" d="100"/>
        </p:scale>
        <p:origin x="3894" y="108"/>
      </p:cViewPr>
      <p:guideLst>
        <p:guide orient="horz" pos="2886"/>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625442-F05A-4FC3-9A08-3A325D2C6ED9}" type="datetimeFigureOut">
              <a:rPr lang="en-GB" smtClean="0"/>
              <a:t>28/06/2024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D482C6-7221-442F-AC9E-4AD7982D5D27}" type="slidenum">
              <a:rPr lang="en-GB" smtClean="0"/>
              <a:t>‹#›</a:t>
            </a:fld>
            <a:endParaRPr lang="en-GB"/>
          </a:p>
        </p:txBody>
      </p:sp>
    </p:spTree>
    <p:extLst>
      <p:ext uri="{BB962C8B-B14F-4D97-AF65-F5344CB8AC3E}">
        <p14:creationId xmlns:p14="http://schemas.microsoft.com/office/powerpoint/2010/main" val="298850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a:t>
            </a:fld>
            <a:endParaRPr lang="en-PH" altLang="en-US"/>
          </a:p>
        </p:txBody>
      </p:sp>
    </p:spTree>
    <p:extLst>
      <p:ext uri="{BB962C8B-B14F-4D97-AF65-F5344CB8AC3E}">
        <p14:creationId xmlns:p14="http://schemas.microsoft.com/office/powerpoint/2010/main" val="1259420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10</a:t>
            </a:fld>
            <a:endParaRPr lang="en-PH" altLang="en-US"/>
          </a:p>
        </p:txBody>
      </p:sp>
    </p:spTree>
    <p:extLst>
      <p:ext uri="{BB962C8B-B14F-4D97-AF65-F5344CB8AC3E}">
        <p14:creationId xmlns:p14="http://schemas.microsoft.com/office/powerpoint/2010/main" val="35321501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11</a:t>
            </a:fld>
            <a:endParaRPr lang="en-PH" altLang="en-US"/>
          </a:p>
        </p:txBody>
      </p:sp>
    </p:spTree>
    <p:extLst>
      <p:ext uri="{BB962C8B-B14F-4D97-AF65-F5344CB8AC3E}">
        <p14:creationId xmlns:p14="http://schemas.microsoft.com/office/powerpoint/2010/main" val="19026287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12</a:t>
            </a:fld>
            <a:endParaRPr lang="en-PH" altLang="en-US"/>
          </a:p>
        </p:txBody>
      </p:sp>
    </p:spTree>
    <p:extLst>
      <p:ext uri="{BB962C8B-B14F-4D97-AF65-F5344CB8AC3E}">
        <p14:creationId xmlns:p14="http://schemas.microsoft.com/office/powerpoint/2010/main" val="19026287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13</a:t>
            </a:fld>
            <a:endParaRPr lang="en-PH" altLang="en-US"/>
          </a:p>
        </p:txBody>
      </p:sp>
    </p:spTree>
    <p:extLst>
      <p:ext uri="{BB962C8B-B14F-4D97-AF65-F5344CB8AC3E}">
        <p14:creationId xmlns:p14="http://schemas.microsoft.com/office/powerpoint/2010/main" val="38104371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D482C6-7221-442F-AC9E-4AD7982D5D27}" type="slidenum">
              <a:rPr lang="en-GB" smtClean="0"/>
              <a:t>14</a:t>
            </a:fld>
            <a:endParaRPr lang="en-GB"/>
          </a:p>
        </p:txBody>
      </p:sp>
    </p:spTree>
    <p:extLst>
      <p:ext uri="{BB962C8B-B14F-4D97-AF65-F5344CB8AC3E}">
        <p14:creationId xmlns:p14="http://schemas.microsoft.com/office/powerpoint/2010/main" val="1083314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D482C6-7221-442F-AC9E-4AD7982D5D27}" type="slidenum">
              <a:rPr lang="en-GB" smtClean="0"/>
              <a:t>15</a:t>
            </a:fld>
            <a:endParaRPr lang="en-GB"/>
          </a:p>
        </p:txBody>
      </p:sp>
    </p:spTree>
    <p:extLst>
      <p:ext uri="{BB962C8B-B14F-4D97-AF65-F5344CB8AC3E}">
        <p14:creationId xmlns:p14="http://schemas.microsoft.com/office/powerpoint/2010/main" val="535449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dirty="0"/>
          </a:p>
        </p:txBody>
      </p:sp>
      <p:sp>
        <p:nvSpPr>
          <p:cNvPr id="212" name="Google Shape;212;p9:notes"/>
          <p:cNvSpPr>
            <a:spLocks noGrp="1" noRot="1" noChangeAspect="1"/>
          </p:cNvSpPr>
          <p:nvPr>
            <p:ph type="sldImg" idx="2"/>
          </p:nvPr>
        </p:nvSpPr>
        <p:spPr>
          <a:xfrm>
            <a:off x="685800" y="1039813"/>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133137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D482C6-7221-442F-AC9E-4AD7982D5D27}" type="slidenum">
              <a:rPr lang="en-GB" smtClean="0"/>
              <a:t>17</a:t>
            </a:fld>
            <a:endParaRPr lang="en-GB"/>
          </a:p>
        </p:txBody>
      </p:sp>
    </p:spTree>
    <p:extLst>
      <p:ext uri="{BB962C8B-B14F-4D97-AF65-F5344CB8AC3E}">
        <p14:creationId xmlns:p14="http://schemas.microsoft.com/office/powerpoint/2010/main" val="9565793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29D482C6-7221-442F-AC9E-4AD7982D5D27}" type="slidenum">
              <a:rPr lang="en-GB" smtClean="0"/>
              <a:t>18</a:t>
            </a:fld>
            <a:endParaRPr lang="en-GB"/>
          </a:p>
        </p:txBody>
      </p:sp>
    </p:spTree>
    <p:extLst>
      <p:ext uri="{BB962C8B-B14F-4D97-AF65-F5344CB8AC3E}">
        <p14:creationId xmlns:p14="http://schemas.microsoft.com/office/powerpoint/2010/main" val="28086308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19</a:t>
            </a:fld>
            <a:endParaRPr lang="en-PH" altLang="en-US"/>
          </a:p>
        </p:txBody>
      </p:sp>
    </p:spTree>
    <p:extLst>
      <p:ext uri="{BB962C8B-B14F-4D97-AF65-F5344CB8AC3E}">
        <p14:creationId xmlns:p14="http://schemas.microsoft.com/office/powerpoint/2010/main" val="1652502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baseline="0"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2</a:t>
            </a:fld>
            <a:endParaRPr lang="en-PH" altLang="en-US"/>
          </a:p>
        </p:txBody>
      </p:sp>
    </p:spTree>
    <p:extLst>
      <p:ext uri="{BB962C8B-B14F-4D97-AF65-F5344CB8AC3E}">
        <p14:creationId xmlns:p14="http://schemas.microsoft.com/office/powerpoint/2010/main" val="26029377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20</a:t>
            </a:fld>
            <a:endParaRPr lang="en-PH" altLang="en-US"/>
          </a:p>
        </p:txBody>
      </p:sp>
    </p:spTree>
    <p:extLst>
      <p:ext uri="{BB962C8B-B14F-4D97-AF65-F5344CB8AC3E}">
        <p14:creationId xmlns:p14="http://schemas.microsoft.com/office/powerpoint/2010/main" val="36820132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endParaRPr lang="en-US" dirty="0"/>
          </a:p>
        </p:txBody>
      </p:sp>
      <p:sp>
        <p:nvSpPr>
          <p:cNvPr id="4" name="Slide Number Placeholder 3"/>
          <p:cNvSpPr>
            <a:spLocks noGrp="1"/>
          </p:cNvSpPr>
          <p:nvPr>
            <p:ph type="sldNum" sz="quarter" idx="5"/>
          </p:nvPr>
        </p:nvSpPr>
        <p:spPr/>
        <p:txBody>
          <a:bodyPr/>
          <a:lstStyle/>
          <a:p>
            <a:fld id="{29D482C6-7221-442F-AC9E-4AD7982D5D27}" type="slidenum">
              <a:rPr lang="en-GB" smtClean="0"/>
              <a:t>21</a:t>
            </a:fld>
            <a:endParaRPr lang="en-GB"/>
          </a:p>
        </p:txBody>
      </p:sp>
    </p:spTree>
    <p:extLst>
      <p:ext uri="{BB962C8B-B14F-4D97-AF65-F5344CB8AC3E}">
        <p14:creationId xmlns:p14="http://schemas.microsoft.com/office/powerpoint/2010/main" val="36557392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22</a:t>
            </a:fld>
            <a:endParaRPr lang="en-PH" altLang="en-US"/>
          </a:p>
        </p:txBody>
      </p:sp>
    </p:spTree>
    <p:extLst>
      <p:ext uri="{BB962C8B-B14F-4D97-AF65-F5344CB8AC3E}">
        <p14:creationId xmlns:p14="http://schemas.microsoft.com/office/powerpoint/2010/main" val="1257121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3</a:t>
            </a:fld>
            <a:endParaRPr lang="en-PH" altLang="en-US"/>
          </a:p>
        </p:txBody>
      </p:sp>
    </p:spTree>
    <p:extLst>
      <p:ext uri="{BB962C8B-B14F-4D97-AF65-F5344CB8AC3E}">
        <p14:creationId xmlns:p14="http://schemas.microsoft.com/office/powerpoint/2010/main" val="2715994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4</a:t>
            </a:fld>
            <a:endParaRPr lang="en-PH" altLang="en-US"/>
          </a:p>
        </p:txBody>
      </p:sp>
    </p:spTree>
    <p:extLst>
      <p:ext uri="{BB962C8B-B14F-4D97-AF65-F5344CB8AC3E}">
        <p14:creationId xmlns:p14="http://schemas.microsoft.com/office/powerpoint/2010/main" val="689385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5</a:t>
            </a:fld>
            <a:endParaRPr lang="en-PH" altLang="en-US"/>
          </a:p>
        </p:txBody>
      </p:sp>
    </p:spTree>
    <p:extLst>
      <p:ext uri="{BB962C8B-B14F-4D97-AF65-F5344CB8AC3E}">
        <p14:creationId xmlns:p14="http://schemas.microsoft.com/office/powerpoint/2010/main" val="3266041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PH" b="0" i="1"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6</a:t>
            </a:fld>
            <a:endParaRPr lang="en-PH" altLang="en-US"/>
          </a:p>
        </p:txBody>
      </p:sp>
    </p:spTree>
    <p:extLst>
      <p:ext uri="{BB962C8B-B14F-4D97-AF65-F5344CB8AC3E}">
        <p14:creationId xmlns:p14="http://schemas.microsoft.com/office/powerpoint/2010/main" val="1180815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7</a:t>
            </a:fld>
            <a:endParaRPr lang="en-PH" altLang="en-US"/>
          </a:p>
        </p:txBody>
      </p:sp>
    </p:spTree>
    <p:extLst>
      <p:ext uri="{BB962C8B-B14F-4D97-AF65-F5344CB8AC3E}">
        <p14:creationId xmlns:p14="http://schemas.microsoft.com/office/powerpoint/2010/main" val="2987575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8</a:t>
            </a:fld>
            <a:endParaRPr lang="en-PH" altLang="en-US"/>
          </a:p>
        </p:txBody>
      </p:sp>
    </p:spTree>
    <p:extLst>
      <p:ext uri="{BB962C8B-B14F-4D97-AF65-F5344CB8AC3E}">
        <p14:creationId xmlns:p14="http://schemas.microsoft.com/office/powerpoint/2010/main" val="335057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9</a:t>
            </a:fld>
            <a:endParaRPr lang="en-PH" altLang="en-US"/>
          </a:p>
        </p:txBody>
      </p:sp>
    </p:spTree>
    <p:extLst>
      <p:ext uri="{BB962C8B-B14F-4D97-AF65-F5344CB8AC3E}">
        <p14:creationId xmlns:p14="http://schemas.microsoft.com/office/powerpoint/2010/main" val="3488275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8_Title and Content">
  <p:cSld name="8_Title and Content">
    <p:spTree>
      <p:nvGrpSpPr>
        <p:cNvPr id="1" name="Shape 19"/>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8F249FF3-BE07-0A2D-BE0D-D08340D1A95B}"/>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603252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35360" y="1124744"/>
            <a:ext cx="11617291" cy="54726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lvl1pPr>
              <a:defRPr/>
            </a:lvl1pPr>
          </a:lstStyle>
          <a:p>
            <a:pPr>
              <a:defRPr/>
            </a:pPr>
            <a:endParaRPr lang="en-GB" altLang="en-US"/>
          </a:p>
        </p:txBody>
      </p:sp>
      <p:sp>
        <p:nvSpPr>
          <p:cNvPr id="22" name="Title 1"/>
          <p:cNvSpPr txBox="1">
            <a:spLocks/>
          </p:cNvSpPr>
          <p:nvPr userDrawn="1"/>
        </p:nvSpPr>
        <p:spPr bwMode="auto">
          <a:xfrm>
            <a:off x="838200" y="142975"/>
            <a:ext cx="10515600"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endParaRPr lang="en-PH" altLang="en-US" sz="3200" b="1" dirty="0">
              <a:solidFill>
                <a:schemeClr val="bg1"/>
              </a:solidFill>
              <a:latin typeface="+mn-lt"/>
            </a:endParaRPr>
          </a:p>
        </p:txBody>
      </p:sp>
      <p:sp>
        <p:nvSpPr>
          <p:cNvPr id="2" name="Slide Number Placeholder 3">
            <a:extLst>
              <a:ext uri="{FF2B5EF4-FFF2-40B4-BE49-F238E27FC236}">
                <a16:creationId xmlns:a16="http://schemas.microsoft.com/office/drawing/2014/main" id="{3D2810EE-EAB4-1893-F1C9-08CC39034CAB}"/>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327947615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35360" y="1124744"/>
            <a:ext cx="11617291" cy="54726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lvl1pPr>
              <a:defRPr/>
            </a:lvl1pPr>
          </a:lstStyle>
          <a:p>
            <a:pPr>
              <a:defRPr/>
            </a:pPr>
            <a:endParaRPr lang="en-GB" altLang="en-US"/>
          </a:p>
        </p:txBody>
      </p:sp>
      <p:sp>
        <p:nvSpPr>
          <p:cNvPr id="22" name="Title 1"/>
          <p:cNvSpPr txBox="1">
            <a:spLocks/>
          </p:cNvSpPr>
          <p:nvPr userDrawn="1"/>
        </p:nvSpPr>
        <p:spPr bwMode="auto">
          <a:xfrm>
            <a:off x="838200" y="142975"/>
            <a:ext cx="10515600"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endParaRPr lang="en-PH" altLang="en-US" sz="3200" b="1" dirty="0">
              <a:solidFill>
                <a:schemeClr val="bg1"/>
              </a:solidFill>
              <a:latin typeface="+mn-lt"/>
            </a:endParaRPr>
          </a:p>
        </p:txBody>
      </p:sp>
      <p:sp>
        <p:nvSpPr>
          <p:cNvPr id="2" name="Slide Number Placeholder 3">
            <a:extLst>
              <a:ext uri="{FF2B5EF4-FFF2-40B4-BE49-F238E27FC236}">
                <a16:creationId xmlns:a16="http://schemas.microsoft.com/office/drawing/2014/main" id="{7751479C-0C03-0DC5-BA43-7DD3BB08B475}"/>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78518606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35360" y="1124744"/>
            <a:ext cx="11617291" cy="54726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lvl1pPr>
              <a:defRPr/>
            </a:lvl1pPr>
          </a:lstStyle>
          <a:p>
            <a:pPr>
              <a:defRPr/>
            </a:pPr>
            <a:endParaRPr lang="en-GB" altLang="en-US"/>
          </a:p>
        </p:txBody>
      </p:sp>
      <p:sp>
        <p:nvSpPr>
          <p:cNvPr id="22" name="Title 1"/>
          <p:cNvSpPr txBox="1">
            <a:spLocks/>
          </p:cNvSpPr>
          <p:nvPr userDrawn="1"/>
        </p:nvSpPr>
        <p:spPr bwMode="auto">
          <a:xfrm>
            <a:off x="838200" y="142975"/>
            <a:ext cx="10515600"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endParaRPr lang="en-PH" altLang="en-US" sz="3200" b="1" dirty="0">
              <a:solidFill>
                <a:schemeClr val="bg1"/>
              </a:solidFill>
              <a:latin typeface="+mn-lt"/>
            </a:endParaRPr>
          </a:p>
        </p:txBody>
      </p:sp>
      <p:sp>
        <p:nvSpPr>
          <p:cNvPr id="2" name="Slide Number Placeholder 3">
            <a:extLst>
              <a:ext uri="{FF2B5EF4-FFF2-40B4-BE49-F238E27FC236}">
                <a16:creationId xmlns:a16="http://schemas.microsoft.com/office/drawing/2014/main" id="{5B5FD315-48AB-834C-6FD2-C42C0E6D44C5}"/>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420239732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35360" y="1124744"/>
            <a:ext cx="11617291" cy="54726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lvl1pPr>
              <a:defRPr/>
            </a:lvl1pPr>
          </a:lstStyle>
          <a:p>
            <a:pPr>
              <a:defRPr/>
            </a:pPr>
            <a:endParaRPr lang="en-GB" altLang="en-US"/>
          </a:p>
        </p:txBody>
      </p:sp>
      <p:sp>
        <p:nvSpPr>
          <p:cNvPr id="22" name="Title 1"/>
          <p:cNvSpPr txBox="1">
            <a:spLocks/>
          </p:cNvSpPr>
          <p:nvPr userDrawn="1"/>
        </p:nvSpPr>
        <p:spPr bwMode="auto">
          <a:xfrm>
            <a:off x="838200" y="142975"/>
            <a:ext cx="10515600"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endParaRPr lang="en-PH" altLang="en-US" sz="3200" b="1" dirty="0">
              <a:solidFill>
                <a:schemeClr val="bg1"/>
              </a:solidFill>
              <a:latin typeface="+mn-lt"/>
            </a:endParaRPr>
          </a:p>
        </p:txBody>
      </p:sp>
      <p:sp>
        <p:nvSpPr>
          <p:cNvPr id="2" name="Slide Number Placeholder 3">
            <a:extLst>
              <a:ext uri="{FF2B5EF4-FFF2-40B4-BE49-F238E27FC236}">
                <a16:creationId xmlns:a16="http://schemas.microsoft.com/office/drawing/2014/main" id="{4A74D7E4-48B3-3B0A-767C-B6B55B759CAA}"/>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277656280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35360" y="1124744"/>
            <a:ext cx="11617291" cy="54726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lvl1pPr>
              <a:defRPr/>
            </a:lvl1pPr>
          </a:lstStyle>
          <a:p>
            <a:pPr>
              <a:defRPr/>
            </a:pPr>
            <a:endParaRPr lang="en-GB" altLang="en-US"/>
          </a:p>
        </p:txBody>
      </p:sp>
      <p:sp>
        <p:nvSpPr>
          <p:cNvPr id="22" name="Title 1"/>
          <p:cNvSpPr txBox="1">
            <a:spLocks/>
          </p:cNvSpPr>
          <p:nvPr userDrawn="1"/>
        </p:nvSpPr>
        <p:spPr bwMode="auto">
          <a:xfrm>
            <a:off x="838200" y="142975"/>
            <a:ext cx="10515600"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endParaRPr lang="en-PH" altLang="en-US" sz="3200" b="1" dirty="0">
              <a:solidFill>
                <a:schemeClr val="bg1"/>
              </a:solidFill>
              <a:latin typeface="+mn-lt"/>
            </a:endParaRPr>
          </a:p>
        </p:txBody>
      </p:sp>
      <p:sp>
        <p:nvSpPr>
          <p:cNvPr id="2" name="Slide Number Placeholder 3">
            <a:extLst>
              <a:ext uri="{FF2B5EF4-FFF2-40B4-BE49-F238E27FC236}">
                <a16:creationId xmlns:a16="http://schemas.microsoft.com/office/drawing/2014/main" id="{D53597A3-AE74-A931-2672-865DE317867C}"/>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129207458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6"/>
            <a:ext cx="2743200" cy="365125"/>
          </a:xfrm>
          <a:prstGeom prst="rect">
            <a:avLst/>
          </a:prstGeom>
        </p:spPr>
        <p:txBody>
          <a:bodyPr/>
          <a:lstStyle/>
          <a:p>
            <a:fld id="{53B4875D-6EE9-4D19-82C7-9FEAD0E1763A}" type="datetimeFigureOut">
              <a:rPr lang="en-US" smtClean="0"/>
              <a:t>6/28/2024</a:t>
            </a:fld>
            <a:endParaRPr lang="en-US"/>
          </a:p>
        </p:txBody>
      </p:sp>
      <p:sp>
        <p:nvSpPr>
          <p:cNvPr id="5" name="Footer Placeholder 4"/>
          <p:cNvSpPr>
            <a:spLocks noGrp="1"/>
          </p:cNvSpPr>
          <p:nvPr>
            <p:ph type="ftr" sz="quarter" idx="11"/>
          </p:nvPr>
        </p:nvSpPr>
        <p:spPr>
          <a:xfrm>
            <a:off x="4038600" y="6356356"/>
            <a:ext cx="4114800" cy="365125"/>
          </a:xfrm>
          <a:prstGeom prst="rect">
            <a:avLst/>
          </a:prstGeom>
        </p:spPr>
        <p:txBody>
          <a:bodyPr/>
          <a:lstStyle/>
          <a:p>
            <a:endParaRPr lang="en-US"/>
          </a:p>
        </p:txBody>
      </p:sp>
      <p:sp>
        <p:nvSpPr>
          <p:cNvPr id="7" name="Slide Number Placeholder 3">
            <a:extLst>
              <a:ext uri="{FF2B5EF4-FFF2-40B4-BE49-F238E27FC236}">
                <a16:creationId xmlns:a16="http://schemas.microsoft.com/office/drawing/2014/main" id="{71C101F5-4B06-180D-353D-73F5FECDFF39}"/>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1855793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6" name="Rectangle 15"/>
          <p:cNvSpPr/>
          <p:nvPr userDrawn="1"/>
        </p:nvSpPr>
        <p:spPr bwMode="auto">
          <a:xfrm>
            <a:off x="0" y="1"/>
            <a:ext cx="12192000" cy="981075"/>
          </a:xfrm>
          <a:prstGeom prst="rect">
            <a:avLst/>
          </a:prstGeom>
          <a:solidFill>
            <a:srgbClr val="001C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sz="1800">
              <a:solidFill>
                <a:srgbClr val="FFFFFF"/>
              </a:solidFill>
              <a:cs typeface="Arial" charset="0"/>
            </a:endParaRPr>
          </a:p>
        </p:txBody>
      </p:sp>
      <p:sp>
        <p:nvSpPr>
          <p:cNvPr id="17" name="TextBox 4"/>
          <p:cNvSpPr txBox="1">
            <a:spLocks noChangeArrowheads="1"/>
          </p:cNvSpPr>
          <p:nvPr userDrawn="1"/>
        </p:nvSpPr>
        <p:spPr bwMode="auto">
          <a:xfrm>
            <a:off x="425781" y="116633"/>
            <a:ext cx="11430859" cy="769441"/>
          </a:xfrm>
          <a:prstGeom prst="rect">
            <a:avLst/>
          </a:prstGeom>
          <a:noFill/>
          <a:ln w="9525">
            <a:noFill/>
            <a:miter lim="800000"/>
            <a:headEnd/>
            <a:tailEnd/>
          </a:ln>
        </p:spPr>
        <p:txBody>
          <a:bodyPr wrap="square">
            <a:spAutoFit/>
          </a:bodyPr>
          <a:lstStyle/>
          <a:p>
            <a:r>
              <a:rPr lang="en-US" altLang="en-US" sz="2400" b="1" dirty="0">
                <a:solidFill>
                  <a:schemeClr val="bg1"/>
                </a:solidFill>
                <a:latin typeface="+mn-lt"/>
              </a:rPr>
              <a:t>HIS GEO-ENABLING</a:t>
            </a:r>
          </a:p>
          <a:p>
            <a:r>
              <a:rPr lang="fr-CH" altLang="en-US" sz="2000" dirty="0">
                <a:solidFill>
                  <a:schemeClr val="bg1"/>
                </a:solidFill>
                <a:latin typeface="+mn-lt"/>
              </a:rPr>
              <a:t>A COURSE ON GEOSPATIAL DATA AND TECHNOLOGIES FOR PUBLIC HEALTH</a:t>
            </a:r>
            <a:endParaRPr lang="en-US" altLang="en-US" sz="2400" dirty="0">
              <a:solidFill>
                <a:schemeClr val="bg1"/>
              </a:solidFill>
              <a:latin typeface="+mn-lt"/>
            </a:endParaRPr>
          </a:p>
        </p:txBody>
      </p:sp>
      <p:sp>
        <p:nvSpPr>
          <p:cNvPr id="7" name="Rectangle 6"/>
          <p:cNvSpPr/>
          <p:nvPr userDrawn="1"/>
        </p:nvSpPr>
        <p:spPr bwMode="auto">
          <a:xfrm>
            <a:off x="0" y="981075"/>
            <a:ext cx="12192000" cy="5384214"/>
          </a:xfrm>
          <a:prstGeom prst="rect">
            <a:avLst/>
          </a:prstGeom>
          <a:solidFill>
            <a:srgbClr val="34666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sz="1800">
              <a:solidFill>
                <a:srgbClr val="FFFFFF"/>
              </a:solidFill>
              <a:cs typeface="Arial" charset="0"/>
            </a:endParaRPr>
          </a:p>
        </p:txBody>
      </p:sp>
      <p:sp>
        <p:nvSpPr>
          <p:cNvPr id="2" name="TextBox 5">
            <a:extLst>
              <a:ext uri="{FF2B5EF4-FFF2-40B4-BE49-F238E27FC236}">
                <a16:creationId xmlns:a16="http://schemas.microsoft.com/office/drawing/2014/main" id="{C88A6182-633B-EEF2-96A4-FB3E5DFA48E6}"/>
              </a:ext>
            </a:extLst>
          </p:cNvPr>
          <p:cNvSpPr txBox="1">
            <a:spLocks noChangeArrowheads="1"/>
          </p:cNvSpPr>
          <p:nvPr userDrawn="1"/>
        </p:nvSpPr>
        <p:spPr bwMode="auto">
          <a:xfrm>
            <a:off x="734483" y="2067515"/>
            <a:ext cx="1072303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r>
              <a:rPr lang="en-US" altLang="en-US" sz="3600" b="1" dirty="0">
                <a:solidFill>
                  <a:schemeClr val="bg1"/>
                </a:solidFill>
                <a:latin typeface="+mn-lt"/>
                <a:ea typeface="Century Gothic" charset="0"/>
                <a:cs typeface="Century Gothic" charset="0"/>
              </a:rPr>
              <a:t>MODULE 2:</a:t>
            </a:r>
          </a:p>
          <a:p>
            <a:pPr algn="ctr"/>
            <a:r>
              <a:rPr lang="en-US" altLang="en-US" sz="3600" dirty="0">
                <a:solidFill>
                  <a:schemeClr val="bg1"/>
                </a:solidFill>
                <a:latin typeface="+mn-lt"/>
                <a:ea typeface="Century Gothic" charset="0"/>
                <a:cs typeface="Century Gothic" charset="0"/>
              </a:rPr>
              <a:t>Geo-enabling the Health Information System (HIS)</a:t>
            </a:r>
          </a:p>
        </p:txBody>
      </p:sp>
    </p:spTree>
    <p:extLst>
      <p:ext uri="{BB962C8B-B14F-4D97-AF65-F5344CB8AC3E}">
        <p14:creationId xmlns:p14="http://schemas.microsoft.com/office/powerpoint/2010/main" val="2932726048"/>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35360" y="1124744"/>
            <a:ext cx="11617291" cy="54726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lvl1pPr>
              <a:defRPr/>
            </a:lvl1pPr>
          </a:lstStyle>
          <a:p>
            <a:pPr>
              <a:defRPr/>
            </a:pPr>
            <a:endParaRPr lang="en-GB" altLang="en-US"/>
          </a:p>
        </p:txBody>
      </p:sp>
      <p:sp>
        <p:nvSpPr>
          <p:cNvPr id="22" name="Title 1"/>
          <p:cNvSpPr txBox="1">
            <a:spLocks/>
          </p:cNvSpPr>
          <p:nvPr userDrawn="1"/>
        </p:nvSpPr>
        <p:spPr bwMode="auto">
          <a:xfrm>
            <a:off x="838200" y="142975"/>
            <a:ext cx="10515600"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endParaRPr lang="en-PH" altLang="en-US" sz="3200" b="1" dirty="0">
              <a:solidFill>
                <a:schemeClr val="bg1"/>
              </a:solidFill>
              <a:latin typeface="+mn-lt"/>
            </a:endParaRPr>
          </a:p>
        </p:txBody>
      </p:sp>
      <p:sp>
        <p:nvSpPr>
          <p:cNvPr id="2" name="Slide Number Placeholder 3">
            <a:extLst>
              <a:ext uri="{FF2B5EF4-FFF2-40B4-BE49-F238E27FC236}">
                <a16:creationId xmlns:a16="http://schemas.microsoft.com/office/drawing/2014/main" id="{028BC7C7-66FB-65EA-05EC-E66015FA7523}"/>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316019860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35360" y="1124744"/>
            <a:ext cx="11617291" cy="54726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lvl1pPr>
              <a:defRPr/>
            </a:lvl1pPr>
          </a:lstStyle>
          <a:p>
            <a:pPr>
              <a:defRPr/>
            </a:pPr>
            <a:endParaRPr lang="en-GB" altLang="en-US"/>
          </a:p>
        </p:txBody>
      </p:sp>
      <p:sp>
        <p:nvSpPr>
          <p:cNvPr id="22" name="Title 1"/>
          <p:cNvSpPr txBox="1">
            <a:spLocks/>
          </p:cNvSpPr>
          <p:nvPr userDrawn="1"/>
        </p:nvSpPr>
        <p:spPr bwMode="auto">
          <a:xfrm>
            <a:off x="838200" y="142975"/>
            <a:ext cx="10515600"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endParaRPr lang="en-PH" altLang="en-US" sz="3200" b="1" dirty="0">
              <a:solidFill>
                <a:schemeClr val="bg1"/>
              </a:solidFill>
              <a:latin typeface="+mn-lt"/>
            </a:endParaRPr>
          </a:p>
        </p:txBody>
      </p:sp>
      <p:sp>
        <p:nvSpPr>
          <p:cNvPr id="2" name="Slide Number Placeholder 3">
            <a:extLst>
              <a:ext uri="{FF2B5EF4-FFF2-40B4-BE49-F238E27FC236}">
                <a16:creationId xmlns:a16="http://schemas.microsoft.com/office/drawing/2014/main" id="{13631861-D663-5858-20D4-EE1C28646CB7}"/>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402350751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35360" y="1124744"/>
            <a:ext cx="11617291" cy="54726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lvl1pPr>
              <a:defRPr/>
            </a:lvl1pPr>
          </a:lstStyle>
          <a:p>
            <a:pPr>
              <a:defRPr/>
            </a:pPr>
            <a:endParaRPr lang="en-GB" altLang="en-US"/>
          </a:p>
        </p:txBody>
      </p:sp>
      <p:sp>
        <p:nvSpPr>
          <p:cNvPr id="22" name="Title 1"/>
          <p:cNvSpPr txBox="1">
            <a:spLocks/>
          </p:cNvSpPr>
          <p:nvPr userDrawn="1"/>
        </p:nvSpPr>
        <p:spPr bwMode="auto">
          <a:xfrm>
            <a:off x="838200" y="142975"/>
            <a:ext cx="10515600"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endParaRPr lang="en-PH" altLang="en-US" sz="3200" b="1" dirty="0">
              <a:solidFill>
                <a:schemeClr val="bg1"/>
              </a:solidFill>
              <a:latin typeface="+mn-lt"/>
            </a:endParaRPr>
          </a:p>
        </p:txBody>
      </p:sp>
      <p:sp>
        <p:nvSpPr>
          <p:cNvPr id="2" name="Slide Number Placeholder 3">
            <a:extLst>
              <a:ext uri="{FF2B5EF4-FFF2-40B4-BE49-F238E27FC236}">
                <a16:creationId xmlns:a16="http://schemas.microsoft.com/office/drawing/2014/main" id="{1D8C8F59-2A30-93B8-E1C4-BB76474614D4}"/>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79288817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35360" y="1124744"/>
            <a:ext cx="11617291" cy="54726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lvl1pPr>
              <a:defRPr/>
            </a:lvl1pPr>
          </a:lstStyle>
          <a:p>
            <a:pPr>
              <a:defRPr/>
            </a:pPr>
            <a:endParaRPr lang="en-GB" altLang="en-US"/>
          </a:p>
        </p:txBody>
      </p:sp>
      <p:sp>
        <p:nvSpPr>
          <p:cNvPr id="22" name="Title 1"/>
          <p:cNvSpPr txBox="1">
            <a:spLocks/>
          </p:cNvSpPr>
          <p:nvPr userDrawn="1"/>
        </p:nvSpPr>
        <p:spPr bwMode="auto">
          <a:xfrm>
            <a:off x="838200" y="142975"/>
            <a:ext cx="10515600"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endParaRPr lang="en-PH" altLang="en-US" sz="3200" b="1" dirty="0">
              <a:solidFill>
                <a:schemeClr val="bg1"/>
              </a:solidFill>
              <a:latin typeface="+mn-lt"/>
            </a:endParaRPr>
          </a:p>
        </p:txBody>
      </p:sp>
      <p:sp>
        <p:nvSpPr>
          <p:cNvPr id="2" name="Slide Number Placeholder 3">
            <a:extLst>
              <a:ext uri="{FF2B5EF4-FFF2-40B4-BE49-F238E27FC236}">
                <a16:creationId xmlns:a16="http://schemas.microsoft.com/office/drawing/2014/main" id="{D9B55803-3328-FBF4-937A-8ACB97DD46C8}"/>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354432020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35360" y="1124744"/>
            <a:ext cx="11617291" cy="54726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lvl1pPr>
              <a:defRPr/>
            </a:lvl1pPr>
          </a:lstStyle>
          <a:p>
            <a:pPr>
              <a:defRPr/>
            </a:pPr>
            <a:endParaRPr lang="en-GB" altLang="en-US"/>
          </a:p>
        </p:txBody>
      </p:sp>
      <p:sp>
        <p:nvSpPr>
          <p:cNvPr id="22" name="Title 1"/>
          <p:cNvSpPr txBox="1">
            <a:spLocks/>
          </p:cNvSpPr>
          <p:nvPr userDrawn="1"/>
        </p:nvSpPr>
        <p:spPr bwMode="auto">
          <a:xfrm>
            <a:off x="838200" y="142975"/>
            <a:ext cx="10515600"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endParaRPr lang="en-PH" altLang="en-US" sz="3200" b="1" dirty="0">
              <a:solidFill>
                <a:schemeClr val="bg1"/>
              </a:solidFill>
              <a:latin typeface="+mn-lt"/>
            </a:endParaRPr>
          </a:p>
        </p:txBody>
      </p:sp>
      <p:sp>
        <p:nvSpPr>
          <p:cNvPr id="2" name="Slide Number Placeholder 3">
            <a:extLst>
              <a:ext uri="{FF2B5EF4-FFF2-40B4-BE49-F238E27FC236}">
                <a16:creationId xmlns:a16="http://schemas.microsoft.com/office/drawing/2014/main" id="{2F8E812F-EB25-8873-6BF5-EB99250169A8}"/>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244846399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35360" y="1124744"/>
            <a:ext cx="11617291" cy="54726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lvl1pPr>
              <a:defRPr/>
            </a:lvl1pPr>
          </a:lstStyle>
          <a:p>
            <a:pPr>
              <a:defRPr/>
            </a:pPr>
            <a:endParaRPr lang="en-GB" altLang="en-US"/>
          </a:p>
        </p:txBody>
      </p:sp>
      <p:sp>
        <p:nvSpPr>
          <p:cNvPr id="22" name="Title 1"/>
          <p:cNvSpPr txBox="1">
            <a:spLocks/>
          </p:cNvSpPr>
          <p:nvPr userDrawn="1"/>
        </p:nvSpPr>
        <p:spPr bwMode="auto">
          <a:xfrm>
            <a:off x="838200" y="142975"/>
            <a:ext cx="10515600"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endParaRPr lang="en-PH" altLang="en-US" sz="3200" b="1" dirty="0">
              <a:solidFill>
                <a:schemeClr val="bg1"/>
              </a:solidFill>
              <a:latin typeface="+mn-lt"/>
            </a:endParaRPr>
          </a:p>
        </p:txBody>
      </p:sp>
      <p:sp>
        <p:nvSpPr>
          <p:cNvPr id="2" name="Slide Number Placeholder 3">
            <a:extLst>
              <a:ext uri="{FF2B5EF4-FFF2-40B4-BE49-F238E27FC236}">
                <a16:creationId xmlns:a16="http://schemas.microsoft.com/office/drawing/2014/main" id="{0FDE22DF-A837-FD4B-18CA-061AF7D4F60D}"/>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204056885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35360" y="1124744"/>
            <a:ext cx="11617291" cy="54726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lvl1pPr>
              <a:defRPr/>
            </a:lvl1pPr>
          </a:lstStyle>
          <a:p>
            <a:pPr>
              <a:defRPr/>
            </a:pPr>
            <a:endParaRPr lang="en-GB" altLang="en-US"/>
          </a:p>
        </p:txBody>
      </p:sp>
      <p:sp>
        <p:nvSpPr>
          <p:cNvPr id="22" name="Title 1"/>
          <p:cNvSpPr txBox="1">
            <a:spLocks/>
          </p:cNvSpPr>
          <p:nvPr userDrawn="1"/>
        </p:nvSpPr>
        <p:spPr bwMode="auto">
          <a:xfrm>
            <a:off x="838200" y="142975"/>
            <a:ext cx="10515600"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endParaRPr lang="en-PH" altLang="en-US" sz="3200" b="1" dirty="0">
              <a:solidFill>
                <a:schemeClr val="bg1"/>
              </a:solidFill>
              <a:latin typeface="+mn-lt"/>
            </a:endParaRPr>
          </a:p>
        </p:txBody>
      </p:sp>
      <p:sp>
        <p:nvSpPr>
          <p:cNvPr id="2" name="Slide Number Placeholder 3">
            <a:extLst>
              <a:ext uri="{FF2B5EF4-FFF2-40B4-BE49-F238E27FC236}">
                <a16:creationId xmlns:a16="http://schemas.microsoft.com/office/drawing/2014/main" id="{DAB9CD3B-A562-C681-9F77-94C500E8D610}"/>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155655327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g"/><Relationship Id="rId3" Type="http://schemas.openxmlformats.org/officeDocument/2006/relationships/slideLayout" Target="../slideLayouts/slideLayout3.xml"/><Relationship Id="rId21" Type="http://schemas.openxmlformats.org/officeDocument/2006/relationships/image" Target="../media/image5.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6354001"/>
            <a:ext cx="12192000" cy="503999"/>
          </a:xfrm>
          <a:prstGeom prst="rect">
            <a:avLst/>
          </a:prstGeom>
          <a:solidFill>
            <a:srgbClr val="1F83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 name="Google Shape;14;p25">
            <a:extLst>
              <a:ext uri="{FF2B5EF4-FFF2-40B4-BE49-F238E27FC236}">
                <a16:creationId xmlns:a16="http://schemas.microsoft.com/office/drawing/2014/main" id="{7FBDE19F-2291-D6B5-63B9-554F43A92BD4}"/>
              </a:ext>
            </a:extLst>
          </p:cNvPr>
          <p:cNvGrpSpPr/>
          <p:nvPr userDrawn="1"/>
        </p:nvGrpSpPr>
        <p:grpSpPr>
          <a:xfrm>
            <a:off x="3271168" y="6388135"/>
            <a:ext cx="5652303" cy="440669"/>
            <a:chOff x="3355147" y="6388135"/>
            <a:chExt cx="5652303" cy="440669"/>
          </a:xfrm>
        </p:grpSpPr>
        <p:pic>
          <p:nvPicPr>
            <p:cNvPr id="5" name="Google Shape;15;p25">
              <a:extLst>
                <a:ext uri="{FF2B5EF4-FFF2-40B4-BE49-F238E27FC236}">
                  <a16:creationId xmlns:a16="http://schemas.microsoft.com/office/drawing/2014/main" id="{855847C3-D485-4B57-70DB-642070447158}"/>
                </a:ext>
              </a:extLst>
            </p:cNvPr>
            <p:cNvPicPr preferRelativeResize="0"/>
            <p:nvPr/>
          </p:nvPicPr>
          <p:blipFill rotWithShape="1">
            <a:blip r:embed="rId17">
              <a:alphaModFix/>
            </a:blip>
            <a:srcRect/>
            <a:stretch/>
          </p:blipFill>
          <p:spPr>
            <a:xfrm>
              <a:off x="4640311" y="6388135"/>
              <a:ext cx="1315116" cy="438912"/>
            </a:xfrm>
            <a:prstGeom prst="rect">
              <a:avLst/>
            </a:prstGeom>
            <a:noFill/>
            <a:ln>
              <a:noFill/>
            </a:ln>
          </p:spPr>
        </p:pic>
        <p:pic>
          <p:nvPicPr>
            <p:cNvPr id="7" name="Google Shape;16;p25">
              <a:extLst>
                <a:ext uri="{FF2B5EF4-FFF2-40B4-BE49-F238E27FC236}">
                  <a16:creationId xmlns:a16="http://schemas.microsoft.com/office/drawing/2014/main" id="{F3675091-E4D7-945A-03B2-F794D64B612A}"/>
                </a:ext>
              </a:extLst>
            </p:cNvPr>
            <p:cNvPicPr preferRelativeResize="0"/>
            <p:nvPr/>
          </p:nvPicPr>
          <p:blipFill rotWithShape="1">
            <a:blip r:embed="rId18">
              <a:alphaModFix/>
            </a:blip>
            <a:srcRect/>
            <a:stretch/>
          </p:blipFill>
          <p:spPr>
            <a:xfrm>
              <a:off x="3355147" y="6388137"/>
              <a:ext cx="1145263" cy="440667"/>
            </a:xfrm>
            <a:prstGeom prst="rect">
              <a:avLst/>
            </a:prstGeom>
            <a:noFill/>
            <a:ln>
              <a:noFill/>
            </a:ln>
          </p:spPr>
        </p:pic>
        <p:sp>
          <p:nvSpPr>
            <p:cNvPr id="9" name="Google Shape;17;p25">
              <a:extLst>
                <a:ext uri="{FF2B5EF4-FFF2-40B4-BE49-F238E27FC236}">
                  <a16:creationId xmlns:a16="http://schemas.microsoft.com/office/drawing/2014/main" id="{90F29BFA-1BCA-82F5-38CE-7DAD149155A6}"/>
                </a:ext>
              </a:extLst>
            </p:cNvPr>
            <p:cNvSpPr/>
            <p:nvPr/>
          </p:nvSpPr>
          <p:spPr>
            <a:xfrm>
              <a:off x="6274178" y="6419850"/>
              <a:ext cx="359569" cy="376238"/>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0" name="Google Shape;18;p25">
              <a:extLst>
                <a:ext uri="{FF2B5EF4-FFF2-40B4-BE49-F238E27FC236}">
                  <a16:creationId xmlns:a16="http://schemas.microsoft.com/office/drawing/2014/main" id="{9CF2772B-D835-6BD9-7175-19C8544C7640}"/>
                </a:ext>
              </a:extLst>
            </p:cNvPr>
            <p:cNvPicPr preferRelativeResize="0"/>
            <p:nvPr/>
          </p:nvPicPr>
          <p:blipFill rotWithShape="1">
            <a:blip r:embed="rId19">
              <a:alphaModFix/>
            </a:blip>
            <a:srcRect/>
            <a:stretch/>
          </p:blipFill>
          <p:spPr>
            <a:xfrm>
              <a:off x="6218208" y="6388135"/>
              <a:ext cx="438912" cy="438912"/>
            </a:xfrm>
            <a:prstGeom prst="rect">
              <a:avLst/>
            </a:prstGeom>
            <a:noFill/>
            <a:ln>
              <a:noFill/>
            </a:ln>
          </p:spPr>
        </p:pic>
        <p:pic>
          <p:nvPicPr>
            <p:cNvPr id="11" name="Google Shape;19;p25">
              <a:extLst>
                <a:ext uri="{FF2B5EF4-FFF2-40B4-BE49-F238E27FC236}">
                  <a16:creationId xmlns:a16="http://schemas.microsoft.com/office/drawing/2014/main" id="{CE1D9CF4-E50D-7BE5-450A-25D457E77A03}"/>
                </a:ext>
              </a:extLst>
            </p:cNvPr>
            <p:cNvPicPr preferRelativeResize="0"/>
            <p:nvPr/>
          </p:nvPicPr>
          <p:blipFill rotWithShape="1">
            <a:blip r:embed="rId20">
              <a:alphaModFix/>
            </a:blip>
            <a:srcRect/>
            <a:stretch/>
          </p:blipFill>
          <p:spPr>
            <a:xfrm>
              <a:off x="6780564" y="6388135"/>
              <a:ext cx="438912" cy="438912"/>
            </a:xfrm>
            <a:prstGeom prst="rect">
              <a:avLst/>
            </a:prstGeom>
            <a:noFill/>
            <a:ln>
              <a:noFill/>
            </a:ln>
          </p:spPr>
        </p:pic>
        <p:pic>
          <p:nvPicPr>
            <p:cNvPr id="12" name="Google Shape;20;p25">
              <a:extLst>
                <a:ext uri="{FF2B5EF4-FFF2-40B4-BE49-F238E27FC236}">
                  <a16:creationId xmlns:a16="http://schemas.microsoft.com/office/drawing/2014/main" id="{F10CAD31-C71E-6931-5E5D-B5859BBB12D8}"/>
                </a:ext>
              </a:extLst>
            </p:cNvPr>
            <p:cNvPicPr preferRelativeResize="0"/>
            <p:nvPr/>
          </p:nvPicPr>
          <p:blipFill rotWithShape="1">
            <a:blip r:embed="rId21">
              <a:alphaModFix/>
            </a:blip>
            <a:srcRect/>
            <a:stretch/>
          </p:blipFill>
          <p:spPr>
            <a:xfrm>
              <a:off x="7314345" y="6388135"/>
              <a:ext cx="438912" cy="438912"/>
            </a:xfrm>
            <a:prstGeom prst="rect">
              <a:avLst/>
            </a:prstGeom>
            <a:noFill/>
            <a:ln>
              <a:noFill/>
            </a:ln>
          </p:spPr>
        </p:pic>
        <p:pic>
          <p:nvPicPr>
            <p:cNvPr id="13" name="Google Shape;21;p25">
              <a:extLst>
                <a:ext uri="{FF2B5EF4-FFF2-40B4-BE49-F238E27FC236}">
                  <a16:creationId xmlns:a16="http://schemas.microsoft.com/office/drawing/2014/main" id="{2EA9C715-9F29-23CB-F180-1F309395E6C5}"/>
                </a:ext>
              </a:extLst>
            </p:cNvPr>
            <p:cNvPicPr preferRelativeResize="0"/>
            <p:nvPr/>
          </p:nvPicPr>
          <p:blipFill rotWithShape="1">
            <a:blip r:embed="rId22">
              <a:alphaModFix/>
            </a:blip>
            <a:srcRect l="54857" t="50670" r="16315" b="29323"/>
            <a:stretch/>
          </p:blipFill>
          <p:spPr>
            <a:xfrm>
              <a:off x="7861628" y="6389638"/>
              <a:ext cx="1145822" cy="437409"/>
            </a:xfrm>
            <a:prstGeom prst="rect">
              <a:avLst/>
            </a:prstGeom>
            <a:noFill/>
            <a:ln>
              <a:noFill/>
            </a:ln>
          </p:spPr>
        </p:pic>
      </p:grpSp>
    </p:spTree>
    <p:extLst>
      <p:ext uri="{BB962C8B-B14F-4D97-AF65-F5344CB8AC3E}">
        <p14:creationId xmlns:p14="http://schemas.microsoft.com/office/powerpoint/2010/main" val="418991124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5" r:id="rId12"/>
    <p:sldLayoutId id="2147483706" r:id="rId13"/>
    <p:sldLayoutId id="2147483707" r:id="rId14"/>
    <p:sldLayoutId id="2147483711"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8.png"/><Relationship Id="rId4" Type="http://schemas.openxmlformats.org/officeDocument/2006/relationships/hyperlink" Target="https://www.adb.org/publications/building-capacity-geo-enabling-health-information-system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3.png"/><Relationship Id="rId7" Type="http://schemas.openxmlformats.org/officeDocument/2006/relationships/hyperlink" Target="https://drive.google.com/file/d/1jj779zww4herWOESAd9mXqVE1YfQehtH/view?usp=sharing" TargetMode="External"/><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hyperlink" Target="https://www.gavi.org/news/document-library/leveraging-geospatial-technologies-and-data-strengthen-immunisation" TargetMode="External"/><Relationship Id="rId5" Type="http://schemas.openxmlformats.org/officeDocument/2006/relationships/hyperlink" Target="https://www.unicef.org/media/58181/file" TargetMode="Externa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34.png"/><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6.png"/><Relationship Id="rId7"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37.png"/><Relationship Id="rId7"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55.png"/><Relationship Id="rId11" Type="http://schemas.openxmlformats.org/officeDocument/2006/relationships/image" Target="../media/image35.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19.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6.png"/><Relationship Id="rId3" Type="http://schemas.openxmlformats.org/officeDocument/2006/relationships/image" Target="../media/image60.png"/><Relationship Id="rId7" Type="http://schemas.openxmlformats.org/officeDocument/2006/relationships/image" Target="../media/image61.png"/><Relationship Id="rId12"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hyperlink" Target="https://arcg.is/1XmLjy" TargetMode="External"/><Relationship Id="rId11" Type="http://schemas.openxmlformats.org/officeDocument/2006/relationships/image" Target="../media/image64.png"/><Relationship Id="rId5" Type="http://schemas.openxmlformats.org/officeDocument/2006/relationships/hyperlink" Target="https://arcg.is/0uviGj" TargetMode="External"/><Relationship Id="rId10" Type="http://schemas.openxmlformats.org/officeDocument/2006/relationships/hyperlink" Target="https://arcg.is/1O0u4r" TargetMode="External"/><Relationship Id="rId4" Type="http://schemas.openxmlformats.org/officeDocument/2006/relationships/hyperlink" Target="https://arcg.is/OCHOz" TargetMode="External"/><Relationship Id="rId9" Type="http://schemas.openxmlformats.org/officeDocument/2006/relationships/image" Target="../media/image6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8.png"/><Relationship Id="rId7" Type="http://schemas.openxmlformats.org/officeDocument/2006/relationships/hyperlink" Target="https://www.healthgeolab.net/DOCUMENTS/HIS_geo-enabling_toolkit.pdf"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png"/><Relationship Id="rId10" Type="http://schemas.openxmlformats.org/officeDocument/2006/relationships/image" Target="../media/image74.png"/><Relationship Id="rId4" Type="http://schemas.openxmlformats.org/officeDocument/2006/relationships/image" Target="../media/image69.png"/><Relationship Id="rId9" Type="http://schemas.openxmlformats.org/officeDocument/2006/relationships/image" Target="../media/image73.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72.png"/><Relationship Id="rId5" Type="http://schemas.openxmlformats.org/officeDocument/2006/relationships/hyperlink" Target="https://www.unicef.org/media/58181/file" TargetMode="External"/><Relationship Id="rId4" Type="http://schemas.openxmlformats.org/officeDocument/2006/relationships/hyperlink" Target="https://www.healthgeolab.net/DOCUMENTS/HIS_geo-enabling_toolkit.pdf"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hyperlink" Target="https://www.adb.org/publications/building-capacity-geo-enabling-health-information-systems" TargetMode="External"/><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hyperlink" Target="https://salb.un.org/en"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6.wmf"/><Relationship Id="rId5" Type="http://schemas.openxmlformats.org/officeDocument/2006/relationships/image" Target="../media/image15.wmf"/><Relationship Id="rId4" Type="http://schemas.openxmlformats.org/officeDocument/2006/relationships/image" Target="../media/image14.wmf"/></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6"/>
          <p:cNvSpPr txBox="1">
            <a:spLocks noChangeArrowheads="1"/>
          </p:cNvSpPr>
          <p:nvPr/>
        </p:nvSpPr>
        <p:spPr bwMode="auto">
          <a:xfrm>
            <a:off x="1682496" y="3725718"/>
            <a:ext cx="885139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r>
              <a:rPr lang="en-US" sz="3200" dirty="0">
                <a:solidFill>
                  <a:schemeClr val="bg1"/>
                </a:solidFill>
                <a:latin typeface="+mn-lt"/>
                <a:ea typeface="Century Gothic" charset="0"/>
                <a:cs typeface="Century Gothic" charset="0"/>
              </a:rPr>
              <a:t>Session 2.1: Introduction to the Health Information System (HIS) geo-enabling framework</a:t>
            </a:r>
            <a:endParaRPr lang="en-US" altLang="en-US" sz="3200" dirty="0">
              <a:solidFill>
                <a:schemeClr val="bg1"/>
              </a:solidFill>
              <a:latin typeface="+mn-lt"/>
              <a:ea typeface="Century Gothic" charset="0"/>
              <a:cs typeface="Century Gothic"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1" y="142977"/>
            <a:ext cx="12102353" cy="43973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fr-CH" sz="3200" b="1" dirty="0">
                <a:solidFill>
                  <a:srgbClr val="002147"/>
                </a:solidFill>
                <a:latin typeface="+mn-lt"/>
              </a:rPr>
              <a:t>The HIS </a:t>
            </a:r>
            <a:r>
              <a:rPr lang="fr-CH" sz="3200" b="1" dirty="0" err="1">
                <a:solidFill>
                  <a:srgbClr val="002147"/>
                </a:solidFill>
                <a:latin typeface="+mn-lt"/>
              </a:rPr>
              <a:t>geo-enabling</a:t>
            </a:r>
            <a:r>
              <a:rPr lang="fr-CH" sz="3200" b="1" dirty="0">
                <a:solidFill>
                  <a:srgbClr val="002147"/>
                </a:solidFill>
                <a:latin typeface="+mn-lt"/>
              </a:rPr>
              <a:t> </a:t>
            </a:r>
            <a:r>
              <a:rPr lang="fr-CH" sz="3200" b="1" dirty="0" err="1">
                <a:solidFill>
                  <a:srgbClr val="002147"/>
                </a:solidFill>
                <a:latin typeface="+mn-lt"/>
              </a:rPr>
              <a:t>framework</a:t>
            </a:r>
            <a:r>
              <a:rPr lang="fr-CH" sz="3200" b="1" dirty="0">
                <a:solidFill>
                  <a:srgbClr val="002147"/>
                </a:solidFill>
                <a:latin typeface="+mn-lt"/>
              </a:rPr>
              <a:t> – Objectives and benchmarks</a:t>
            </a:r>
          </a:p>
        </p:txBody>
      </p:sp>
      <p:sp>
        <p:nvSpPr>
          <p:cNvPr id="2" name="Slide Number Placeholder 3">
            <a:extLst>
              <a:ext uri="{FF2B5EF4-FFF2-40B4-BE49-F238E27FC236}">
                <a16:creationId xmlns:a16="http://schemas.microsoft.com/office/drawing/2014/main" id="{D45BFB3A-D3F3-4F57-1F48-43328D0B43A9}"/>
              </a:ext>
            </a:extLst>
          </p:cNvPr>
          <p:cNvSpPr txBox="1">
            <a:spLocks/>
          </p:cNvSpPr>
          <p:nvPr/>
        </p:nvSpPr>
        <p:spPr>
          <a:xfrm>
            <a:off x="8603877" y="5668053"/>
            <a:ext cx="2057400" cy="273844"/>
          </a:xfrm>
          <a:prstGeom prst="rect">
            <a:avLst/>
          </a:prstGeom>
        </p:spPr>
        <p:txBody>
          <a:bodyPr/>
          <a:lstStyle>
            <a:defPPr>
              <a:defRPr lang="en-US"/>
            </a:defPPr>
            <a:lvl1pPr marL="0" algn="r" defTabSz="914400" rtl="0" eaLnBrk="1" latinLnBrk="0" hangingPunct="1">
              <a:defRPr sz="1600" kern="1200">
                <a:solidFill>
                  <a:schemeClr val="bg1">
                    <a:lumMod val="9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309488-8EB1-4662-952E-D6A73107E6C0}" type="slidenum">
              <a:rPr lang="en-US" sz="1200"/>
              <a:pPr/>
              <a:t>10</a:t>
            </a:fld>
            <a:endParaRPr lang="en-US" sz="1200" dirty="0"/>
          </a:p>
        </p:txBody>
      </p:sp>
      <p:pic>
        <p:nvPicPr>
          <p:cNvPr id="6" name="Picture 5">
            <a:extLst>
              <a:ext uri="{FF2B5EF4-FFF2-40B4-BE49-F238E27FC236}">
                <a16:creationId xmlns:a16="http://schemas.microsoft.com/office/drawing/2014/main" id="{89F9AE4B-FA32-E676-34D6-381946A41CE4}"/>
              </a:ext>
            </a:extLst>
          </p:cNvPr>
          <p:cNvPicPr>
            <a:picLocks noChangeAspect="1"/>
          </p:cNvPicPr>
          <p:nvPr/>
        </p:nvPicPr>
        <p:blipFill>
          <a:blip r:embed="rId3"/>
          <a:stretch>
            <a:fillRect/>
          </a:stretch>
        </p:blipFill>
        <p:spPr>
          <a:xfrm>
            <a:off x="384078" y="590628"/>
            <a:ext cx="9197971" cy="5676744"/>
          </a:xfrm>
          <a:prstGeom prst="rect">
            <a:avLst/>
          </a:prstGeom>
        </p:spPr>
      </p:pic>
      <p:sp>
        <p:nvSpPr>
          <p:cNvPr id="10" name="Right Brace 9">
            <a:extLst>
              <a:ext uri="{FF2B5EF4-FFF2-40B4-BE49-F238E27FC236}">
                <a16:creationId xmlns:a16="http://schemas.microsoft.com/office/drawing/2014/main" id="{5FC1447C-B59F-C09E-E1E0-68054FE5D225}"/>
              </a:ext>
            </a:extLst>
          </p:cNvPr>
          <p:cNvSpPr/>
          <p:nvPr/>
        </p:nvSpPr>
        <p:spPr>
          <a:xfrm>
            <a:off x="9708776" y="590628"/>
            <a:ext cx="484095" cy="5676744"/>
          </a:xfrm>
          <a:prstGeom prst="rightBrace">
            <a:avLst/>
          </a:prstGeom>
          <a:ln w="38100">
            <a:solidFill>
              <a:srgbClr val="34666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 name="Rectangle 265">
            <a:extLst>
              <a:ext uri="{FF2B5EF4-FFF2-40B4-BE49-F238E27FC236}">
                <a16:creationId xmlns:a16="http://schemas.microsoft.com/office/drawing/2014/main" id="{0792078E-03A1-038C-E29B-FDCDA201C94B}"/>
              </a:ext>
            </a:extLst>
          </p:cNvPr>
          <p:cNvSpPr>
            <a:spLocks noChangeArrowheads="1"/>
          </p:cNvSpPr>
          <p:nvPr/>
        </p:nvSpPr>
        <p:spPr bwMode="auto">
          <a:xfrm>
            <a:off x="10296831" y="2600198"/>
            <a:ext cx="1895169" cy="2061719"/>
          </a:xfrm>
          <a:prstGeom prst="rect">
            <a:avLst/>
          </a:prstGeom>
          <a:noFill/>
          <a:ln w="12700">
            <a:noFill/>
            <a:miter lim="800000"/>
            <a:headEnd/>
            <a:tailEnd/>
          </a:ln>
        </p:spPr>
        <p:txBody>
          <a:bodyPr wrap="square" lIns="67866" tIns="33338" rIns="67866" bIns="33338">
            <a:spAutoFit/>
          </a:bodyPr>
          <a:lstStyle/>
          <a:p>
            <a:pPr>
              <a:lnSpc>
                <a:spcPct val="90000"/>
              </a:lnSpc>
              <a:defRPr/>
            </a:pPr>
            <a:r>
              <a:rPr lang="en-US" dirty="0"/>
              <a:t>Used to assess the current level of geo-enablement in each country and as the basis for developing the action plan to fill existing gaps</a:t>
            </a:r>
          </a:p>
        </p:txBody>
      </p:sp>
      <p:sp>
        <p:nvSpPr>
          <p:cNvPr id="5" name="Slide Number Placeholder 3">
            <a:extLst>
              <a:ext uri="{FF2B5EF4-FFF2-40B4-BE49-F238E27FC236}">
                <a16:creationId xmlns:a16="http://schemas.microsoft.com/office/drawing/2014/main" id="{41B5B19E-9DCF-1089-690A-44D4CE938482}"/>
              </a:ext>
            </a:extLst>
          </p:cNvPr>
          <p:cNvSpPr txBox="1">
            <a:spLocks/>
          </p:cNvSpPr>
          <p:nvPr/>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10</a:t>
            </a:fld>
            <a:endParaRPr lang="en-GB" altLang="en-US" sz="1200">
              <a:solidFill>
                <a:schemeClr val="bg1"/>
              </a:solidFill>
            </a:endParaRPr>
          </a:p>
        </p:txBody>
      </p:sp>
      <p:pic>
        <p:nvPicPr>
          <p:cNvPr id="4" name="Picture 3">
            <a:extLst>
              <a:ext uri="{FF2B5EF4-FFF2-40B4-BE49-F238E27FC236}">
                <a16:creationId xmlns:a16="http://schemas.microsoft.com/office/drawing/2014/main" id="{9E33DB7B-8385-FB98-C65F-432D01795E33}"/>
              </a:ext>
            </a:extLst>
          </p:cNvPr>
          <p:cNvPicPr>
            <a:picLocks noChangeAspect="1"/>
          </p:cNvPicPr>
          <p:nvPr/>
        </p:nvPicPr>
        <p:blipFill>
          <a:blip r:embed="rId4"/>
          <a:stretch>
            <a:fillRect/>
          </a:stretch>
        </p:blipFill>
        <p:spPr>
          <a:xfrm>
            <a:off x="10862608" y="620713"/>
            <a:ext cx="946150" cy="1217869"/>
          </a:xfrm>
          <a:prstGeom prst="rect">
            <a:avLst/>
          </a:prstGeom>
          <a:ln>
            <a:solidFill>
              <a:schemeClr val="tx1"/>
            </a:solidFill>
          </a:ln>
        </p:spPr>
      </p:pic>
    </p:spTree>
    <p:extLst>
      <p:ext uri="{BB962C8B-B14F-4D97-AF65-F5344CB8AC3E}">
        <p14:creationId xmlns:p14="http://schemas.microsoft.com/office/powerpoint/2010/main" val="26571216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F7BAC5-A5DA-5DC5-4DE1-0E4437D391A0}"/>
              </a:ext>
            </a:extLst>
          </p:cNvPr>
          <p:cNvPicPr>
            <a:picLocks noChangeAspect="1"/>
          </p:cNvPicPr>
          <p:nvPr/>
        </p:nvPicPr>
        <p:blipFill>
          <a:blip r:embed="rId3"/>
          <a:stretch>
            <a:fillRect/>
          </a:stretch>
        </p:blipFill>
        <p:spPr>
          <a:xfrm>
            <a:off x="1402016" y="1192479"/>
            <a:ext cx="6935159" cy="4232224"/>
          </a:xfrm>
          <a:prstGeom prst="rect">
            <a:avLst/>
          </a:prstGeom>
        </p:spPr>
      </p:pic>
      <p:sp>
        <p:nvSpPr>
          <p:cNvPr id="7" name="Title 1"/>
          <p:cNvSpPr txBox="1">
            <a:spLocks/>
          </p:cNvSpPr>
          <p:nvPr/>
        </p:nvSpPr>
        <p:spPr bwMode="auto">
          <a:xfrm>
            <a:off x="1524000" y="26434"/>
            <a:ext cx="9144000"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fr-FR" sz="3200" b="1" dirty="0">
                <a:solidFill>
                  <a:srgbClr val="002147"/>
                </a:solidFill>
                <a:latin typeface="+mn-lt"/>
              </a:rPr>
              <a:t>The HIS </a:t>
            </a:r>
            <a:r>
              <a:rPr lang="fr-FR" sz="3200" b="1" dirty="0" err="1">
                <a:solidFill>
                  <a:srgbClr val="002147"/>
                </a:solidFill>
                <a:latin typeface="+mn-lt"/>
              </a:rPr>
              <a:t>geo-enabling</a:t>
            </a:r>
            <a:r>
              <a:rPr lang="fr-FR" sz="3200" b="1" dirty="0">
                <a:solidFill>
                  <a:srgbClr val="002147"/>
                </a:solidFill>
                <a:latin typeface="+mn-lt"/>
              </a:rPr>
              <a:t> </a:t>
            </a:r>
            <a:r>
              <a:rPr lang="fr-FR" sz="3200" b="1" dirty="0" err="1">
                <a:solidFill>
                  <a:srgbClr val="002147"/>
                </a:solidFill>
                <a:latin typeface="+mn-lt"/>
              </a:rPr>
              <a:t>framework</a:t>
            </a:r>
            <a:r>
              <a:rPr lang="fr-FR" sz="3200" b="1" dirty="0">
                <a:solidFill>
                  <a:srgbClr val="002147"/>
                </a:solidFill>
                <a:latin typeface="+mn-lt"/>
              </a:rPr>
              <a:t> - Origin</a:t>
            </a:r>
            <a:endParaRPr lang="en-US" sz="3200" b="1" dirty="0">
              <a:solidFill>
                <a:srgbClr val="002147"/>
              </a:solidFill>
              <a:latin typeface="+mn-lt"/>
            </a:endParaRPr>
          </a:p>
        </p:txBody>
      </p:sp>
      <p:sp>
        <p:nvSpPr>
          <p:cNvPr id="2" name="Slide Number Placeholder 3">
            <a:extLst>
              <a:ext uri="{FF2B5EF4-FFF2-40B4-BE49-F238E27FC236}">
                <a16:creationId xmlns:a16="http://schemas.microsoft.com/office/drawing/2014/main" id="{D45BFB3A-D3F3-4F57-1F48-43328D0B43A9}"/>
              </a:ext>
            </a:extLst>
          </p:cNvPr>
          <p:cNvSpPr txBox="1">
            <a:spLocks/>
          </p:cNvSpPr>
          <p:nvPr/>
        </p:nvSpPr>
        <p:spPr>
          <a:xfrm>
            <a:off x="8603877" y="5668053"/>
            <a:ext cx="2057400" cy="273844"/>
          </a:xfrm>
          <a:prstGeom prst="rect">
            <a:avLst/>
          </a:prstGeom>
        </p:spPr>
        <p:txBody>
          <a:bodyPr/>
          <a:lstStyle>
            <a:defPPr>
              <a:defRPr lang="en-US"/>
            </a:defPPr>
            <a:lvl1pPr marL="0" algn="r" defTabSz="914400" rtl="0" eaLnBrk="1" latinLnBrk="0" hangingPunct="1">
              <a:defRPr sz="1600" kern="1200">
                <a:solidFill>
                  <a:schemeClr val="bg1">
                    <a:lumMod val="9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309488-8EB1-4662-952E-D6A73107E6C0}" type="slidenum">
              <a:rPr lang="en-US" sz="1200"/>
              <a:pPr/>
              <a:t>11</a:t>
            </a:fld>
            <a:endParaRPr lang="en-US" sz="1200" dirty="0"/>
          </a:p>
        </p:txBody>
      </p:sp>
      <p:sp>
        <p:nvSpPr>
          <p:cNvPr id="9" name="Google Shape;162;p6">
            <a:extLst>
              <a:ext uri="{FF2B5EF4-FFF2-40B4-BE49-F238E27FC236}">
                <a16:creationId xmlns:a16="http://schemas.microsoft.com/office/drawing/2014/main" id="{C3835EC8-6865-7AF0-5318-E3EA79ADEBA7}"/>
              </a:ext>
            </a:extLst>
          </p:cNvPr>
          <p:cNvSpPr/>
          <p:nvPr/>
        </p:nvSpPr>
        <p:spPr>
          <a:xfrm rot="5400000">
            <a:off x="5203367" y="-1089891"/>
            <a:ext cx="655711" cy="5611905"/>
          </a:xfrm>
          <a:prstGeom prst="rect">
            <a:avLst/>
          </a:prstGeom>
          <a:noFill/>
          <a:ln w="57150" cap="flat" cmpd="sng">
            <a:solidFill>
              <a:srgbClr val="632423"/>
            </a:solidFill>
            <a:prstDash val="solid"/>
            <a:round/>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10" name="Google Shape;163;p6">
            <a:extLst>
              <a:ext uri="{FF2B5EF4-FFF2-40B4-BE49-F238E27FC236}">
                <a16:creationId xmlns:a16="http://schemas.microsoft.com/office/drawing/2014/main" id="{71CD5E11-692C-89EC-A391-AB1A6D47BBFA}"/>
              </a:ext>
            </a:extLst>
          </p:cNvPr>
          <p:cNvSpPr/>
          <p:nvPr/>
        </p:nvSpPr>
        <p:spPr>
          <a:xfrm rot="10800000">
            <a:off x="8465798" y="2069124"/>
            <a:ext cx="332871" cy="327676"/>
          </a:xfrm>
          <a:prstGeom prst="rightArrow">
            <a:avLst>
              <a:gd name="adj1" fmla="val 50000"/>
              <a:gd name="adj2" fmla="val 50000"/>
            </a:avLst>
          </a:prstGeom>
          <a:solidFill>
            <a:srgbClr val="34666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ym typeface="Calibri"/>
            </a:endParaRPr>
          </a:p>
        </p:txBody>
      </p:sp>
      <p:sp>
        <p:nvSpPr>
          <p:cNvPr id="11" name="Google Shape;164;p6">
            <a:extLst>
              <a:ext uri="{FF2B5EF4-FFF2-40B4-BE49-F238E27FC236}">
                <a16:creationId xmlns:a16="http://schemas.microsoft.com/office/drawing/2014/main" id="{6F58B5B5-4C15-173B-DC02-94515ACB4FCD}"/>
              </a:ext>
            </a:extLst>
          </p:cNvPr>
          <p:cNvSpPr/>
          <p:nvPr/>
        </p:nvSpPr>
        <p:spPr>
          <a:xfrm rot="10800000">
            <a:off x="8465798" y="3159906"/>
            <a:ext cx="332871" cy="327676"/>
          </a:xfrm>
          <a:prstGeom prst="rightArrow">
            <a:avLst>
              <a:gd name="adj1" fmla="val 50000"/>
              <a:gd name="adj2" fmla="val 50000"/>
            </a:avLst>
          </a:prstGeom>
          <a:solidFill>
            <a:srgbClr val="34666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ym typeface="Calibri"/>
            </a:endParaRPr>
          </a:p>
        </p:txBody>
      </p:sp>
      <p:sp>
        <p:nvSpPr>
          <p:cNvPr id="12" name="Google Shape;165;p6">
            <a:extLst>
              <a:ext uri="{FF2B5EF4-FFF2-40B4-BE49-F238E27FC236}">
                <a16:creationId xmlns:a16="http://schemas.microsoft.com/office/drawing/2014/main" id="{3F86C5DA-B58A-4875-BE5F-B26FAE786CC1}"/>
              </a:ext>
            </a:extLst>
          </p:cNvPr>
          <p:cNvSpPr/>
          <p:nvPr/>
        </p:nvSpPr>
        <p:spPr>
          <a:xfrm rot="10800000">
            <a:off x="8492475" y="3540069"/>
            <a:ext cx="332871" cy="327676"/>
          </a:xfrm>
          <a:prstGeom prst="rightArrow">
            <a:avLst>
              <a:gd name="adj1" fmla="val 50000"/>
              <a:gd name="adj2" fmla="val 50000"/>
            </a:avLst>
          </a:prstGeom>
          <a:solidFill>
            <a:srgbClr val="34666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ym typeface="Calibri"/>
            </a:endParaRPr>
          </a:p>
        </p:txBody>
      </p:sp>
      <p:sp>
        <p:nvSpPr>
          <p:cNvPr id="15" name="Google Shape;166;p6">
            <a:extLst>
              <a:ext uri="{FF2B5EF4-FFF2-40B4-BE49-F238E27FC236}">
                <a16:creationId xmlns:a16="http://schemas.microsoft.com/office/drawing/2014/main" id="{4DBD3551-2C3E-E34F-9BF6-131C6F8724F2}"/>
              </a:ext>
            </a:extLst>
          </p:cNvPr>
          <p:cNvSpPr txBox="1"/>
          <p:nvPr/>
        </p:nvSpPr>
        <p:spPr>
          <a:xfrm>
            <a:off x="8862799" y="2105335"/>
            <a:ext cx="2352048" cy="623217"/>
          </a:xfrm>
          <a:prstGeom prst="rect">
            <a:avLst/>
          </a:prstGeom>
          <a:noFill/>
          <a:ln>
            <a:noFill/>
          </a:ln>
        </p:spPr>
        <p:txBody>
          <a:bodyPr spcFirstLastPara="1" wrap="square" lIns="68569" tIns="34275" rIns="68569" bIns="34275" anchor="t" anchorCtr="0">
            <a:spAutoFit/>
          </a:bodyPr>
          <a:lstStyle/>
          <a:p>
            <a:r>
              <a:rPr lang="en-US" sz="1200" dirty="0">
                <a:latin typeface="Calibri"/>
                <a:ea typeface="Calibri"/>
                <a:cs typeface="Calibri"/>
                <a:sym typeface="Calibri"/>
              </a:rPr>
              <a:t>Has received a GIS training (mainly in data collection and thematic mapping)</a:t>
            </a:r>
            <a:endParaRPr dirty="0"/>
          </a:p>
        </p:txBody>
      </p:sp>
      <p:sp>
        <p:nvSpPr>
          <p:cNvPr id="17" name="Google Shape;167;p6">
            <a:extLst>
              <a:ext uri="{FF2B5EF4-FFF2-40B4-BE49-F238E27FC236}">
                <a16:creationId xmlns:a16="http://schemas.microsoft.com/office/drawing/2014/main" id="{218774B4-F2A1-583B-4B1B-3E1C41C93100}"/>
              </a:ext>
            </a:extLst>
          </p:cNvPr>
          <p:cNvSpPr txBox="1"/>
          <p:nvPr/>
        </p:nvSpPr>
        <p:spPr>
          <a:xfrm>
            <a:off x="8798669" y="3196787"/>
            <a:ext cx="2060313" cy="253885"/>
          </a:xfrm>
          <a:prstGeom prst="rect">
            <a:avLst/>
          </a:prstGeom>
          <a:noFill/>
          <a:ln>
            <a:noFill/>
          </a:ln>
        </p:spPr>
        <p:txBody>
          <a:bodyPr spcFirstLastPara="1" wrap="square" lIns="68569" tIns="34275" rIns="68569" bIns="34275" anchor="t" anchorCtr="0">
            <a:spAutoFit/>
          </a:bodyPr>
          <a:lstStyle/>
          <a:p>
            <a:r>
              <a:rPr lang="en-US" sz="1200" dirty="0">
                <a:latin typeface="Calibri"/>
                <a:ea typeface="Calibri"/>
                <a:cs typeface="Calibri"/>
                <a:sym typeface="Calibri"/>
              </a:rPr>
              <a:t>Has access to a GIS software</a:t>
            </a:r>
            <a:endParaRPr dirty="0"/>
          </a:p>
        </p:txBody>
      </p:sp>
      <p:sp>
        <p:nvSpPr>
          <p:cNvPr id="18" name="Google Shape;168;p6">
            <a:extLst>
              <a:ext uri="{FF2B5EF4-FFF2-40B4-BE49-F238E27FC236}">
                <a16:creationId xmlns:a16="http://schemas.microsoft.com/office/drawing/2014/main" id="{AF850B31-2A41-EE97-075B-2CF75698FFC1}"/>
              </a:ext>
            </a:extLst>
          </p:cNvPr>
          <p:cNvSpPr txBox="1"/>
          <p:nvPr/>
        </p:nvSpPr>
        <p:spPr>
          <a:xfrm>
            <a:off x="8825346" y="3576950"/>
            <a:ext cx="2060313" cy="623217"/>
          </a:xfrm>
          <a:prstGeom prst="rect">
            <a:avLst/>
          </a:prstGeom>
          <a:noFill/>
          <a:ln>
            <a:noFill/>
          </a:ln>
        </p:spPr>
        <p:txBody>
          <a:bodyPr spcFirstLastPara="1" wrap="square" lIns="68569" tIns="34275" rIns="68569" bIns="34275" anchor="t" anchorCtr="0">
            <a:spAutoFit/>
          </a:bodyPr>
          <a:lstStyle/>
          <a:p>
            <a:r>
              <a:rPr lang="en-US" sz="1200" dirty="0">
                <a:latin typeface="Calibri"/>
                <a:ea typeface="Calibri"/>
                <a:cs typeface="Calibri"/>
                <a:sym typeface="Calibri"/>
              </a:rPr>
              <a:t>Generates thematic maps, but spatial analysis and modelling are very limited</a:t>
            </a:r>
            <a:endParaRPr dirty="0"/>
          </a:p>
        </p:txBody>
      </p:sp>
      <p:sp>
        <p:nvSpPr>
          <p:cNvPr id="20" name="Google Shape;170;p6">
            <a:extLst>
              <a:ext uri="{FF2B5EF4-FFF2-40B4-BE49-F238E27FC236}">
                <a16:creationId xmlns:a16="http://schemas.microsoft.com/office/drawing/2014/main" id="{CD2B941E-B094-5C60-7C24-4317DF8D9CAA}"/>
              </a:ext>
            </a:extLst>
          </p:cNvPr>
          <p:cNvSpPr/>
          <p:nvPr/>
        </p:nvSpPr>
        <p:spPr>
          <a:xfrm>
            <a:off x="1841038" y="5545334"/>
            <a:ext cx="526607" cy="327676"/>
          </a:xfrm>
          <a:prstGeom prst="rightArrow">
            <a:avLst>
              <a:gd name="adj1" fmla="val 50000"/>
              <a:gd name="adj2" fmla="val 50000"/>
            </a:avLst>
          </a:prstGeom>
          <a:solidFill>
            <a:srgbClr val="632423"/>
          </a:solidFill>
          <a:ln w="25400" cap="flat" cmpd="sng">
            <a:solidFill>
              <a:srgbClr val="632423"/>
            </a:solidFill>
            <a:prstDash val="solid"/>
            <a:round/>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21" name="Google Shape;171;p6">
            <a:extLst>
              <a:ext uri="{FF2B5EF4-FFF2-40B4-BE49-F238E27FC236}">
                <a16:creationId xmlns:a16="http://schemas.microsoft.com/office/drawing/2014/main" id="{0C1D71FB-F062-C45B-CD9B-F7C2ED2BE883}"/>
              </a:ext>
            </a:extLst>
          </p:cNvPr>
          <p:cNvSpPr txBox="1"/>
          <p:nvPr/>
        </p:nvSpPr>
        <p:spPr>
          <a:xfrm>
            <a:off x="2367645" y="5523586"/>
            <a:ext cx="7690538" cy="623217"/>
          </a:xfrm>
          <a:prstGeom prst="rect">
            <a:avLst/>
          </a:prstGeom>
          <a:noFill/>
          <a:ln>
            <a:noFill/>
          </a:ln>
        </p:spPr>
        <p:txBody>
          <a:bodyPr spcFirstLastPara="1" wrap="square" lIns="68569" tIns="34275" rIns="68569" bIns="34275" anchor="t" anchorCtr="0">
            <a:spAutoFit/>
          </a:bodyPr>
          <a:lstStyle/>
          <a:p>
            <a:r>
              <a:rPr lang="en-US" dirty="0">
                <a:solidFill>
                  <a:srgbClr val="C00000"/>
                </a:solidFill>
                <a:latin typeface="Calibri"/>
                <a:ea typeface="Calibri"/>
                <a:cs typeface="Calibri"/>
                <a:sym typeface="Calibri"/>
              </a:rPr>
              <a:t>Important gaps for the elements guaranteeing the quality, effectiveness and long-term sustainability of data and information products </a:t>
            </a:r>
            <a:endParaRPr dirty="0"/>
          </a:p>
        </p:txBody>
      </p:sp>
      <p:sp>
        <p:nvSpPr>
          <p:cNvPr id="27" name="Google Shape;157;p6">
            <a:extLst>
              <a:ext uri="{FF2B5EF4-FFF2-40B4-BE49-F238E27FC236}">
                <a16:creationId xmlns:a16="http://schemas.microsoft.com/office/drawing/2014/main" id="{EE7AB2A0-B25B-378A-3856-C9611711DA80}"/>
              </a:ext>
            </a:extLst>
          </p:cNvPr>
          <p:cNvSpPr txBox="1"/>
          <p:nvPr/>
        </p:nvSpPr>
        <p:spPr>
          <a:xfrm>
            <a:off x="1344489" y="695509"/>
            <a:ext cx="9144000" cy="477981"/>
          </a:xfrm>
          <a:prstGeom prst="rect">
            <a:avLst/>
          </a:prstGeom>
          <a:noFill/>
          <a:ln>
            <a:noFill/>
          </a:ln>
        </p:spPr>
        <p:txBody>
          <a:bodyPr spcFirstLastPara="1" wrap="square" lIns="68569" tIns="34275" rIns="68569" bIns="34275" anchor="b" anchorCtr="0">
            <a:noAutofit/>
          </a:bodyPr>
          <a:lstStyle/>
          <a:p>
            <a:pPr>
              <a:lnSpc>
                <a:spcPct val="90000"/>
              </a:lnSpc>
            </a:pPr>
            <a:r>
              <a:rPr lang="en-US" sz="2400" dirty="0">
                <a:latin typeface="Calibri"/>
                <a:ea typeface="Calibri"/>
                <a:cs typeface="Calibri"/>
                <a:sym typeface="Calibri"/>
              </a:rPr>
              <a:t>Situation in countries of the Asia-Pacific region (2017)</a:t>
            </a:r>
            <a:endParaRPr dirty="0"/>
          </a:p>
        </p:txBody>
      </p:sp>
      <p:sp>
        <p:nvSpPr>
          <p:cNvPr id="28" name="Slide Number Placeholder 3">
            <a:extLst>
              <a:ext uri="{FF2B5EF4-FFF2-40B4-BE49-F238E27FC236}">
                <a16:creationId xmlns:a16="http://schemas.microsoft.com/office/drawing/2014/main" id="{D06DD4D6-0E39-9F0D-3C66-2F1559514753}"/>
              </a:ext>
            </a:extLst>
          </p:cNvPr>
          <p:cNvSpPr txBox="1">
            <a:spLocks/>
          </p:cNvSpPr>
          <p:nvPr/>
        </p:nvSpPr>
        <p:spPr>
          <a:xfrm>
            <a:off x="8756277" y="5820453"/>
            <a:ext cx="2057400" cy="273844"/>
          </a:xfrm>
          <a:prstGeom prst="rect">
            <a:avLst/>
          </a:prstGeom>
        </p:spPr>
        <p:txBody>
          <a:bodyPr/>
          <a:lstStyle>
            <a:defPPr>
              <a:defRPr lang="en-US"/>
            </a:defPPr>
            <a:lvl1pPr marL="0" algn="r" defTabSz="914400" rtl="0" eaLnBrk="1" latinLnBrk="0" hangingPunct="1">
              <a:defRPr sz="1600" kern="1200">
                <a:solidFill>
                  <a:schemeClr val="bg1">
                    <a:lumMod val="9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309488-8EB1-4662-952E-D6A73107E6C0}" type="slidenum">
              <a:rPr lang="en-US" sz="1200"/>
              <a:pPr/>
              <a:t>11</a:t>
            </a:fld>
            <a:endParaRPr lang="en-US" sz="1200" dirty="0"/>
          </a:p>
        </p:txBody>
      </p:sp>
      <p:sp>
        <p:nvSpPr>
          <p:cNvPr id="29" name="Google Shape;158;p6">
            <a:extLst>
              <a:ext uri="{FF2B5EF4-FFF2-40B4-BE49-F238E27FC236}">
                <a16:creationId xmlns:a16="http://schemas.microsoft.com/office/drawing/2014/main" id="{B92C35E6-C055-A3D4-4976-8E84129DF122}"/>
              </a:ext>
            </a:extLst>
          </p:cNvPr>
          <p:cNvSpPr txBox="1"/>
          <p:nvPr/>
        </p:nvSpPr>
        <p:spPr>
          <a:xfrm>
            <a:off x="9183" y="6135596"/>
            <a:ext cx="5837328" cy="223108"/>
          </a:xfrm>
          <a:prstGeom prst="rect">
            <a:avLst/>
          </a:prstGeom>
          <a:noFill/>
          <a:ln>
            <a:noFill/>
          </a:ln>
        </p:spPr>
        <p:txBody>
          <a:bodyPr spcFirstLastPara="1" wrap="square" lIns="68569" tIns="34275" rIns="68569" bIns="34275" anchor="t" anchorCtr="0">
            <a:spAutoFit/>
          </a:bodyPr>
          <a:lstStyle/>
          <a:p>
            <a:r>
              <a:rPr lang="en-PH" sz="1000" dirty="0"/>
              <a:t>1 </a:t>
            </a:r>
            <a:r>
              <a:rPr lang="en-US" sz="1000" dirty="0">
                <a:solidFill>
                  <a:srgbClr val="002147"/>
                </a:solidFill>
                <a:latin typeface="Calibri"/>
                <a:ea typeface="Calibri"/>
                <a:cs typeface="Calibri"/>
                <a:sym typeface="Calibri"/>
              </a:rPr>
              <a:t>Source: </a:t>
            </a:r>
            <a:r>
              <a:rPr lang="en-US" sz="1000" dirty="0">
                <a:solidFill>
                  <a:srgbClr val="002147"/>
                </a:solidFill>
                <a:latin typeface="Calibri"/>
                <a:ea typeface="Calibri"/>
                <a:cs typeface="Calibri"/>
                <a:sym typeface="Calibri"/>
                <a:hlinkClick r:id="rId4"/>
              </a:rPr>
              <a:t>https://www.adb.org/publications/building-capacity-geo-enabling-health-information-systems</a:t>
            </a:r>
            <a:r>
              <a:rPr lang="en-US" sz="1000" dirty="0">
                <a:solidFill>
                  <a:srgbClr val="002147"/>
                </a:solidFill>
                <a:latin typeface="Calibri"/>
                <a:ea typeface="Calibri"/>
                <a:cs typeface="Calibri"/>
                <a:sym typeface="Calibri"/>
              </a:rPr>
              <a:t> </a:t>
            </a:r>
            <a:endParaRPr sz="1000" dirty="0">
              <a:solidFill>
                <a:srgbClr val="002147"/>
              </a:solidFill>
            </a:endParaRPr>
          </a:p>
        </p:txBody>
      </p:sp>
      <p:sp>
        <p:nvSpPr>
          <p:cNvPr id="30" name="Google Shape;162;p6">
            <a:extLst>
              <a:ext uri="{FF2B5EF4-FFF2-40B4-BE49-F238E27FC236}">
                <a16:creationId xmlns:a16="http://schemas.microsoft.com/office/drawing/2014/main" id="{41FB1C15-FD2D-E19A-C163-09E7D4A295E4}"/>
              </a:ext>
            </a:extLst>
          </p:cNvPr>
          <p:cNvSpPr/>
          <p:nvPr/>
        </p:nvSpPr>
        <p:spPr>
          <a:xfrm rot="5400000">
            <a:off x="5133904" y="-11834"/>
            <a:ext cx="794637" cy="5611906"/>
          </a:xfrm>
          <a:prstGeom prst="rect">
            <a:avLst/>
          </a:prstGeom>
          <a:noFill/>
          <a:ln w="57150" cap="flat" cmpd="sng">
            <a:solidFill>
              <a:srgbClr val="632423"/>
            </a:solidFill>
            <a:prstDash val="solid"/>
            <a:round/>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31" name="Google Shape;162;p6">
            <a:extLst>
              <a:ext uri="{FF2B5EF4-FFF2-40B4-BE49-F238E27FC236}">
                <a16:creationId xmlns:a16="http://schemas.microsoft.com/office/drawing/2014/main" id="{0510A0FD-5C99-AED6-F80A-2F023EBF5A65}"/>
              </a:ext>
            </a:extLst>
          </p:cNvPr>
          <p:cNvSpPr/>
          <p:nvPr/>
        </p:nvSpPr>
        <p:spPr>
          <a:xfrm rot="5400000">
            <a:off x="5198808" y="1362596"/>
            <a:ext cx="655711" cy="5621021"/>
          </a:xfrm>
          <a:prstGeom prst="rect">
            <a:avLst/>
          </a:prstGeom>
          <a:noFill/>
          <a:ln w="57150" cap="flat" cmpd="sng">
            <a:solidFill>
              <a:srgbClr val="632423"/>
            </a:solidFill>
            <a:prstDash val="solid"/>
            <a:round/>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pic>
        <p:nvPicPr>
          <p:cNvPr id="8" name="Picture 7">
            <a:extLst>
              <a:ext uri="{FF2B5EF4-FFF2-40B4-BE49-F238E27FC236}">
                <a16:creationId xmlns:a16="http://schemas.microsoft.com/office/drawing/2014/main" id="{D6C9676F-7A59-A716-0951-16B3C0879A63}"/>
              </a:ext>
            </a:extLst>
          </p:cNvPr>
          <p:cNvPicPr>
            <a:picLocks noChangeAspect="1"/>
          </p:cNvPicPr>
          <p:nvPr/>
        </p:nvPicPr>
        <p:blipFill>
          <a:blip r:embed="rId5"/>
          <a:stretch>
            <a:fillRect/>
          </a:stretch>
        </p:blipFill>
        <p:spPr>
          <a:xfrm>
            <a:off x="10746321" y="293479"/>
            <a:ext cx="1130041" cy="1409815"/>
          </a:xfrm>
          <a:prstGeom prst="rect">
            <a:avLst/>
          </a:prstGeom>
          <a:ln>
            <a:solidFill>
              <a:schemeClr val="tx1"/>
            </a:solidFill>
          </a:ln>
        </p:spPr>
      </p:pic>
      <p:sp>
        <p:nvSpPr>
          <p:cNvPr id="14" name="TextBox 13">
            <a:extLst>
              <a:ext uri="{FF2B5EF4-FFF2-40B4-BE49-F238E27FC236}">
                <a16:creationId xmlns:a16="http://schemas.microsoft.com/office/drawing/2014/main" id="{83ED0BE6-2EDF-CE72-35EC-BC26674149B7}"/>
              </a:ext>
            </a:extLst>
          </p:cNvPr>
          <p:cNvSpPr txBox="1"/>
          <p:nvPr/>
        </p:nvSpPr>
        <p:spPr>
          <a:xfrm>
            <a:off x="10472367" y="281499"/>
            <a:ext cx="234793" cy="261610"/>
          </a:xfrm>
          <a:prstGeom prst="rect">
            <a:avLst/>
          </a:prstGeom>
          <a:noFill/>
        </p:spPr>
        <p:txBody>
          <a:bodyPr wrap="square">
            <a:spAutoFit/>
          </a:bodyPr>
          <a:lstStyle/>
          <a:p>
            <a:r>
              <a:rPr lang="en-US" sz="1100" dirty="0">
                <a:latin typeface="Calibri"/>
                <a:ea typeface="Calibri"/>
                <a:cs typeface="Calibri"/>
                <a:sym typeface="Calibri"/>
              </a:rPr>
              <a:t>1</a:t>
            </a:r>
            <a:endParaRPr lang="en-GB" sz="1100" dirty="0"/>
          </a:p>
        </p:txBody>
      </p:sp>
      <p:sp>
        <p:nvSpPr>
          <p:cNvPr id="3" name="Slide Number Placeholder 3">
            <a:extLst>
              <a:ext uri="{FF2B5EF4-FFF2-40B4-BE49-F238E27FC236}">
                <a16:creationId xmlns:a16="http://schemas.microsoft.com/office/drawing/2014/main" id="{8127ECAB-565B-CC20-3A3D-E4BA3DC1A8CC}"/>
              </a:ext>
            </a:extLst>
          </p:cNvPr>
          <p:cNvSpPr txBox="1">
            <a:spLocks/>
          </p:cNvSpPr>
          <p:nvPr/>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11</a:t>
            </a:fld>
            <a:endParaRPr lang="en-GB" altLang="en-US" sz="1200">
              <a:solidFill>
                <a:schemeClr val="bg1"/>
              </a:solidFill>
            </a:endParaRPr>
          </a:p>
        </p:txBody>
      </p:sp>
    </p:spTree>
    <p:extLst>
      <p:ext uri="{BB962C8B-B14F-4D97-AF65-F5344CB8AC3E}">
        <p14:creationId xmlns:p14="http://schemas.microsoft.com/office/powerpoint/2010/main" val="6651995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5C0AD2-06F3-503E-BF3E-C4EFBF4A3911}"/>
              </a:ext>
            </a:extLst>
          </p:cNvPr>
          <p:cNvPicPr>
            <a:picLocks noChangeAspect="1"/>
          </p:cNvPicPr>
          <p:nvPr/>
        </p:nvPicPr>
        <p:blipFill>
          <a:blip r:embed="rId3"/>
          <a:stretch>
            <a:fillRect/>
          </a:stretch>
        </p:blipFill>
        <p:spPr>
          <a:xfrm>
            <a:off x="2001462" y="1130010"/>
            <a:ext cx="7161307" cy="4248814"/>
          </a:xfrm>
          <a:prstGeom prst="rect">
            <a:avLst/>
          </a:prstGeom>
        </p:spPr>
      </p:pic>
      <p:sp>
        <p:nvSpPr>
          <p:cNvPr id="7" name="Title 1"/>
          <p:cNvSpPr txBox="1">
            <a:spLocks/>
          </p:cNvSpPr>
          <p:nvPr/>
        </p:nvSpPr>
        <p:spPr bwMode="auto">
          <a:xfrm>
            <a:off x="1524000" y="26434"/>
            <a:ext cx="9144000"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fr-FR" sz="3200" b="1" dirty="0">
                <a:solidFill>
                  <a:srgbClr val="002147"/>
                </a:solidFill>
                <a:latin typeface="+mn-lt"/>
              </a:rPr>
              <a:t>The HIS </a:t>
            </a:r>
            <a:r>
              <a:rPr lang="fr-FR" sz="3200" b="1" dirty="0" err="1">
                <a:solidFill>
                  <a:srgbClr val="002147"/>
                </a:solidFill>
                <a:latin typeface="+mn-lt"/>
              </a:rPr>
              <a:t>geo-enabling</a:t>
            </a:r>
            <a:r>
              <a:rPr lang="fr-FR" sz="3200" b="1" dirty="0">
                <a:solidFill>
                  <a:srgbClr val="002147"/>
                </a:solidFill>
                <a:latin typeface="+mn-lt"/>
              </a:rPr>
              <a:t> </a:t>
            </a:r>
            <a:r>
              <a:rPr lang="fr-FR" sz="3200" b="1" dirty="0" err="1">
                <a:solidFill>
                  <a:srgbClr val="002147"/>
                </a:solidFill>
                <a:latin typeface="+mn-lt"/>
              </a:rPr>
              <a:t>framework</a:t>
            </a:r>
            <a:r>
              <a:rPr lang="fr-FR" sz="3200" b="1" dirty="0">
                <a:solidFill>
                  <a:srgbClr val="002147"/>
                </a:solidFill>
                <a:latin typeface="+mn-lt"/>
              </a:rPr>
              <a:t> - Origin</a:t>
            </a:r>
            <a:endParaRPr lang="en-US" sz="3200" b="1" dirty="0">
              <a:solidFill>
                <a:srgbClr val="002147"/>
              </a:solidFill>
              <a:latin typeface="+mn-lt"/>
            </a:endParaRPr>
          </a:p>
        </p:txBody>
      </p:sp>
      <p:sp>
        <p:nvSpPr>
          <p:cNvPr id="2" name="Slide Number Placeholder 3">
            <a:extLst>
              <a:ext uri="{FF2B5EF4-FFF2-40B4-BE49-F238E27FC236}">
                <a16:creationId xmlns:a16="http://schemas.microsoft.com/office/drawing/2014/main" id="{D45BFB3A-D3F3-4F57-1F48-43328D0B43A9}"/>
              </a:ext>
            </a:extLst>
          </p:cNvPr>
          <p:cNvSpPr txBox="1">
            <a:spLocks/>
          </p:cNvSpPr>
          <p:nvPr/>
        </p:nvSpPr>
        <p:spPr>
          <a:xfrm>
            <a:off x="8603877" y="5668053"/>
            <a:ext cx="2057400" cy="273844"/>
          </a:xfrm>
          <a:prstGeom prst="rect">
            <a:avLst/>
          </a:prstGeom>
        </p:spPr>
        <p:txBody>
          <a:bodyPr/>
          <a:lstStyle>
            <a:defPPr>
              <a:defRPr lang="en-US"/>
            </a:defPPr>
            <a:lvl1pPr marL="0" algn="r" defTabSz="914400" rtl="0" eaLnBrk="1" latinLnBrk="0" hangingPunct="1">
              <a:defRPr sz="1600" kern="1200">
                <a:solidFill>
                  <a:schemeClr val="bg1">
                    <a:lumMod val="9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309488-8EB1-4662-952E-D6A73107E6C0}" type="slidenum">
              <a:rPr lang="en-US" sz="1200"/>
              <a:pPr/>
              <a:t>12</a:t>
            </a:fld>
            <a:endParaRPr lang="en-US" sz="1200" dirty="0"/>
          </a:p>
        </p:txBody>
      </p:sp>
      <p:sp>
        <p:nvSpPr>
          <p:cNvPr id="15" name="Google Shape;166;p6">
            <a:extLst>
              <a:ext uri="{FF2B5EF4-FFF2-40B4-BE49-F238E27FC236}">
                <a16:creationId xmlns:a16="http://schemas.microsoft.com/office/drawing/2014/main" id="{4DBD3551-2C3E-E34F-9BF6-131C6F8724F2}"/>
              </a:ext>
            </a:extLst>
          </p:cNvPr>
          <p:cNvSpPr txBox="1"/>
          <p:nvPr/>
        </p:nvSpPr>
        <p:spPr>
          <a:xfrm>
            <a:off x="9839952" y="1540549"/>
            <a:ext cx="2352048" cy="438551"/>
          </a:xfrm>
          <a:prstGeom prst="rect">
            <a:avLst/>
          </a:prstGeom>
          <a:noFill/>
          <a:ln>
            <a:noFill/>
          </a:ln>
        </p:spPr>
        <p:txBody>
          <a:bodyPr spcFirstLastPara="1" wrap="square" lIns="68569" tIns="34275" rIns="68569" bIns="34275" anchor="t" anchorCtr="0">
            <a:spAutoFit/>
          </a:bodyPr>
          <a:lstStyle/>
          <a:p>
            <a:r>
              <a:rPr lang="en-US" sz="1200" dirty="0">
                <a:latin typeface="Calibri"/>
                <a:ea typeface="Calibri"/>
                <a:cs typeface="Calibri"/>
                <a:sym typeface="Calibri"/>
              </a:rPr>
              <a:t>Series of use cases that have not been institutionalized</a:t>
            </a:r>
            <a:endParaRPr dirty="0"/>
          </a:p>
        </p:txBody>
      </p:sp>
      <p:sp>
        <p:nvSpPr>
          <p:cNvPr id="20" name="Google Shape;170;p6">
            <a:extLst>
              <a:ext uri="{FF2B5EF4-FFF2-40B4-BE49-F238E27FC236}">
                <a16:creationId xmlns:a16="http://schemas.microsoft.com/office/drawing/2014/main" id="{CD2B941E-B094-5C60-7C24-4317DF8D9CAA}"/>
              </a:ext>
            </a:extLst>
          </p:cNvPr>
          <p:cNvSpPr/>
          <p:nvPr/>
        </p:nvSpPr>
        <p:spPr>
          <a:xfrm>
            <a:off x="1841038" y="5545334"/>
            <a:ext cx="526607" cy="327676"/>
          </a:xfrm>
          <a:prstGeom prst="rightArrow">
            <a:avLst>
              <a:gd name="adj1" fmla="val 50000"/>
              <a:gd name="adj2" fmla="val 50000"/>
            </a:avLst>
          </a:prstGeom>
          <a:solidFill>
            <a:srgbClr val="632423"/>
          </a:solidFill>
          <a:ln w="25400" cap="flat" cmpd="sng">
            <a:solidFill>
              <a:srgbClr val="632423"/>
            </a:solidFill>
            <a:prstDash val="solid"/>
            <a:round/>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21" name="Google Shape;171;p6">
            <a:extLst>
              <a:ext uri="{FF2B5EF4-FFF2-40B4-BE49-F238E27FC236}">
                <a16:creationId xmlns:a16="http://schemas.microsoft.com/office/drawing/2014/main" id="{0C1D71FB-F062-C45B-CD9B-F7C2ED2BE883}"/>
              </a:ext>
            </a:extLst>
          </p:cNvPr>
          <p:cNvSpPr txBox="1"/>
          <p:nvPr/>
        </p:nvSpPr>
        <p:spPr>
          <a:xfrm>
            <a:off x="2367645" y="5523586"/>
            <a:ext cx="8598432" cy="623217"/>
          </a:xfrm>
          <a:prstGeom prst="rect">
            <a:avLst/>
          </a:prstGeom>
          <a:noFill/>
          <a:ln>
            <a:noFill/>
          </a:ln>
        </p:spPr>
        <p:txBody>
          <a:bodyPr spcFirstLastPara="1" wrap="square" lIns="68569" tIns="34275" rIns="68569" bIns="34275" anchor="t" anchorCtr="0">
            <a:spAutoFit/>
          </a:bodyPr>
          <a:lstStyle/>
          <a:p>
            <a:r>
              <a:rPr lang="en-US" dirty="0">
                <a:solidFill>
                  <a:srgbClr val="C00000"/>
                </a:solidFill>
                <a:latin typeface="Calibri"/>
                <a:ea typeface="Calibri"/>
                <a:cs typeface="Calibri"/>
                <a:sym typeface="Calibri"/>
              </a:rPr>
              <a:t>Important gaps for the elements guaranteeing the quality, effectiveness and long-term sustainability of data and information products and this across programs</a:t>
            </a:r>
            <a:endParaRPr dirty="0"/>
          </a:p>
        </p:txBody>
      </p:sp>
      <p:sp>
        <p:nvSpPr>
          <p:cNvPr id="27" name="Google Shape;157;p6">
            <a:extLst>
              <a:ext uri="{FF2B5EF4-FFF2-40B4-BE49-F238E27FC236}">
                <a16:creationId xmlns:a16="http://schemas.microsoft.com/office/drawing/2014/main" id="{EE7AB2A0-B25B-378A-3856-C9611711DA80}"/>
              </a:ext>
            </a:extLst>
          </p:cNvPr>
          <p:cNvSpPr txBox="1"/>
          <p:nvPr/>
        </p:nvSpPr>
        <p:spPr>
          <a:xfrm>
            <a:off x="1344489" y="695509"/>
            <a:ext cx="9144000" cy="477981"/>
          </a:xfrm>
          <a:prstGeom prst="rect">
            <a:avLst/>
          </a:prstGeom>
          <a:noFill/>
          <a:ln>
            <a:noFill/>
          </a:ln>
        </p:spPr>
        <p:txBody>
          <a:bodyPr spcFirstLastPara="1" wrap="square" lIns="68569" tIns="34275" rIns="68569" bIns="34275" anchor="b" anchorCtr="0">
            <a:noAutofit/>
          </a:bodyPr>
          <a:lstStyle/>
          <a:p>
            <a:pPr>
              <a:lnSpc>
                <a:spcPct val="90000"/>
              </a:lnSpc>
            </a:pPr>
            <a:r>
              <a:rPr lang="en-US" sz="2400" dirty="0">
                <a:latin typeface="Calibri"/>
                <a:ea typeface="Calibri"/>
                <a:cs typeface="Calibri"/>
                <a:sym typeface="Calibri"/>
              </a:rPr>
              <a:t>Situation in French speaking African countries (2023)</a:t>
            </a:r>
            <a:endParaRPr dirty="0"/>
          </a:p>
        </p:txBody>
      </p:sp>
      <p:sp>
        <p:nvSpPr>
          <p:cNvPr id="28" name="Slide Number Placeholder 3">
            <a:extLst>
              <a:ext uri="{FF2B5EF4-FFF2-40B4-BE49-F238E27FC236}">
                <a16:creationId xmlns:a16="http://schemas.microsoft.com/office/drawing/2014/main" id="{D06DD4D6-0E39-9F0D-3C66-2F1559514753}"/>
              </a:ext>
            </a:extLst>
          </p:cNvPr>
          <p:cNvSpPr txBox="1">
            <a:spLocks/>
          </p:cNvSpPr>
          <p:nvPr/>
        </p:nvSpPr>
        <p:spPr>
          <a:xfrm>
            <a:off x="8756277" y="5820453"/>
            <a:ext cx="2057400" cy="273844"/>
          </a:xfrm>
          <a:prstGeom prst="rect">
            <a:avLst/>
          </a:prstGeom>
        </p:spPr>
        <p:txBody>
          <a:bodyPr/>
          <a:lstStyle>
            <a:defPPr>
              <a:defRPr lang="en-US"/>
            </a:defPPr>
            <a:lvl1pPr marL="0" algn="r" defTabSz="914400" rtl="0" eaLnBrk="1" latinLnBrk="0" hangingPunct="1">
              <a:defRPr sz="1600" kern="1200">
                <a:solidFill>
                  <a:schemeClr val="bg1">
                    <a:lumMod val="9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309488-8EB1-4662-952E-D6A73107E6C0}" type="slidenum">
              <a:rPr lang="en-US" sz="1200"/>
              <a:pPr/>
              <a:t>12</a:t>
            </a:fld>
            <a:endParaRPr lang="en-US" sz="1200" dirty="0"/>
          </a:p>
        </p:txBody>
      </p:sp>
      <p:sp>
        <p:nvSpPr>
          <p:cNvPr id="4" name="Slide Number Placeholder 3">
            <a:extLst>
              <a:ext uri="{FF2B5EF4-FFF2-40B4-BE49-F238E27FC236}">
                <a16:creationId xmlns:a16="http://schemas.microsoft.com/office/drawing/2014/main" id="{1649E162-6646-D420-709B-F6E9A9D03A58}"/>
              </a:ext>
            </a:extLst>
          </p:cNvPr>
          <p:cNvSpPr txBox="1">
            <a:spLocks/>
          </p:cNvSpPr>
          <p:nvPr/>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12</a:t>
            </a:fld>
            <a:endParaRPr lang="en-GB" altLang="en-US" sz="1200">
              <a:solidFill>
                <a:schemeClr val="bg1"/>
              </a:solidFill>
            </a:endParaRPr>
          </a:p>
        </p:txBody>
      </p:sp>
      <p:sp>
        <p:nvSpPr>
          <p:cNvPr id="13" name="TextBox 12">
            <a:extLst>
              <a:ext uri="{FF2B5EF4-FFF2-40B4-BE49-F238E27FC236}">
                <a16:creationId xmlns:a16="http://schemas.microsoft.com/office/drawing/2014/main" id="{CD2E9F19-7501-0175-839F-B83345994284}"/>
              </a:ext>
            </a:extLst>
          </p:cNvPr>
          <p:cNvSpPr txBox="1"/>
          <p:nvPr/>
        </p:nvSpPr>
        <p:spPr>
          <a:xfrm>
            <a:off x="368763" y="4108845"/>
            <a:ext cx="1632698" cy="478082"/>
          </a:xfrm>
          <a:prstGeom prst="rect">
            <a:avLst/>
          </a:prstGeom>
          <a:solidFill>
            <a:schemeClr val="bg1"/>
          </a:solidFill>
        </p:spPr>
        <p:txBody>
          <a:bodyPr wrap="square" rtlCol="0">
            <a:spAutoFit/>
          </a:bodyPr>
          <a:lstStyle/>
          <a:p>
            <a:pPr algn="r"/>
            <a:r>
              <a:rPr lang="en-US" sz="1200" dirty="0">
                <a:solidFill>
                  <a:srgbClr val="346667"/>
                </a:solidFill>
              </a:rPr>
              <a:t>Stage 1. Institutional framework</a:t>
            </a:r>
          </a:p>
        </p:txBody>
      </p:sp>
      <p:sp>
        <p:nvSpPr>
          <p:cNvPr id="16" name="TextBox 15">
            <a:extLst>
              <a:ext uri="{FF2B5EF4-FFF2-40B4-BE49-F238E27FC236}">
                <a16:creationId xmlns:a16="http://schemas.microsoft.com/office/drawing/2014/main" id="{6F7A4EEF-7964-39C7-24AD-0CE1DCCDF2CF}"/>
              </a:ext>
            </a:extLst>
          </p:cNvPr>
          <p:cNvSpPr txBox="1"/>
          <p:nvPr/>
        </p:nvSpPr>
        <p:spPr>
          <a:xfrm>
            <a:off x="244154" y="2845647"/>
            <a:ext cx="1760950" cy="478082"/>
          </a:xfrm>
          <a:prstGeom prst="rect">
            <a:avLst/>
          </a:prstGeom>
          <a:solidFill>
            <a:schemeClr val="bg1"/>
          </a:solidFill>
        </p:spPr>
        <p:txBody>
          <a:bodyPr wrap="square" rtlCol="0">
            <a:spAutoFit/>
          </a:bodyPr>
          <a:lstStyle/>
          <a:p>
            <a:pPr algn="r"/>
            <a:r>
              <a:rPr lang="en-US" sz="1200" dirty="0">
                <a:solidFill>
                  <a:srgbClr val="346667"/>
                </a:solidFill>
              </a:rPr>
              <a:t>Stage 2. Standardization and technical capacity</a:t>
            </a:r>
          </a:p>
        </p:txBody>
      </p:sp>
      <p:sp>
        <p:nvSpPr>
          <p:cNvPr id="22" name="TextBox 21">
            <a:extLst>
              <a:ext uri="{FF2B5EF4-FFF2-40B4-BE49-F238E27FC236}">
                <a16:creationId xmlns:a16="http://schemas.microsoft.com/office/drawing/2014/main" id="{ED31091C-E4C6-E4D3-1776-AA2680A40D18}"/>
              </a:ext>
            </a:extLst>
          </p:cNvPr>
          <p:cNvSpPr txBox="1"/>
          <p:nvPr/>
        </p:nvSpPr>
        <p:spPr>
          <a:xfrm>
            <a:off x="552106" y="1499732"/>
            <a:ext cx="1479016" cy="286849"/>
          </a:xfrm>
          <a:prstGeom prst="rect">
            <a:avLst/>
          </a:prstGeom>
          <a:solidFill>
            <a:schemeClr val="bg1"/>
          </a:solidFill>
        </p:spPr>
        <p:txBody>
          <a:bodyPr wrap="square" rtlCol="0">
            <a:spAutoFit/>
          </a:bodyPr>
          <a:lstStyle/>
          <a:p>
            <a:pPr algn="r"/>
            <a:r>
              <a:rPr lang="en-US" sz="1200" dirty="0">
                <a:solidFill>
                  <a:srgbClr val="346667"/>
                </a:solidFill>
              </a:rPr>
              <a:t>Stage 4. Operations</a:t>
            </a:r>
          </a:p>
        </p:txBody>
      </p:sp>
      <p:sp>
        <p:nvSpPr>
          <p:cNvPr id="23" name="TextBox 22">
            <a:extLst>
              <a:ext uri="{FF2B5EF4-FFF2-40B4-BE49-F238E27FC236}">
                <a16:creationId xmlns:a16="http://schemas.microsoft.com/office/drawing/2014/main" id="{2DFC6325-F320-72BB-97DA-12F1FF2E55F6}"/>
              </a:ext>
            </a:extLst>
          </p:cNvPr>
          <p:cNvSpPr txBox="1"/>
          <p:nvPr/>
        </p:nvSpPr>
        <p:spPr>
          <a:xfrm>
            <a:off x="697225" y="2041481"/>
            <a:ext cx="1317313" cy="286849"/>
          </a:xfrm>
          <a:prstGeom prst="rect">
            <a:avLst/>
          </a:prstGeom>
          <a:solidFill>
            <a:schemeClr val="bg1"/>
          </a:solidFill>
        </p:spPr>
        <p:txBody>
          <a:bodyPr wrap="square" rtlCol="0">
            <a:spAutoFit/>
          </a:bodyPr>
          <a:lstStyle/>
          <a:p>
            <a:pPr algn="r"/>
            <a:r>
              <a:rPr lang="en-US" sz="1200" dirty="0">
                <a:solidFill>
                  <a:srgbClr val="346667"/>
                </a:solidFill>
              </a:rPr>
              <a:t>Stage 3. Core data</a:t>
            </a:r>
          </a:p>
        </p:txBody>
      </p:sp>
      <p:sp>
        <p:nvSpPr>
          <p:cNvPr id="25" name="Google Shape;166;p6">
            <a:extLst>
              <a:ext uri="{FF2B5EF4-FFF2-40B4-BE49-F238E27FC236}">
                <a16:creationId xmlns:a16="http://schemas.microsoft.com/office/drawing/2014/main" id="{E5D33738-A724-550E-F584-1E9253B9C68A}"/>
              </a:ext>
            </a:extLst>
          </p:cNvPr>
          <p:cNvSpPr txBox="1"/>
          <p:nvPr/>
        </p:nvSpPr>
        <p:spPr>
          <a:xfrm>
            <a:off x="9744053" y="3268907"/>
            <a:ext cx="2352048" cy="1361881"/>
          </a:xfrm>
          <a:prstGeom prst="rect">
            <a:avLst/>
          </a:prstGeom>
          <a:noFill/>
          <a:ln>
            <a:noFill/>
          </a:ln>
        </p:spPr>
        <p:txBody>
          <a:bodyPr spcFirstLastPara="1" wrap="square" lIns="68569" tIns="34275" rIns="68569" bIns="34275" anchor="t" anchorCtr="0">
            <a:spAutoFit/>
          </a:bodyPr>
          <a:lstStyle/>
          <a:p>
            <a:r>
              <a:rPr lang="en-US" sz="1200" dirty="0">
                <a:latin typeface="Calibri"/>
                <a:ea typeface="Calibri"/>
                <a:cs typeface="Calibri"/>
                <a:sym typeface="Calibri"/>
              </a:rPr>
              <a:t>BFA = Burkina Faso, BDO = Burundi, COG = Republic of Congo, CIV = Ivory Coast, GIN = Guinea, MDG = Madagascar, MLI = Mali, CAF = Central African Republic, COD = Democratic Republic of the Congo, SEN = Senegal, TGO = Togo </a:t>
            </a:r>
            <a:endParaRPr dirty="0"/>
          </a:p>
        </p:txBody>
      </p:sp>
      <p:sp>
        <p:nvSpPr>
          <p:cNvPr id="26" name="Google Shape;162;p6">
            <a:extLst>
              <a:ext uri="{FF2B5EF4-FFF2-40B4-BE49-F238E27FC236}">
                <a16:creationId xmlns:a16="http://schemas.microsoft.com/office/drawing/2014/main" id="{6D8BB0BE-4815-7793-26D4-9694E122AAAE}"/>
              </a:ext>
            </a:extLst>
          </p:cNvPr>
          <p:cNvSpPr/>
          <p:nvPr/>
        </p:nvSpPr>
        <p:spPr>
          <a:xfrm rot="5400000">
            <a:off x="4122404" y="-32784"/>
            <a:ext cx="2902636" cy="7030837"/>
          </a:xfrm>
          <a:prstGeom prst="rect">
            <a:avLst/>
          </a:prstGeom>
          <a:noFill/>
          <a:ln w="57150" cap="flat" cmpd="sng">
            <a:solidFill>
              <a:srgbClr val="632423"/>
            </a:solidFill>
            <a:prstDash val="solid"/>
            <a:round/>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3" name="Right Arrow 10">
            <a:extLst>
              <a:ext uri="{FF2B5EF4-FFF2-40B4-BE49-F238E27FC236}">
                <a16:creationId xmlns:a16="http://schemas.microsoft.com/office/drawing/2014/main" id="{28EF20A4-803D-417E-CA73-3B26584E7819}"/>
              </a:ext>
            </a:extLst>
          </p:cNvPr>
          <p:cNvSpPr/>
          <p:nvPr/>
        </p:nvSpPr>
        <p:spPr>
          <a:xfrm rot="10800000">
            <a:off x="9416553" y="1499732"/>
            <a:ext cx="432048" cy="400984"/>
          </a:xfrm>
          <a:prstGeom prst="rightArrow">
            <a:avLst/>
          </a:prstGeom>
          <a:solidFill>
            <a:srgbClr val="3466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809331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143438" y="22042"/>
            <a:ext cx="11932023"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en-US" sz="3200" b="1" dirty="0">
                <a:solidFill>
                  <a:srgbClr val="002147"/>
                </a:solidFill>
                <a:latin typeface="+mn-lt"/>
              </a:rPr>
              <a:t>Guidelines including/based on the HIS geo-enabling framework</a:t>
            </a:r>
          </a:p>
        </p:txBody>
      </p:sp>
      <p:pic>
        <p:nvPicPr>
          <p:cNvPr id="4" name="Picture 3">
            <a:extLst>
              <a:ext uri="{FF2B5EF4-FFF2-40B4-BE49-F238E27FC236}">
                <a16:creationId xmlns:a16="http://schemas.microsoft.com/office/drawing/2014/main" id="{54D58FAF-BFA5-4BA1-F562-F7177B7B0009}"/>
              </a:ext>
            </a:extLst>
          </p:cNvPr>
          <p:cNvPicPr>
            <a:picLocks noChangeAspect="1"/>
          </p:cNvPicPr>
          <p:nvPr/>
        </p:nvPicPr>
        <p:blipFill rotWithShape="1">
          <a:blip r:embed="rId3"/>
          <a:srcRect l="27217" t="13125" r="39999" b="34"/>
          <a:stretch/>
        </p:blipFill>
        <p:spPr>
          <a:xfrm>
            <a:off x="1663794" y="1099774"/>
            <a:ext cx="2748670" cy="3913551"/>
          </a:xfrm>
          <a:prstGeom prst="rect">
            <a:avLst/>
          </a:prstGeom>
          <a:ln>
            <a:solidFill>
              <a:schemeClr val="tx1"/>
            </a:solidFill>
          </a:ln>
        </p:spPr>
      </p:pic>
      <p:pic>
        <p:nvPicPr>
          <p:cNvPr id="6" name="Picture 5">
            <a:extLst>
              <a:ext uri="{FF2B5EF4-FFF2-40B4-BE49-F238E27FC236}">
                <a16:creationId xmlns:a16="http://schemas.microsoft.com/office/drawing/2014/main" id="{E9510991-C2CF-8853-083B-7DA74A9D9EB5}"/>
              </a:ext>
            </a:extLst>
          </p:cNvPr>
          <p:cNvPicPr>
            <a:picLocks noChangeAspect="1"/>
          </p:cNvPicPr>
          <p:nvPr/>
        </p:nvPicPr>
        <p:blipFill rotWithShape="1">
          <a:blip r:embed="rId4"/>
          <a:srcRect l="20659" t="20125" r="41274" b="4724"/>
          <a:stretch/>
        </p:blipFill>
        <p:spPr>
          <a:xfrm>
            <a:off x="7842580" y="1098729"/>
            <a:ext cx="2793139" cy="3913551"/>
          </a:xfrm>
          <a:prstGeom prst="rect">
            <a:avLst/>
          </a:prstGeom>
          <a:ln>
            <a:solidFill>
              <a:schemeClr val="tx1"/>
            </a:solidFill>
          </a:ln>
        </p:spPr>
      </p:pic>
      <p:sp>
        <p:nvSpPr>
          <p:cNvPr id="9" name="TextBox 8">
            <a:extLst>
              <a:ext uri="{FF2B5EF4-FFF2-40B4-BE49-F238E27FC236}">
                <a16:creationId xmlns:a16="http://schemas.microsoft.com/office/drawing/2014/main" id="{558CD067-20CA-8938-E043-107CE1F611E5}"/>
              </a:ext>
            </a:extLst>
          </p:cNvPr>
          <p:cNvSpPr txBox="1"/>
          <p:nvPr/>
        </p:nvSpPr>
        <p:spPr>
          <a:xfrm>
            <a:off x="-301" y="5850935"/>
            <a:ext cx="6192121" cy="507831"/>
          </a:xfrm>
          <a:prstGeom prst="rect">
            <a:avLst/>
          </a:prstGeom>
          <a:noFill/>
        </p:spPr>
        <p:txBody>
          <a:bodyPr wrap="square">
            <a:spAutoFit/>
          </a:bodyPr>
          <a:lstStyle/>
          <a:p>
            <a:r>
              <a:rPr lang="en-PH" sz="900" dirty="0">
                <a:solidFill>
                  <a:srgbClr val="002147"/>
                </a:solidFill>
              </a:rPr>
              <a:t>1 </a:t>
            </a:r>
            <a:r>
              <a:rPr lang="en-PH" sz="900" dirty="0">
                <a:solidFill>
                  <a:srgbClr val="002147"/>
                </a:solidFill>
                <a:hlinkClick r:id="rId5"/>
              </a:rPr>
              <a:t>https://www.unicef.org/media/58181/file</a:t>
            </a:r>
            <a:r>
              <a:rPr lang="en-PH" sz="900" dirty="0">
                <a:solidFill>
                  <a:srgbClr val="002147"/>
                </a:solidFill>
              </a:rPr>
              <a:t> </a:t>
            </a:r>
          </a:p>
          <a:p>
            <a:r>
              <a:rPr lang="en-PH" sz="900" dirty="0">
                <a:solidFill>
                  <a:srgbClr val="002147"/>
                </a:solidFill>
              </a:rPr>
              <a:t>2 </a:t>
            </a:r>
            <a:r>
              <a:rPr lang="en-PH" sz="900" dirty="0">
                <a:solidFill>
                  <a:srgbClr val="002147"/>
                </a:solidFill>
                <a:hlinkClick r:id="rId6"/>
              </a:rPr>
              <a:t>https://www.gavi.org/news/document-library/leveraging-geospatial-technologies-and-data-strengthen-immunisation</a:t>
            </a:r>
            <a:r>
              <a:rPr lang="en-PH" sz="900" dirty="0">
                <a:solidFill>
                  <a:srgbClr val="002147"/>
                </a:solidFill>
              </a:rPr>
              <a:t> </a:t>
            </a:r>
          </a:p>
          <a:p>
            <a:r>
              <a:rPr lang="en-PH" sz="900" dirty="0">
                <a:solidFill>
                  <a:srgbClr val="002147"/>
                </a:solidFill>
              </a:rPr>
              <a:t>3 </a:t>
            </a:r>
            <a:r>
              <a:rPr lang="en-PH" sz="900" dirty="0">
                <a:solidFill>
                  <a:srgbClr val="002147"/>
                </a:solidFill>
                <a:hlinkClick r:id="rId7"/>
              </a:rPr>
              <a:t>https://drive.google.com/file/d/1jj779zww4herWOESAd9mXqVE1YfQehtH/view?usp=sharing</a:t>
            </a:r>
            <a:r>
              <a:rPr lang="en-PH" sz="900" dirty="0">
                <a:solidFill>
                  <a:srgbClr val="002147"/>
                </a:solidFill>
              </a:rPr>
              <a:t>    </a:t>
            </a:r>
          </a:p>
        </p:txBody>
      </p:sp>
      <p:sp>
        <p:nvSpPr>
          <p:cNvPr id="12" name="AutoShape 416">
            <a:extLst>
              <a:ext uri="{FF2B5EF4-FFF2-40B4-BE49-F238E27FC236}">
                <a16:creationId xmlns:a16="http://schemas.microsoft.com/office/drawing/2014/main" id="{6292074C-6CA0-2294-3D90-CAD5EEA2C2AF}"/>
              </a:ext>
            </a:extLst>
          </p:cNvPr>
          <p:cNvSpPr>
            <a:spLocks noChangeArrowheads="1"/>
          </p:cNvSpPr>
          <p:nvPr/>
        </p:nvSpPr>
        <p:spPr bwMode="auto">
          <a:xfrm>
            <a:off x="1281842" y="5176687"/>
            <a:ext cx="381000" cy="285750"/>
          </a:xfrm>
          <a:prstGeom prst="rightArrow">
            <a:avLst>
              <a:gd name="adj1" fmla="val 50000"/>
              <a:gd name="adj2" fmla="val 50000"/>
            </a:avLst>
          </a:prstGeom>
          <a:solidFill>
            <a:srgbClr val="3466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Rectangle 265">
            <a:extLst>
              <a:ext uri="{FF2B5EF4-FFF2-40B4-BE49-F238E27FC236}">
                <a16:creationId xmlns:a16="http://schemas.microsoft.com/office/drawing/2014/main" id="{2DFFC40B-5A7C-B2FC-F8A1-814CF3FEDF65}"/>
              </a:ext>
            </a:extLst>
          </p:cNvPr>
          <p:cNvSpPr>
            <a:spLocks noChangeArrowheads="1"/>
          </p:cNvSpPr>
          <p:nvPr/>
        </p:nvSpPr>
        <p:spPr bwMode="auto">
          <a:xfrm>
            <a:off x="1662842" y="5155067"/>
            <a:ext cx="9473471" cy="732125"/>
          </a:xfrm>
          <a:prstGeom prst="rect">
            <a:avLst/>
          </a:prstGeom>
          <a:noFill/>
          <a:ln w="12700">
            <a:noFill/>
            <a:miter lim="800000"/>
            <a:headEnd/>
            <a:tailEnd/>
          </a:ln>
        </p:spPr>
        <p:txBody>
          <a:bodyPr wrap="square" lIns="67866" tIns="33338" rIns="67866" bIns="33338">
            <a:spAutoFit/>
          </a:bodyPr>
          <a:lstStyle/>
          <a:p>
            <a:pPr>
              <a:lnSpc>
                <a:spcPct val="90000"/>
              </a:lnSpc>
              <a:defRPr/>
            </a:pPr>
            <a:r>
              <a:rPr lang="en-US" sz="2400" dirty="0"/>
              <a:t>Framework used by UNICEF, GAVI, WHO and the Global Fund to support the management and use of geospatial data and technologies in countries</a:t>
            </a:r>
            <a:r>
              <a:rPr lang="fr-FR" sz="2400" dirty="0"/>
              <a:t>.</a:t>
            </a:r>
            <a:endParaRPr lang="en-US" sz="2400" dirty="0"/>
          </a:p>
        </p:txBody>
      </p:sp>
      <p:sp>
        <p:nvSpPr>
          <p:cNvPr id="14" name="Rectangle 265">
            <a:extLst>
              <a:ext uri="{FF2B5EF4-FFF2-40B4-BE49-F238E27FC236}">
                <a16:creationId xmlns:a16="http://schemas.microsoft.com/office/drawing/2014/main" id="{45347A3F-4EDA-0D19-73E8-37AE6ABDA932}"/>
              </a:ext>
            </a:extLst>
          </p:cNvPr>
          <p:cNvSpPr>
            <a:spLocks noChangeArrowheads="1"/>
          </p:cNvSpPr>
          <p:nvPr/>
        </p:nvSpPr>
        <p:spPr bwMode="auto">
          <a:xfrm>
            <a:off x="2680823" y="747487"/>
            <a:ext cx="714611" cy="316626"/>
          </a:xfrm>
          <a:prstGeom prst="rect">
            <a:avLst/>
          </a:prstGeom>
          <a:noFill/>
          <a:ln w="12700">
            <a:noFill/>
            <a:miter lim="800000"/>
            <a:headEnd/>
            <a:tailEnd/>
          </a:ln>
        </p:spPr>
        <p:txBody>
          <a:bodyPr wrap="square" lIns="67866" tIns="33338" rIns="67866" bIns="33338">
            <a:spAutoFit/>
          </a:bodyPr>
          <a:lstStyle/>
          <a:p>
            <a:pPr algn="ctr">
              <a:lnSpc>
                <a:spcPct val="90000"/>
              </a:lnSpc>
              <a:defRPr/>
            </a:pPr>
            <a:r>
              <a:rPr lang="en-US" b="1" dirty="0"/>
              <a:t>2018</a:t>
            </a:r>
          </a:p>
        </p:txBody>
      </p:sp>
      <p:sp>
        <p:nvSpPr>
          <p:cNvPr id="15" name="Rectangle 265">
            <a:extLst>
              <a:ext uri="{FF2B5EF4-FFF2-40B4-BE49-F238E27FC236}">
                <a16:creationId xmlns:a16="http://schemas.microsoft.com/office/drawing/2014/main" id="{C58ADA82-5D21-9C14-904B-4FABEB3A812F}"/>
              </a:ext>
            </a:extLst>
          </p:cNvPr>
          <p:cNvSpPr>
            <a:spLocks noChangeArrowheads="1"/>
          </p:cNvSpPr>
          <p:nvPr/>
        </p:nvSpPr>
        <p:spPr bwMode="auto">
          <a:xfrm>
            <a:off x="5742456" y="762037"/>
            <a:ext cx="714611" cy="316626"/>
          </a:xfrm>
          <a:prstGeom prst="rect">
            <a:avLst/>
          </a:prstGeom>
          <a:noFill/>
          <a:ln w="12700">
            <a:noFill/>
            <a:miter lim="800000"/>
            <a:headEnd/>
            <a:tailEnd/>
          </a:ln>
        </p:spPr>
        <p:txBody>
          <a:bodyPr wrap="square" lIns="67866" tIns="33338" rIns="67866" bIns="33338">
            <a:spAutoFit/>
          </a:bodyPr>
          <a:lstStyle/>
          <a:p>
            <a:pPr algn="ctr">
              <a:lnSpc>
                <a:spcPct val="90000"/>
              </a:lnSpc>
              <a:defRPr/>
            </a:pPr>
            <a:r>
              <a:rPr lang="en-US" b="1" dirty="0"/>
              <a:t>2021</a:t>
            </a:r>
          </a:p>
        </p:txBody>
      </p:sp>
      <p:sp>
        <p:nvSpPr>
          <p:cNvPr id="16" name="Rectangle 265">
            <a:extLst>
              <a:ext uri="{FF2B5EF4-FFF2-40B4-BE49-F238E27FC236}">
                <a16:creationId xmlns:a16="http://schemas.microsoft.com/office/drawing/2014/main" id="{064DD276-87BD-8731-7B57-79D0F0267EE0}"/>
              </a:ext>
            </a:extLst>
          </p:cNvPr>
          <p:cNvSpPr>
            <a:spLocks noChangeArrowheads="1"/>
          </p:cNvSpPr>
          <p:nvPr/>
        </p:nvSpPr>
        <p:spPr bwMode="auto">
          <a:xfrm>
            <a:off x="8881843" y="762037"/>
            <a:ext cx="714611" cy="316626"/>
          </a:xfrm>
          <a:prstGeom prst="rect">
            <a:avLst/>
          </a:prstGeom>
          <a:noFill/>
          <a:ln w="12700">
            <a:noFill/>
            <a:miter lim="800000"/>
            <a:headEnd/>
            <a:tailEnd/>
          </a:ln>
        </p:spPr>
        <p:txBody>
          <a:bodyPr wrap="square" lIns="67866" tIns="33338" rIns="67866" bIns="33338">
            <a:spAutoFit/>
          </a:bodyPr>
          <a:lstStyle/>
          <a:p>
            <a:pPr algn="ctr">
              <a:lnSpc>
                <a:spcPct val="90000"/>
              </a:lnSpc>
              <a:defRPr/>
            </a:pPr>
            <a:r>
              <a:rPr lang="en-US" b="1" dirty="0"/>
              <a:t>2023</a:t>
            </a:r>
          </a:p>
        </p:txBody>
      </p:sp>
      <p:pic>
        <p:nvPicPr>
          <p:cNvPr id="10" name="Picture 9">
            <a:extLst>
              <a:ext uri="{FF2B5EF4-FFF2-40B4-BE49-F238E27FC236}">
                <a16:creationId xmlns:a16="http://schemas.microsoft.com/office/drawing/2014/main" id="{5BD86BFF-E10C-4A88-4511-2D2804148259}"/>
              </a:ext>
            </a:extLst>
          </p:cNvPr>
          <p:cNvPicPr>
            <a:picLocks noChangeAspect="1"/>
          </p:cNvPicPr>
          <p:nvPr/>
        </p:nvPicPr>
        <p:blipFill rotWithShape="1">
          <a:blip r:embed="rId8"/>
          <a:srcRect l="27217" t="12912" r="40232" b="-1128"/>
          <a:stretch/>
        </p:blipFill>
        <p:spPr>
          <a:xfrm>
            <a:off x="4639800" y="1098730"/>
            <a:ext cx="2962272" cy="3913551"/>
          </a:xfrm>
          <a:prstGeom prst="rect">
            <a:avLst/>
          </a:prstGeom>
          <a:ln>
            <a:solidFill>
              <a:schemeClr val="tx1"/>
            </a:solidFill>
          </a:ln>
        </p:spPr>
      </p:pic>
      <p:sp>
        <p:nvSpPr>
          <p:cNvPr id="2" name="Slide Number Placeholder 3">
            <a:extLst>
              <a:ext uri="{FF2B5EF4-FFF2-40B4-BE49-F238E27FC236}">
                <a16:creationId xmlns:a16="http://schemas.microsoft.com/office/drawing/2014/main" id="{DF19E8F9-29FF-CA47-CBDE-8EB06058737E}"/>
              </a:ext>
            </a:extLst>
          </p:cNvPr>
          <p:cNvSpPr txBox="1">
            <a:spLocks/>
          </p:cNvSpPr>
          <p:nvPr/>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13</a:t>
            </a:fld>
            <a:endParaRPr lang="en-GB" altLang="en-US" sz="1200">
              <a:solidFill>
                <a:schemeClr val="bg1"/>
              </a:solidFill>
            </a:endParaRPr>
          </a:p>
        </p:txBody>
      </p:sp>
    </p:spTree>
    <p:extLst>
      <p:ext uri="{BB962C8B-B14F-4D97-AF65-F5344CB8AC3E}">
        <p14:creationId xmlns:p14="http://schemas.microsoft.com/office/powerpoint/2010/main" val="309054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C604704C-23DA-A141-00DE-71E65295BB12}"/>
              </a:ext>
            </a:extLst>
          </p:cNvPr>
          <p:cNvGraphicFramePr>
            <a:graphicFrameLocks noGrp="1"/>
          </p:cNvGraphicFramePr>
          <p:nvPr>
            <p:extLst>
              <p:ext uri="{D42A27DB-BD31-4B8C-83A1-F6EECF244321}">
                <p14:modId xmlns:p14="http://schemas.microsoft.com/office/powerpoint/2010/main" val="163174235"/>
              </p:ext>
            </p:extLst>
          </p:nvPr>
        </p:nvGraphicFramePr>
        <p:xfrm>
          <a:off x="608788" y="801552"/>
          <a:ext cx="11011712" cy="4194393"/>
        </p:xfrm>
        <a:graphic>
          <a:graphicData uri="http://schemas.openxmlformats.org/drawingml/2006/table">
            <a:tbl>
              <a:tblPr firstRow="1" bandRow="1">
                <a:tableStyleId>{5940675A-B579-460E-94D1-54222C63F5DA}</a:tableStyleId>
              </a:tblPr>
              <a:tblGrid>
                <a:gridCol w="1667687">
                  <a:extLst>
                    <a:ext uri="{9D8B030D-6E8A-4147-A177-3AD203B41FA5}">
                      <a16:colId xmlns:a16="http://schemas.microsoft.com/office/drawing/2014/main" val="1235583876"/>
                    </a:ext>
                  </a:extLst>
                </a:gridCol>
                <a:gridCol w="3200498">
                  <a:extLst>
                    <a:ext uri="{9D8B030D-6E8A-4147-A177-3AD203B41FA5}">
                      <a16:colId xmlns:a16="http://schemas.microsoft.com/office/drawing/2014/main" val="3564175973"/>
                    </a:ext>
                  </a:extLst>
                </a:gridCol>
                <a:gridCol w="2931736">
                  <a:extLst>
                    <a:ext uri="{9D8B030D-6E8A-4147-A177-3AD203B41FA5}">
                      <a16:colId xmlns:a16="http://schemas.microsoft.com/office/drawing/2014/main" val="1820733150"/>
                    </a:ext>
                  </a:extLst>
                </a:gridCol>
                <a:gridCol w="3211791">
                  <a:extLst>
                    <a:ext uri="{9D8B030D-6E8A-4147-A177-3AD203B41FA5}">
                      <a16:colId xmlns:a16="http://schemas.microsoft.com/office/drawing/2014/main" val="3918069515"/>
                    </a:ext>
                  </a:extLst>
                </a:gridCol>
              </a:tblGrid>
              <a:tr h="811113">
                <a:tc>
                  <a:txBody>
                    <a:bodyPr/>
                    <a:lstStyle/>
                    <a:p>
                      <a:endParaRPr lang="en-PH" dirty="0"/>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PH"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PH"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endParaRPr lang="en-PH"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39960008"/>
                  </a:ext>
                </a:extLst>
              </a:tr>
              <a:tr h="1155908">
                <a:tc>
                  <a:txBody>
                    <a:bodyPr/>
                    <a:lstStyle/>
                    <a:p>
                      <a:r>
                        <a:rPr lang="en-US" sz="1400" b="1" dirty="0"/>
                        <a:t>Objective/purpose</a:t>
                      </a:r>
                      <a:endParaRPr lang="en-PH"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0" i="0" u="none" strike="noStrike" kern="1200" baseline="0" dirty="0">
                          <a:solidFill>
                            <a:schemeClr val="tx1"/>
                          </a:solidFill>
                          <a:latin typeface="+mn-lt"/>
                          <a:ea typeface="+mn-ea"/>
                          <a:cs typeface="+mn-cs"/>
                        </a:rPr>
                        <a:t>Provide a non-technical introduction to the role of geospatial data and technologies in immunization programs and propose a process-based framework to guide decision-makers and planners in strengthening the management and use of geospatial data and geospatial technologies in immunization program in countries.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PH" sz="1400" b="0" i="0" u="none" strike="noStrike" kern="1200" baseline="0" dirty="0">
                          <a:solidFill>
                            <a:schemeClr val="tx1"/>
                          </a:solidFill>
                          <a:latin typeface="+mn-lt"/>
                          <a:ea typeface="+mn-ea"/>
                          <a:cs typeface="+mn-cs"/>
                        </a:rPr>
                        <a:t>Provides information, steps and</a:t>
                      </a:r>
                    </a:p>
                    <a:p>
                      <a:r>
                        <a:rPr lang="en-US" sz="1400" b="0" i="0" u="none" strike="noStrike" kern="1200" baseline="0" dirty="0">
                          <a:solidFill>
                            <a:schemeClr val="tx1"/>
                          </a:solidFill>
                          <a:latin typeface="+mn-lt"/>
                          <a:ea typeface="+mn-ea"/>
                          <a:cs typeface="+mn-cs"/>
                        </a:rPr>
                        <a:t>important considerations for the process of selecting, planning and budgeting geospatial data and technology </a:t>
                      </a:r>
                      <a:r>
                        <a:rPr lang="en-PH" sz="1400" b="0" i="0" u="none" strike="noStrike" kern="1200" baseline="0" dirty="0">
                          <a:solidFill>
                            <a:schemeClr val="tx1"/>
                          </a:solidFill>
                          <a:latin typeface="+mn-lt"/>
                          <a:ea typeface="+mn-ea"/>
                          <a:cs typeface="+mn-cs"/>
                        </a:rPr>
                        <a:t>applications for immunization.</a:t>
                      </a:r>
                      <a:endParaRPr lang="en-PH"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0" i="0" u="none" strike="noStrike" kern="1200" baseline="0" dirty="0">
                          <a:solidFill>
                            <a:schemeClr val="tx1"/>
                          </a:solidFill>
                          <a:latin typeface="+mn-lt"/>
                          <a:ea typeface="+mn-ea"/>
                          <a:cs typeface="+mn-cs"/>
                        </a:rPr>
                        <a:t>Provide health officials with guidance on how to integrate geospatial data and technologies – in particular, geographic information systems (GIS) – into the microplanning process. The handbook also provides evidence on the benefits of geo-enabled microplanning </a:t>
                      </a:r>
                      <a:endParaRPr lang="en-PH"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78748275"/>
                  </a:ext>
                </a:extLst>
              </a:tr>
              <a:tr h="1155908">
                <a:tc>
                  <a:txBody>
                    <a:bodyPr/>
                    <a:lstStyle/>
                    <a:p>
                      <a:r>
                        <a:rPr lang="en-US" sz="1400" b="1" dirty="0"/>
                        <a:t>Target audience</a:t>
                      </a:r>
                      <a:endParaRPr lang="en-PH" sz="1400" b="1" dirty="0"/>
                    </a:p>
                  </a:txBody>
                  <a:tcPr>
                    <a:lnT w="12700" cap="flat" cmpd="sng" algn="ctr">
                      <a:solidFill>
                        <a:schemeClr val="tx1"/>
                      </a:solidFill>
                      <a:prstDash val="solid"/>
                      <a:round/>
                      <a:headEnd type="none" w="med" len="med"/>
                      <a:tailEnd type="none" w="med" len="med"/>
                    </a:lnT>
                  </a:tcPr>
                </a:tc>
                <a:tc>
                  <a:txBody>
                    <a:bodyPr/>
                    <a:lstStyle/>
                    <a:p>
                      <a:r>
                        <a:rPr lang="en-US" sz="1400" b="0" i="0" u="none" strike="noStrike" kern="1200" baseline="0" dirty="0">
                          <a:solidFill>
                            <a:schemeClr val="tx1"/>
                          </a:solidFill>
                          <a:latin typeface="+mn-lt"/>
                          <a:ea typeface="+mn-ea"/>
                          <a:cs typeface="+mn-cs"/>
                        </a:rPr>
                        <a:t>All stakeholders interested in advocating for or investing in the management and use of geospatial data and technologies in immunization programs.</a:t>
                      </a:r>
                      <a:endParaRPr lang="en-PH" sz="1400" dirty="0"/>
                    </a:p>
                  </a:txBody>
                  <a:tcPr>
                    <a:lnT w="12700" cap="flat" cmpd="sng" algn="ctr">
                      <a:solidFill>
                        <a:schemeClr val="tx1"/>
                      </a:solidFill>
                      <a:prstDash val="solid"/>
                      <a:round/>
                      <a:headEnd type="none" w="med" len="med"/>
                      <a:tailEnd type="none" w="med" len="med"/>
                    </a:lnT>
                  </a:tcPr>
                </a:tc>
                <a:tc>
                  <a:txBody>
                    <a:bodyPr/>
                    <a:lstStyle/>
                    <a:p>
                      <a:r>
                        <a:rPr lang="en-US" sz="1400" dirty="0"/>
                        <a:t>In country immunization programs willing to invest in the use of geospatial data and technology applications  </a:t>
                      </a:r>
                      <a:endParaRPr lang="en-PH" sz="1400" dirty="0"/>
                    </a:p>
                  </a:txBody>
                  <a:tcPr>
                    <a:lnT w="12700" cap="flat" cmpd="sng" algn="ctr">
                      <a:solidFill>
                        <a:schemeClr val="tx1"/>
                      </a:solidFill>
                      <a:prstDash val="solid"/>
                      <a:round/>
                      <a:headEnd type="none" w="med" len="med"/>
                      <a:tailEnd type="none" w="med" len="med"/>
                    </a:lnT>
                  </a:tcPr>
                </a:tc>
                <a:tc>
                  <a:txBody>
                    <a:bodyPr/>
                    <a:lstStyle/>
                    <a:p>
                      <a:r>
                        <a:rPr lang="en-US" sz="1400" b="0" i="0" u="none" strike="noStrike" kern="1200" baseline="0" dirty="0">
                          <a:solidFill>
                            <a:schemeClr val="tx1"/>
                          </a:solidFill>
                          <a:latin typeface="+mn-lt"/>
                          <a:ea typeface="+mn-ea"/>
                          <a:cs typeface="+mn-cs"/>
                        </a:rPr>
                        <a:t>Public health </a:t>
                      </a:r>
                      <a:r>
                        <a:rPr lang="en-US" sz="1400" b="0" i="0" u="none" strike="noStrike" kern="1200" baseline="0" dirty="0" err="1">
                          <a:solidFill>
                            <a:schemeClr val="tx1"/>
                          </a:solidFill>
                          <a:latin typeface="+mn-lt"/>
                          <a:ea typeface="+mn-ea"/>
                          <a:cs typeface="+mn-cs"/>
                        </a:rPr>
                        <a:t>programme</a:t>
                      </a:r>
                      <a:r>
                        <a:rPr lang="en-US" sz="1400" b="0" i="0" u="none" strike="noStrike" kern="1200" baseline="0" dirty="0">
                          <a:solidFill>
                            <a:schemeClr val="tx1"/>
                          </a:solidFill>
                          <a:latin typeface="+mn-lt"/>
                          <a:ea typeface="+mn-ea"/>
                          <a:cs typeface="+mn-cs"/>
                        </a:rPr>
                        <a:t> managers/ designers (country relevant staff, health officials at national and subnational level) and technical experts (GIS and other technical staff supporting microplanning efforts)</a:t>
                      </a:r>
                      <a:endParaRPr lang="en-PH" sz="1400" dirty="0"/>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48497749"/>
                  </a:ext>
                </a:extLst>
              </a:tr>
            </a:tbl>
          </a:graphicData>
        </a:graphic>
      </p:graphicFrame>
      <p:sp>
        <p:nvSpPr>
          <p:cNvPr id="3" name="Title 1">
            <a:extLst>
              <a:ext uri="{FF2B5EF4-FFF2-40B4-BE49-F238E27FC236}">
                <a16:creationId xmlns:a16="http://schemas.microsoft.com/office/drawing/2014/main" id="{F3016F38-3624-4BCD-43E2-16AA95FB5643}"/>
              </a:ext>
            </a:extLst>
          </p:cNvPr>
          <p:cNvSpPr txBox="1">
            <a:spLocks/>
          </p:cNvSpPr>
          <p:nvPr/>
        </p:nvSpPr>
        <p:spPr>
          <a:xfrm>
            <a:off x="157587" y="106262"/>
            <a:ext cx="11865009" cy="48349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altLang="en-US" sz="3200" b="1" dirty="0">
                <a:solidFill>
                  <a:srgbClr val="002147"/>
                </a:solidFill>
                <a:latin typeface="+mn-lt"/>
              </a:rPr>
              <a:t>The HIS geo-enabling framework in the 3 guidelines</a:t>
            </a:r>
            <a:endParaRPr lang="en-PH" altLang="en-US" sz="3200" b="1" dirty="0">
              <a:solidFill>
                <a:srgbClr val="002147"/>
              </a:solidFill>
              <a:latin typeface="+mn-lt"/>
            </a:endParaRPr>
          </a:p>
        </p:txBody>
      </p:sp>
      <p:pic>
        <p:nvPicPr>
          <p:cNvPr id="16" name="Picture 15">
            <a:extLst>
              <a:ext uri="{FF2B5EF4-FFF2-40B4-BE49-F238E27FC236}">
                <a16:creationId xmlns:a16="http://schemas.microsoft.com/office/drawing/2014/main" id="{9148D320-AD0E-6F89-CC3A-B3A400FD0519}"/>
              </a:ext>
            </a:extLst>
          </p:cNvPr>
          <p:cNvPicPr>
            <a:picLocks noChangeAspect="1"/>
          </p:cNvPicPr>
          <p:nvPr/>
        </p:nvPicPr>
        <p:blipFill rotWithShape="1">
          <a:blip r:embed="rId3"/>
          <a:srcRect l="4671" t="32342" r="16031" b="36644"/>
          <a:stretch/>
        </p:blipFill>
        <p:spPr>
          <a:xfrm>
            <a:off x="2527513" y="946916"/>
            <a:ext cx="2648570" cy="556778"/>
          </a:xfrm>
          <a:prstGeom prst="rect">
            <a:avLst/>
          </a:prstGeom>
        </p:spPr>
      </p:pic>
      <p:pic>
        <p:nvPicPr>
          <p:cNvPr id="18" name="Picture 17">
            <a:extLst>
              <a:ext uri="{FF2B5EF4-FFF2-40B4-BE49-F238E27FC236}">
                <a16:creationId xmlns:a16="http://schemas.microsoft.com/office/drawing/2014/main" id="{3BA3B747-FDEF-B175-4049-EBE1A7091AC6}"/>
              </a:ext>
            </a:extLst>
          </p:cNvPr>
          <p:cNvPicPr>
            <a:picLocks noChangeAspect="1"/>
          </p:cNvPicPr>
          <p:nvPr/>
        </p:nvPicPr>
        <p:blipFill rotWithShape="1">
          <a:blip r:embed="rId4"/>
          <a:srcRect l="29741" t="28156" r="15676" b="64402"/>
          <a:stretch/>
        </p:blipFill>
        <p:spPr>
          <a:xfrm>
            <a:off x="5613703" y="1115202"/>
            <a:ext cx="2640789" cy="193532"/>
          </a:xfrm>
          <a:prstGeom prst="rect">
            <a:avLst/>
          </a:prstGeom>
        </p:spPr>
      </p:pic>
      <p:pic>
        <p:nvPicPr>
          <p:cNvPr id="20" name="Picture 19">
            <a:extLst>
              <a:ext uri="{FF2B5EF4-FFF2-40B4-BE49-F238E27FC236}">
                <a16:creationId xmlns:a16="http://schemas.microsoft.com/office/drawing/2014/main" id="{E4284801-4B52-2469-7F3D-DB2C7E26AAD9}"/>
              </a:ext>
            </a:extLst>
          </p:cNvPr>
          <p:cNvPicPr>
            <a:picLocks noChangeAspect="1"/>
          </p:cNvPicPr>
          <p:nvPr/>
        </p:nvPicPr>
        <p:blipFill rotWithShape="1">
          <a:blip r:embed="rId5"/>
          <a:srcRect l="20625" t="48449" r="28125" b="32752"/>
          <a:stretch/>
        </p:blipFill>
        <p:spPr>
          <a:xfrm>
            <a:off x="8899502" y="983555"/>
            <a:ext cx="2452385" cy="483499"/>
          </a:xfrm>
          <a:prstGeom prst="rect">
            <a:avLst/>
          </a:prstGeom>
        </p:spPr>
      </p:pic>
      <p:sp>
        <p:nvSpPr>
          <p:cNvPr id="5" name="AutoShape 416">
            <a:extLst>
              <a:ext uri="{FF2B5EF4-FFF2-40B4-BE49-F238E27FC236}">
                <a16:creationId xmlns:a16="http://schemas.microsoft.com/office/drawing/2014/main" id="{64CC7227-A440-3282-F328-5B3977489A03}"/>
              </a:ext>
            </a:extLst>
          </p:cNvPr>
          <p:cNvSpPr>
            <a:spLocks noChangeArrowheads="1"/>
          </p:cNvSpPr>
          <p:nvPr/>
        </p:nvSpPr>
        <p:spPr bwMode="auto">
          <a:xfrm>
            <a:off x="1384586" y="5938652"/>
            <a:ext cx="508000" cy="381000"/>
          </a:xfrm>
          <a:prstGeom prst="rightArrow">
            <a:avLst>
              <a:gd name="adj1" fmla="val 50000"/>
              <a:gd name="adj2" fmla="val 50000"/>
            </a:avLst>
          </a:prstGeom>
          <a:solidFill>
            <a:srgbClr val="346667"/>
          </a:solidFill>
          <a:ln w="9525">
            <a:noFill/>
            <a:miter lim="800000"/>
            <a:headEnd/>
            <a:tailEnd/>
          </a:ln>
        </p:spPr>
        <p:txBody>
          <a:bodyPr wrap="none" anchor="ctr"/>
          <a:lstStyle/>
          <a:p>
            <a:pPr>
              <a:defRPr/>
            </a:pPr>
            <a:endParaRPr lang="en-US" sz="1600" dirty="0">
              <a:solidFill>
                <a:srgbClr val="346667"/>
              </a:solidFill>
              <a:latin typeface="+mj-lt"/>
            </a:endParaRPr>
          </a:p>
        </p:txBody>
      </p:sp>
      <p:sp>
        <p:nvSpPr>
          <p:cNvPr id="6" name="Rectangle 265">
            <a:extLst>
              <a:ext uri="{FF2B5EF4-FFF2-40B4-BE49-F238E27FC236}">
                <a16:creationId xmlns:a16="http://schemas.microsoft.com/office/drawing/2014/main" id="{7EF1DFBA-0DB2-577B-D14B-8A8DCDC3EF47}"/>
              </a:ext>
            </a:extLst>
          </p:cNvPr>
          <p:cNvSpPr>
            <a:spLocks noChangeArrowheads="1"/>
          </p:cNvSpPr>
          <p:nvPr/>
        </p:nvSpPr>
        <p:spPr bwMode="auto">
          <a:xfrm>
            <a:off x="1873856" y="5929016"/>
            <a:ext cx="9746644" cy="422167"/>
          </a:xfrm>
          <a:prstGeom prst="rect">
            <a:avLst/>
          </a:prstGeom>
          <a:noFill/>
          <a:ln w="12700">
            <a:noFill/>
            <a:miter lim="800000"/>
            <a:headEnd/>
            <a:tailEnd/>
          </a:ln>
        </p:spPr>
        <p:txBody>
          <a:bodyPr wrap="square" lIns="90488" tIns="44450" rIns="90488" bIns="44450">
            <a:spAutoFit/>
          </a:bodyPr>
          <a:lstStyle/>
          <a:p>
            <a:pPr>
              <a:lnSpc>
                <a:spcPct val="90000"/>
              </a:lnSpc>
              <a:defRPr/>
            </a:pPr>
            <a:r>
              <a:rPr lang="en-US" sz="2400" dirty="0">
                <a:latin typeface="+mn-lt"/>
              </a:rPr>
              <a:t>Applicable to other health </a:t>
            </a:r>
            <a:r>
              <a:rPr lang="en-US" sz="2400" dirty="0" err="1">
                <a:latin typeface="+mn-lt"/>
              </a:rPr>
              <a:t>programmes</a:t>
            </a:r>
            <a:r>
              <a:rPr lang="en-US" sz="2400" dirty="0">
                <a:latin typeface="+mn-lt"/>
              </a:rPr>
              <a:t> and microplanning across all of them</a:t>
            </a:r>
          </a:p>
        </p:txBody>
      </p:sp>
      <p:sp>
        <p:nvSpPr>
          <p:cNvPr id="10" name="AutoShape 416">
            <a:extLst>
              <a:ext uri="{FF2B5EF4-FFF2-40B4-BE49-F238E27FC236}">
                <a16:creationId xmlns:a16="http://schemas.microsoft.com/office/drawing/2014/main" id="{33F40BA9-C9D1-57CF-D7A4-40C175B757FA}"/>
              </a:ext>
            </a:extLst>
          </p:cNvPr>
          <p:cNvSpPr>
            <a:spLocks noChangeArrowheads="1"/>
          </p:cNvSpPr>
          <p:nvPr/>
        </p:nvSpPr>
        <p:spPr bwMode="auto">
          <a:xfrm>
            <a:off x="1160421" y="5499456"/>
            <a:ext cx="508000" cy="381000"/>
          </a:xfrm>
          <a:prstGeom prst="rightArrow">
            <a:avLst>
              <a:gd name="adj1" fmla="val 50000"/>
              <a:gd name="adj2" fmla="val 50000"/>
            </a:avLst>
          </a:prstGeom>
          <a:solidFill>
            <a:srgbClr val="346667"/>
          </a:solidFill>
          <a:ln w="9525">
            <a:noFill/>
            <a:miter lim="800000"/>
            <a:headEnd/>
            <a:tailEnd/>
          </a:ln>
        </p:spPr>
        <p:txBody>
          <a:bodyPr wrap="none" anchor="ctr"/>
          <a:lstStyle/>
          <a:p>
            <a:pPr>
              <a:defRPr/>
            </a:pPr>
            <a:endParaRPr lang="en-US" sz="1600" dirty="0">
              <a:solidFill>
                <a:srgbClr val="346667"/>
              </a:solidFill>
              <a:latin typeface="+mj-lt"/>
            </a:endParaRPr>
          </a:p>
        </p:txBody>
      </p:sp>
      <p:sp>
        <p:nvSpPr>
          <p:cNvPr id="11" name="Rectangle 265">
            <a:extLst>
              <a:ext uri="{FF2B5EF4-FFF2-40B4-BE49-F238E27FC236}">
                <a16:creationId xmlns:a16="http://schemas.microsoft.com/office/drawing/2014/main" id="{E57E255C-BDC1-69E5-9B5A-4068384BD004}"/>
              </a:ext>
            </a:extLst>
          </p:cNvPr>
          <p:cNvSpPr>
            <a:spLocks noChangeArrowheads="1"/>
          </p:cNvSpPr>
          <p:nvPr/>
        </p:nvSpPr>
        <p:spPr bwMode="auto">
          <a:xfrm>
            <a:off x="1668787" y="5478351"/>
            <a:ext cx="9746644" cy="422167"/>
          </a:xfrm>
          <a:prstGeom prst="rect">
            <a:avLst/>
          </a:prstGeom>
          <a:noFill/>
          <a:ln w="12700">
            <a:noFill/>
            <a:miter lim="800000"/>
            <a:headEnd/>
            <a:tailEnd/>
          </a:ln>
        </p:spPr>
        <p:txBody>
          <a:bodyPr wrap="square" lIns="90488" tIns="44450" rIns="90488" bIns="44450">
            <a:spAutoFit/>
          </a:bodyPr>
          <a:lstStyle/>
          <a:p>
            <a:pPr>
              <a:lnSpc>
                <a:spcPct val="90000"/>
              </a:lnSpc>
              <a:defRPr/>
            </a:pPr>
            <a:r>
              <a:rPr lang="en-US" sz="2400" dirty="0">
                <a:latin typeface="+mn-lt"/>
              </a:rPr>
              <a:t>Complementary while presenting some overlap</a:t>
            </a:r>
          </a:p>
        </p:txBody>
      </p:sp>
      <p:sp>
        <p:nvSpPr>
          <p:cNvPr id="8" name="TextBox 7">
            <a:extLst>
              <a:ext uri="{FF2B5EF4-FFF2-40B4-BE49-F238E27FC236}">
                <a16:creationId xmlns:a16="http://schemas.microsoft.com/office/drawing/2014/main" id="{DEBDF31E-D1A1-7349-9D2D-3D2B26F9D9A1}"/>
              </a:ext>
            </a:extLst>
          </p:cNvPr>
          <p:cNvSpPr txBox="1"/>
          <p:nvPr/>
        </p:nvSpPr>
        <p:spPr>
          <a:xfrm>
            <a:off x="2564829" y="5045798"/>
            <a:ext cx="9646025" cy="369332"/>
          </a:xfrm>
          <a:prstGeom prst="rect">
            <a:avLst/>
          </a:prstGeom>
          <a:noFill/>
        </p:spPr>
        <p:txBody>
          <a:bodyPr wrap="square">
            <a:spAutoFit/>
          </a:bodyPr>
          <a:lstStyle/>
          <a:p>
            <a:r>
              <a:rPr lang="en-US" sz="1800" dirty="0">
                <a:latin typeface="+mn-lt"/>
              </a:rPr>
              <a:t>          Promotion		          Resource mobilization	</a:t>
            </a:r>
            <a:r>
              <a:rPr lang="en-US" dirty="0"/>
              <a:t>             </a:t>
            </a:r>
            <a:r>
              <a:rPr lang="en-US" sz="1800" dirty="0">
                <a:latin typeface="+mn-lt"/>
              </a:rPr>
              <a:t>Technical implementation	</a:t>
            </a:r>
            <a:endParaRPr lang="en-PH" dirty="0"/>
          </a:p>
        </p:txBody>
      </p:sp>
      <p:sp>
        <p:nvSpPr>
          <p:cNvPr id="9" name="AutoShape 416">
            <a:extLst>
              <a:ext uri="{FF2B5EF4-FFF2-40B4-BE49-F238E27FC236}">
                <a16:creationId xmlns:a16="http://schemas.microsoft.com/office/drawing/2014/main" id="{B7096CE7-51A8-A03F-92F1-E0209E039859}"/>
              </a:ext>
            </a:extLst>
          </p:cNvPr>
          <p:cNvSpPr>
            <a:spLocks noChangeArrowheads="1"/>
          </p:cNvSpPr>
          <p:nvPr/>
        </p:nvSpPr>
        <p:spPr bwMode="auto">
          <a:xfrm rot="5400000">
            <a:off x="3476632" y="4766143"/>
            <a:ext cx="369332" cy="381000"/>
          </a:xfrm>
          <a:prstGeom prst="rightArrow">
            <a:avLst>
              <a:gd name="adj1" fmla="val 50000"/>
              <a:gd name="adj2" fmla="val 50000"/>
            </a:avLst>
          </a:prstGeom>
          <a:solidFill>
            <a:srgbClr val="3466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AutoShape 416">
            <a:extLst>
              <a:ext uri="{FF2B5EF4-FFF2-40B4-BE49-F238E27FC236}">
                <a16:creationId xmlns:a16="http://schemas.microsoft.com/office/drawing/2014/main" id="{9DE78E01-A36D-DB07-02FE-53BD724C4F07}"/>
              </a:ext>
            </a:extLst>
          </p:cNvPr>
          <p:cNvSpPr>
            <a:spLocks noChangeArrowheads="1"/>
          </p:cNvSpPr>
          <p:nvPr/>
        </p:nvSpPr>
        <p:spPr bwMode="auto">
          <a:xfrm rot="5400000">
            <a:off x="6637928" y="4749998"/>
            <a:ext cx="369332" cy="381000"/>
          </a:xfrm>
          <a:prstGeom prst="rightArrow">
            <a:avLst>
              <a:gd name="adj1" fmla="val 50000"/>
              <a:gd name="adj2" fmla="val 50000"/>
            </a:avLst>
          </a:prstGeom>
          <a:solidFill>
            <a:srgbClr val="3466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AutoShape 416">
            <a:extLst>
              <a:ext uri="{FF2B5EF4-FFF2-40B4-BE49-F238E27FC236}">
                <a16:creationId xmlns:a16="http://schemas.microsoft.com/office/drawing/2014/main" id="{FCB7EE33-55DF-95EF-64B2-FB478582CD21}"/>
              </a:ext>
            </a:extLst>
          </p:cNvPr>
          <p:cNvSpPr>
            <a:spLocks noChangeArrowheads="1"/>
          </p:cNvSpPr>
          <p:nvPr/>
        </p:nvSpPr>
        <p:spPr bwMode="auto">
          <a:xfrm rot="5400000">
            <a:off x="9799224" y="4766143"/>
            <a:ext cx="369332" cy="381000"/>
          </a:xfrm>
          <a:prstGeom prst="rightArrow">
            <a:avLst>
              <a:gd name="adj1" fmla="val 50000"/>
              <a:gd name="adj2" fmla="val 50000"/>
            </a:avLst>
          </a:prstGeom>
          <a:solidFill>
            <a:srgbClr val="3466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3">
            <a:extLst>
              <a:ext uri="{FF2B5EF4-FFF2-40B4-BE49-F238E27FC236}">
                <a16:creationId xmlns:a16="http://schemas.microsoft.com/office/drawing/2014/main" id="{992BFEBF-A031-429B-AFAD-37C0970BC16C}"/>
              </a:ext>
            </a:extLst>
          </p:cNvPr>
          <p:cNvSpPr txBox="1">
            <a:spLocks/>
          </p:cNvSpPr>
          <p:nvPr/>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14</a:t>
            </a:fld>
            <a:endParaRPr lang="en-GB" altLang="en-US" sz="1200">
              <a:solidFill>
                <a:schemeClr val="bg1"/>
              </a:solidFill>
            </a:endParaRPr>
          </a:p>
        </p:txBody>
      </p:sp>
    </p:spTree>
    <p:extLst>
      <p:ext uri="{BB962C8B-B14F-4D97-AF65-F5344CB8AC3E}">
        <p14:creationId xmlns:p14="http://schemas.microsoft.com/office/powerpoint/2010/main" val="6068829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148D320-AD0E-6F89-CC3A-B3A400FD0519}"/>
              </a:ext>
            </a:extLst>
          </p:cNvPr>
          <p:cNvPicPr>
            <a:picLocks noChangeAspect="1"/>
          </p:cNvPicPr>
          <p:nvPr/>
        </p:nvPicPr>
        <p:blipFill rotWithShape="1">
          <a:blip r:embed="rId3"/>
          <a:srcRect l="4671" t="32342" r="16031" b="36644"/>
          <a:stretch/>
        </p:blipFill>
        <p:spPr>
          <a:xfrm>
            <a:off x="676451" y="719843"/>
            <a:ext cx="2648570" cy="556778"/>
          </a:xfrm>
          <a:prstGeom prst="rect">
            <a:avLst/>
          </a:prstGeom>
        </p:spPr>
      </p:pic>
      <p:pic>
        <p:nvPicPr>
          <p:cNvPr id="18" name="Picture 17">
            <a:extLst>
              <a:ext uri="{FF2B5EF4-FFF2-40B4-BE49-F238E27FC236}">
                <a16:creationId xmlns:a16="http://schemas.microsoft.com/office/drawing/2014/main" id="{3BA3B747-FDEF-B175-4049-EBE1A7091AC6}"/>
              </a:ext>
            </a:extLst>
          </p:cNvPr>
          <p:cNvPicPr>
            <a:picLocks noChangeAspect="1"/>
          </p:cNvPicPr>
          <p:nvPr/>
        </p:nvPicPr>
        <p:blipFill rotWithShape="1">
          <a:blip r:embed="rId4"/>
          <a:srcRect l="29741" t="28156" r="15676" b="64402"/>
          <a:stretch/>
        </p:blipFill>
        <p:spPr>
          <a:xfrm>
            <a:off x="4092758" y="782638"/>
            <a:ext cx="3641344" cy="266858"/>
          </a:xfrm>
          <a:prstGeom prst="rect">
            <a:avLst/>
          </a:prstGeom>
        </p:spPr>
      </p:pic>
      <p:pic>
        <p:nvPicPr>
          <p:cNvPr id="20" name="Picture 19">
            <a:extLst>
              <a:ext uri="{FF2B5EF4-FFF2-40B4-BE49-F238E27FC236}">
                <a16:creationId xmlns:a16="http://schemas.microsoft.com/office/drawing/2014/main" id="{E4284801-4B52-2469-7F3D-DB2C7E26AAD9}"/>
              </a:ext>
            </a:extLst>
          </p:cNvPr>
          <p:cNvPicPr>
            <a:picLocks noChangeAspect="1"/>
          </p:cNvPicPr>
          <p:nvPr/>
        </p:nvPicPr>
        <p:blipFill rotWithShape="1">
          <a:blip r:embed="rId5"/>
          <a:srcRect l="20625" t="48449" r="28125" b="32752"/>
          <a:stretch/>
        </p:blipFill>
        <p:spPr>
          <a:xfrm>
            <a:off x="8736789" y="708084"/>
            <a:ext cx="2883711" cy="568537"/>
          </a:xfrm>
          <a:prstGeom prst="rect">
            <a:avLst/>
          </a:prstGeom>
        </p:spPr>
      </p:pic>
      <p:pic>
        <p:nvPicPr>
          <p:cNvPr id="22" name="Picture 21">
            <a:extLst>
              <a:ext uri="{FF2B5EF4-FFF2-40B4-BE49-F238E27FC236}">
                <a16:creationId xmlns:a16="http://schemas.microsoft.com/office/drawing/2014/main" id="{89F04BCB-8605-57C3-90C0-5914B3525E9B}"/>
              </a:ext>
            </a:extLst>
          </p:cNvPr>
          <p:cNvPicPr>
            <a:picLocks noChangeAspect="1"/>
          </p:cNvPicPr>
          <p:nvPr/>
        </p:nvPicPr>
        <p:blipFill rotWithShape="1">
          <a:blip r:embed="rId6"/>
          <a:srcRect l="21563" t="30251" r="35625" b="24806"/>
          <a:stretch/>
        </p:blipFill>
        <p:spPr>
          <a:xfrm>
            <a:off x="7569263" y="1262887"/>
            <a:ext cx="4399648" cy="2482504"/>
          </a:xfrm>
          <a:prstGeom prst="rect">
            <a:avLst/>
          </a:prstGeom>
        </p:spPr>
      </p:pic>
      <p:pic>
        <p:nvPicPr>
          <p:cNvPr id="24" name="Picture 23">
            <a:extLst>
              <a:ext uri="{FF2B5EF4-FFF2-40B4-BE49-F238E27FC236}">
                <a16:creationId xmlns:a16="http://schemas.microsoft.com/office/drawing/2014/main" id="{88E41101-9DB6-8F62-029F-D659BF351934}"/>
              </a:ext>
            </a:extLst>
          </p:cNvPr>
          <p:cNvPicPr>
            <a:picLocks noChangeAspect="1"/>
          </p:cNvPicPr>
          <p:nvPr/>
        </p:nvPicPr>
        <p:blipFill rotWithShape="1">
          <a:blip r:embed="rId7"/>
          <a:srcRect l="5548" t="17829" r="18125" b="8721"/>
          <a:stretch/>
        </p:blipFill>
        <p:spPr>
          <a:xfrm>
            <a:off x="77977" y="1422228"/>
            <a:ext cx="4183405" cy="2163822"/>
          </a:xfrm>
          <a:prstGeom prst="rect">
            <a:avLst/>
          </a:prstGeom>
        </p:spPr>
      </p:pic>
      <p:pic>
        <p:nvPicPr>
          <p:cNvPr id="26" name="Picture 25">
            <a:extLst>
              <a:ext uri="{FF2B5EF4-FFF2-40B4-BE49-F238E27FC236}">
                <a16:creationId xmlns:a16="http://schemas.microsoft.com/office/drawing/2014/main" id="{F906767B-7BF2-9A3A-D75C-6BD11BDCE91B}"/>
              </a:ext>
            </a:extLst>
          </p:cNvPr>
          <p:cNvPicPr>
            <a:picLocks noChangeAspect="1"/>
          </p:cNvPicPr>
          <p:nvPr/>
        </p:nvPicPr>
        <p:blipFill rotWithShape="1">
          <a:blip r:embed="rId8"/>
          <a:srcRect l="22708" t="50828" r="57500" b="28294"/>
          <a:stretch/>
        </p:blipFill>
        <p:spPr>
          <a:xfrm>
            <a:off x="4913718" y="1154720"/>
            <a:ext cx="1987422" cy="1126861"/>
          </a:xfrm>
          <a:prstGeom prst="rect">
            <a:avLst/>
          </a:prstGeom>
        </p:spPr>
      </p:pic>
      <p:pic>
        <p:nvPicPr>
          <p:cNvPr id="27" name="Picture 26">
            <a:extLst>
              <a:ext uri="{FF2B5EF4-FFF2-40B4-BE49-F238E27FC236}">
                <a16:creationId xmlns:a16="http://schemas.microsoft.com/office/drawing/2014/main" id="{27584164-EE51-E5F6-F569-02AD313CD9FF}"/>
              </a:ext>
            </a:extLst>
          </p:cNvPr>
          <p:cNvPicPr>
            <a:picLocks noChangeAspect="1"/>
          </p:cNvPicPr>
          <p:nvPr/>
        </p:nvPicPr>
        <p:blipFill rotWithShape="1">
          <a:blip r:embed="rId8"/>
          <a:srcRect l="42869" t="52082" r="35632" b="30226"/>
          <a:stretch/>
        </p:blipFill>
        <p:spPr>
          <a:xfrm>
            <a:off x="4559301" y="2281581"/>
            <a:ext cx="2974611" cy="1315694"/>
          </a:xfrm>
          <a:prstGeom prst="rect">
            <a:avLst/>
          </a:prstGeom>
        </p:spPr>
      </p:pic>
      <p:cxnSp>
        <p:nvCxnSpPr>
          <p:cNvPr id="29" name="Straight Connector 28">
            <a:extLst>
              <a:ext uri="{FF2B5EF4-FFF2-40B4-BE49-F238E27FC236}">
                <a16:creationId xmlns:a16="http://schemas.microsoft.com/office/drawing/2014/main" id="{AE56A85F-34A4-DEB0-B3B3-3EA71F2C6E54}"/>
              </a:ext>
            </a:extLst>
          </p:cNvPr>
          <p:cNvCxnSpPr>
            <a:cxnSpLocks/>
          </p:cNvCxnSpPr>
          <p:nvPr/>
        </p:nvCxnSpPr>
        <p:spPr>
          <a:xfrm>
            <a:off x="4711700" y="2977528"/>
            <a:ext cx="259715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1B2EFA9-9E37-3668-C953-802CC017949D}"/>
              </a:ext>
            </a:extLst>
          </p:cNvPr>
          <p:cNvCxnSpPr>
            <a:cxnSpLocks/>
          </p:cNvCxnSpPr>
          <p:nvPr/>
        </p:nvCxnSpPr>
        <p:spPr>
          <a:xfrm>
            <a:off x="5370299" y="2844178"/>
            <a:ext cx="193855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FF6926C-96F5-D569-C18A-79B3518D76DE}"/>
              </a:ext>
            </a:extLst>
          </p:cNvPr>
          <p:cNvCxnSpPr>
            <a:cxnSpLocks/>
          </p:cNvCxnSpPr>
          <p:nvPr/>
        </p:nvCxnSpPr>
        <p:spPr>
          <a:xfrm>
            <a:off x="4724400" y="3104528"/>
            <a:ext cx="259715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DA44683-A568-37CE-67C9-F4B23FC8F84E}"/>
              </a:ext>
            </a:extLst>
          </p:cNvPr>
          <p:cNvCxnSpPr>
            <a:cxnSpLocks/>
          </p:cNvCxnSpPr>
          <p:nvPr/>
        </p:nvCxnSpPr>
        <p:spPr>
          <a:xfrm>
            <a:off x="4699000" y="3248025"/>
            <a:ext cx="36195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2F058C1A-448B-2C3E-AC46-7950FB0B417A}"/>
              </a:ext>
            </a:extLst>
          </p:cNvPr>
          <p:cNvPicPr>
            <a:picLocks noChangeAspect="1"/>
          </p:cNvPicPr>
          <p:nvPr/>
        </p:nvPicPr>
        <p:blipFill rotWithShape="1">
          <a:blip r:embed="rId9"/>
          <a:srcRect l="28672" t="19377" r="41461" b="15295"/>
          <a:stretch/>
        </p:blipFill>
        <p:spPr>
          <a:xfrm>
            <a:off x="5009676" y="3741131"/>
            <a:ext cx="2073860" cy="2438193"/>
          </a:xfrm>
          <a:prstGeom prst="rect">
            <a:avLst/>
          </a:prstGeom>
        </p:spPr>
      </p:pic>
      <p:pic>
        <p:nvPicPr>
          <p:cNvPr id="38" name="Picture 37">
            <a:extLst>
              <a:ext uri="{FF2B5EF4-FFF2-40B4-BE49-F238E27FC236}">
                <a16:creationId xmlns:a16="http://schemas.microsoft.com/office/drawing/2014/main" id="{472B777C-DBBA-3485-243E-4C6DB548AC42}"/>
              </a:ext>
            </a:extLst>
          </p:cNvPr>
          <p:cNvPicPr>
            <a:picLocks noChangeAspect="1"/>
          </p:cNvPicPr>
          <p:nvPr/>
        </p:nvPicPr>
        <p:blipFill rotWithShape="1">
          <a:blip r:embed="rId10"/>
          <a:srcRect l="25666" t="-1857" r="29927" b="265"/>
          <a:stretch/>
        </p:blipFill>
        <p:spPr>
          <a:xfrm>
            <a:off x="1310069" y="3621218"/>
            <a:ext cx="2014952" cy="2592943"/>
          </a:xfrm>
          <a:prstGeom prst="rect">
            <a:avLst/>
          </a:prstGeom>
        </p:spPr>
      </p:pic>
      <p:sp>
        <p:nvSpPr>
          <p:cNvPr id="39" name="Rectangle 38">
            <a:extLst>
              <a:ext uri="{FF2B5EF4-FFF2-40B4-BE49-F238E27FC236}">
                <a16:creationId xmlns:a16="http://schemas.microsoft.com/office/drawing/2014/main" id="{680A109D-BDAF-E857-A369-B08A56E1B8F6}"/>
              </a:ext>
            </a:extLst>
          </p:cNvPr>
          <p:cNvSpPr/>
          <p:nvPr/>
        </p:nvSpPr>
        <p:spPr>
          <a:xfrm>
            <a:off x="1018808" y="3731657"/>
            <a:ext cx="381000" cy="8308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86"/>
          </a:p>
        </p:txBody>
      </p:sp>
      <p:pic>
        <p:nvPicPr>
          <p:cNvPr id="41" name="Picture 40">
            <a:extLst>
              <a:ext uri="{FF2B5EF4-FFF2-40B4-BE49-F238E27FC236}">
                <a16:creationId xmlns:a16="http://schemas.microsoft.com/office/drawing/2014/main" id="{30AA02F3-CBA1-36B1-DC2A-93050C779B6D}"/>
              </a:ext>
            </a:extLst>
          </p:cNvPr>
          <p:cNvPicPr>
            <a:picLocks noChangeAspect="1"/>
          </p:cNvPicPr>
          <p:nvPr/>
        </p:nvPicPr>
        <p:blipFill rotWithShape="1">
          <a:blip r:embed="rId11"/>
          <a:srcRect l="21094" t="24236" r="33046" b="29674"/>
          <a:stretch/>
        </p:blipFill>
        <p:spPr>
          <a:xfrm>
            <a:off x="8210188" y="3958782"/>
            <a:ext cx="3838938" cy="2073800"/>
          </a:xfrm>
          <a:prstGeom prst="rect">
            <a:avLst/>
          </a:prstGeom>
        </p:spPr>
      </p:pic>
      <p:sp>
        <p:nvSpPr>
          <p:cNvPr id="2" name="Title 1">
            <a:extLst>
              <a:ext uri="{FF2B5EF4-FFF2-40B4-BE49-F238E27FC236}">
                <a16:creationId xmlns:a16="http://schemas.microsoft.com/office/drawing/2014/main" id="{3C129FD5-BFB7-3F6F-70DB-8BBE50DACA2E}"/>
              </a:ext>
            </a:extLst>
          </p:cNvPr>
          <p:cNvSpPr txBox="1">
            <a:spLocks/>
          </p:cNvSpPr>
          <p:nvPr/>
        </p:nvSpPr>
        <p:spPr>
          <a:xfrm>
            <a:off x="157587" y="106262"/>
            <a:ext cx="11865009" cy="48349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altLang="en-US" sz="3200" b="1" dirty="0">
                <a:solidFill>
                  <a:srgbClr val="002147"/>
                </a:solidFill>
                <a:latin typeface="+mn-lt"/>
              </a:rPr>
              <a:t>The HIS geo-enabling framework in the 3 guidelines</a:t>
            </a:r>
            <a:endParaRPr lang="en-PH" altLang="en-US" sz="3200" b="1" dirty="0">
              <a:solidFill>
                <a:srgbClr val="002147"/>
              </a:solidFill>
              <a:latin typeface="+mn-lt"/>
            </a:endParaRPr>
          </a:p>
        </p:txBody>
      </p:sp>
      <p:sp>
        <p:nvSpPr>
          <p:cNvPr id="3" name="Slide Number Placeholder 3">
            <a:extLst>
              <a:ext uri="{FF2B5EF4-FFF2-40B4-BE49-F238E27FC236}">
                <a16:creationId xmlns:a16="http://schemas.microsoft.com/office/drawing/2014/main" id="{2452D535-88D9-94CB-E5AA-0DCC90E4315E}"/>
              </a:ext>
            </a:extLst>
          </p:cNvPr>
          <p:cNvSpPr txBox="1">
            <a:spLocks/>
          </p:cNvSpPr>
          <p:nvPr/>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15</a:t>
            </a:fld>
            <a:endParaRPr lang="en-GB" altLang="en-US" sz="1200">
              <a:solidFill>
                <a:schemeClr val="bg1"/>
              </a:solidFill>
            </a:endParaRPr>
          </a:p>
        </p:txBody>
      </p:sp>
    </p:spTree>
    <p:extLst>
      <p:ext uri="{BB962C8B-B14F-4D97-AF65-F5344CB8AC3E}">
        <p14:creationId xmlns:p14="http://schemas.microsoft.com/office/powerpoint/2010/main" val="10709997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3" name="Picture 2">
            <a:extLst>
              <a:ext uri="{FF2B5EF4-FFF2-40B4-BE49-F238E27FC236}">
                <a16:creationId xmlns:a16="http://schemas.microsoft.com/office/drawing/2014/main" id="{F84F6E7B-8687-4EBB-BD48-38DBF05608B3}"/>
              </a:ext>
            </a:extLst>
          </p:cNvPr>
          <p:cNvPicPr>
            <a:picLocks noChangeAspect="1"/>
          </p:cNvPicPr>
          <p:nvPr/>
        </p:nvPicPr>
        <p:blipFill rotWithShape="1">
          <a:blip r:embed="rId3"/>
          <a:srcRect l="28571" t="17823" r="42857" b="13384"/>
          <a:stretch/>
        </p:blipFill>
        <p:spPr>
          <a:xfrm>
            <a:off x="2674363" y="1312081"/>
            <a:ext cx="2822442" cy="3645655"/>
          </a:xfrm>
          <a:prstGeom prst="rect">
            <a:avLst/>
          </a:prstGeom>
        </p:spPr>
      </p:pic>
      <p:pic>
        <p:nvPicPr>
          <p:cNvPr id="5" name="Picture 4">
            <a:extLst>
              <a:ext uri="{FF2B5EF4-FFF2-40B4-BE49-F238E27FC236}">
                <a16:creationId xmlns:a16="http://schemas.microsoft.com/office/drawing/2014/main" id="{85FB1C98-2D7C-41CF-ABD7-84610571E03A}"/>
              </a:ext>
            </a:extLst>
          </p:cNvPr>
          <p:cNvPicPr>
            <a:picLocks noChangeAspect="1"/>
          </p:cNvPicPr>
          <p:nvPr/>
        </p:nvPicPr>
        <p:blipFill rotWithShape="1">
          <a:blip r:embed="rId4"/>
          <a:srcRect l="29762" t="20042" r="43515" b="8946"/>
          <a:stretch/>
        </p:blipFill>
        <p:spPr>
          <a:xfrm>
            <a:off x="970400" y="2920541"/>
            <a:ext cx="2317313" cy="3303532"/>
          </a:xfrm>
          <a:prstGeom prst="rect">
            <a:avLst/>
          </a:prstGeom>
        </p:spPr>
      </p:pic>
      <p:pic>
        <p:nvPicPr>
          <p:cNvPr id="7" name="Picture 6">
            <a:extLst>
              <a:ext uri="{FF2B5EF4-FFF2-40B4-BE49-F238E27FC236}">
                <a16:creationId xmlns:a16="http://schemas.microsoft.com/office/drawing/2014/main" id="{1842401C-9E9B-4C79-AF24-3B37845AD646}"/>
              </a:ext>
            </a:extLst>
          </p:cNvPr>
          <p:cNvPicPr>
            <a:picLocks noChangeAspect="1"/>
          </p:cNvPicPr>
          <p:nvPr/>
        </p:nvPicPr>
        <p:blipFill rotWithShape="1">
          <a:blip r:embed="rId5"/>
          <a:srcRect l="26191" t="14494" r="39285" b="2289"/>
          <a:stretch/>
        </p:blipFill>
        <p:spPr>
          <a:xfrm>
            <a:off x="944880" y="1298575"/>
            <a:ext cx="1150620" cy="1487871"/>
          </a:xfrm>
          <a:prstGeom prst="rect">
            <a:avLst/>
          </a:prstGeom>
          <a:ln>
            <a:solidFill>
              <a:schemeClr val="tx1"/>
            </a:solidFill>
          </a:ln>
        </p:spPr>
      </p:pic>
      <p:sp>
        <p:nvSpPr>
          <p:cNvPr id="2" name="Title 1">
            <a:extLst>
              <a:ext uri="{FF2B5EF4-FFF2-40B4-BE49-F238E27FC236}">
                <a16:creationId xmlns:a16="http://schemas.microsoft.com/office/drawing/2014/main" id="{7CE9B989-B9F2-E468-3A6B-9BC2BF243908}"/>
              </a:ext>
            </a:extLst>
          </p:cNvPr>
          <p:cNvSpPr txBox="1">
            <a:spLocks/>
          </p:cNvSpPr>
          <p:nvPr/>
        </p:nvSpPr>
        <p:spPr>
          <a:xfrm>
            <a:off x="174589" y="116317"/>
            <a:ext cx="11865009" cy="48349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altLang="en-US" sz="3200" b="1" dirty="0">
                <a:solidFill>
                  <a:srgbClr val="002147"/>
                </a:solidFill>
                <a:latin typeface="+mn-lt"/>
              </a:rPr>
              <a:t>Additional useful tools – Challenges addressed by applications of geospatial data and technologies</a:t>
            </a:r>
          </a:p>
          <a:p>
            <a:pPr algn="ctr">
              <a:defRPr/>
            </a:pPr>
            <a:endParaRPr lang="en-US" altLang="en-US" sz="3200" b="1" dirty="0">
              <a:solidFill>
                <a:srgbClr val="002147"/>
              </a:solidFill>
              <a:latin typeface="+mn-lt"/>
            </a:endParaRPr>
          </a:p>
          <a:p>
            <a:pPr algn="ctr">
              <a:defRPr/>
            </a:pPr>
            <a:endParaRPr lang="en-PH" altLang="en-US" sz="3200" b="1" dirty="0">
              <a:solidFill>
                <a:srgbClr val="002147"/>
              </a:solidFill>
              <a:latin typeface="+mn-lt"/>
            </a:endParaRPr>
          </a:p>
        </p:txBody>
      </p:sp>
      <p:pic>
        <p:nvPicPr>
          <p:cNvPr id="8" name="Picture 7">
            <a:extLst>
              <a:ext uri="{FF2B5EF4-FFF2-40B4-BE49-F238E27FC236}">
                <a16:creationId xmlns:a16="http://schemas.microsoft.com/office/drawing/2014/main" id="{F9103CA9-F751-AFD1-6BAB-AC86F1293171}"/>
              </a:ext>
            </a:extLst>
          </p:cNvPr>
          <p:cNvPicPr>
            <a:picLocks noChangeAspect="1"/>
          </p:cNvPicPr>
          <p:nvPr/>
        </p:nvPicPr>
        <p:blipFill rotWithShape="1">
          <a:blip r:embed="rId6"/>
          <a:srcRect l="20659" t="20125" r="41274" b="4724"/>
          <a:stretch/>
        </p:blipFill>
        <p:spPr>
          <a:xfrm>
            <a:off x="6096000" y="1298575"/>
            <a:ext cx="1071831" cy="1501775"/>
          </a:xfrm>
          <a:prstGeom prst="rect">
            <a:avLst/>
          </a:prstGeom>
          <a:ln>
            <a:solidFill>
              <a:schemeClr val="tx1"/>
            </a:solidFill>
          </a:ln>
        </p:spPr>
      </p:pic>
      <p:pic>
        <p:nvPicPr>
          <p:cNvPr id="9" name="Picture 8">
            <a:extLst>
              <a:ext uri="{FF2B5EF4-FFF2-40B4-BE49-F238E27FC236}">
                <a16:creationId xmlns:a16="http://schemas.microsoft.com/office/drawing/2014/main" id="{A71E9FE0-BE8A-BE23-ABFD-D4B8888F2977}"/>
              </a:ext>
            </a:extLst>
          </p:cNvPr>
          <p:cNvPicPr>
            <a:picLocks noChangeAspect="1"/>
          </p:cNvPicPr>
          <p:nvPr/>
        </p:nvPicPr>
        <p:blipFill rotWithShape="1">
          <a:blip r:embed="rId7"/>
          <a:srcRect l="29792" t="22675" r="42813" b="14922"/>
          <a:stretch/>
        </p:blipFill>
        <p:spPr>
          <a:xfrm>
            <a:off x="7497120" y="1298575"/>
            <a:ext cx="4088422" cy="5005597"/>
          </a:xfrm>
          <a:prstGeom prst="rect">
            <a:avLst/>
          </a:prstGeom>
        </p:spPr>
      </p:pic>
      <p:sp>
        <p:nvSpPr>
          <p:cNvPr id="4" name="Slide Number Placeholder 3">
            <a:extLst>
              <a:ext uri="{FF2B5EF4-FFF2-40B4-BE49-F238E27FC236}">
                <a16:creationId xmlns:a16="http://schemas.microsoft.com/office/drawing/2014/main" id="{5D549567-4052-CE12-6A6C-9FA28444D615}"/>
              </a:ext>
            </a:extLst>
          </p:cNvPr>
          <p:cNvSpPr txBox="1">
            <a:spLocks/>
          </p:cNvSpPr>
          <p:nvPr/>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16</a:t>
            </a:fld>
            <a:endParaRPr lang="en-GB" altLang="en-US" sz="1200">
              <a:solidFill>
                <a:schemeClr val="bg1"/>
              </a:solidFill>
            </a:endParaRPr>
          </a:p>
        </p:txBody>
      </p:sp>
    </p:spTree>
    <p:extLst>
      <p:ext uri="{BB962C8B-B14F-4D97-AF65-F5344CB8AC3E}">
        <p14:creationId xmlns:p14="http://schemas.microsoft.com/office/powerpoint/2010/main" val="7078271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7614912-0632-4EA1-95C4-85AE3C3F814A}"/>
              </a:ext>
            </a:extLst>
          </p:cNvPr>
          <p:cNvSpPr/>
          <p:nvPr/>
        </p:nvSpPr>
        <p:spPr>
          <a:xfrm>
            <a:off x="7200900" y="1239611"/>
            <a:ext cx="38100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86"/>
          </a:p>
        </p:txBody>
      </p:sp>
      <p:pic>
        <p:nvPicPr>
          <p:cNvPr id="16" name="Picture 15">
            <a:extLst>
              <a:ext uri="{FF2B5EF4-FFF2-40B4-BE49-F238E27FC236}">
                <a16:creationId xmlns:a16="http://schemas.microsoft.com/office/drawing/2014/main" id="{9148D320-AD0E-6F89-CC3A-B3A400FD0519}"/>
              </a:ext>
            </a:extLst>
          </p:cNvPr>
          <p:cNvPicPr>
            <a:picLocks noChangeAspect="1"/>
          </p:cNvPicPr>
          <p:nvPr/>
        </p:nvPicPr>
        <p:blipFill rotWithShape="1">
          <a:blip r:embed="rId3"/>
          <a:srcRect l="4671" t="32342" r="16031" b="36644"/>
          <a:stretch/>
        </p:blipFill>
        <p:spPr>
          <a:xfrm>
            <a:off x="692326" y="943255"/>
            <a:ext cx="2648570" cy="556778"/>
          </a:xfrm>
          <a:prstGeom prst="rect">
            <a:avLst/>
          </a:prstGeom>
        </p:spPr>
      </p:pic>
      <p:sp>
        <p:nvSpPr>
          <p:cNvPr id="2" name="Rectangle 1">
            <a:extLst>
              <a:ext uri="{FF2B5EF4-FFF2-40B4-BE49-F238E27FC236}">
                <a16:creationId xmlns:a16="http://schemas.microsoft.com/office/drawing/2014/main" id="{2AECC34F-29C8-F813-9010-E10750A5D089}"/>
              </a:ext>
            </a:extLst>
          </p:cNvPr>
          <p:cNvSpPr/>
          <p:nvPr/>
        </p:nvSpPr>
        <p:spPr>
          <a:xfrm>
            <a:off x="114268" y="1609291"/>
            <a:ext cx="38100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86"/>
          </a:p>
        </p:txBody>
      </p:sp>
      <p:pic>
        <p:nvPicPr>
          <p:cNvPr id="8" name="Picture 7">
            <a:extLst>
              <a:ext uri="{FF2B5EF4-FFF2-40B4-BE49-F238E27FC236}">
                <a16:creationId xmlns:a16="http://schemas.microsoft.com/office/drawing/2014/main" id="{C43A4F41-EBC2-401F-F6F1-033CDC29236A}"/>
              </a:ext>
            </a:extLst>
          </p:cNvPr>
          <p:cNvPicPr>
            <a:picLocks noChangeAspect="1"/>
          </p:cNvPicPr>
          <p:nvPr/>
        </p:nvPicPr>
        <p:blipFill rotWithShape="1">
          <a:blip r:embed="rId4"/>
          <a:srcRect l="27402" t="12088" r="39922" b="290"/>
          <a:stretch/>
        </p:blipFill>
        <p:spPr>
          <a:xfrm>
            <a:off x="9362618" y="1503199"/>
            <a:ext cx="2257425" cy="3253681"/>
          </a:xfrm>
          <a:prstGeom prst="rect">
            <a:avLst/>
          </a:prstGeom>
          <a:ln>
            <a:solidFill>
              <a:schemeClr val="tx1"/>
            </a:solidFill>
          </a:ln>
        </p:spPr>
      </p:pic>
      <p:pic>
        <p:nvPicPr>
          <p:cNvPr id="10" name="Picture 9">
            <a:extLst>
              <a:ext uri="{FF2B5EF4-FFF2-40B4-BE49-F238E27FC236}">
                <a16:creationId xmlns:a16="http://schemas.microsoft.com/office/drawing/2014/main" id="{11482DEF-0DD3-6DE3-F030-04F48D45B9C2}"/>
              </a:ext>
            </a:extLst>
          </p:cNvPr>
          <p:cNvPicPr>
            <a:picLocks noChangeAspect="1"/>
          </p:cNvPicPr>
          <p:nvPr/>
        </p:nvPicPr>
        <p:blipFill rotWithShape="1">
          <a:blip r:embed="rId5"/>
          <a:srcRect l="19921" t="26231" r="32891" b="16591"/>
          <a:stretch/>
        </p:blipFill>
        <p:spPr>
          <a:xfrm>
            <a:off x="569171" y="2173579"/>
            <a:ext cx="3961560" cy="2580122"/>
          </a:xfrm>
          <a:prstGeom prst="rect">
            <a:avLst/>
          </a:prstGeom>
          <a:ln>
            <a:solidFill>
              <a:schemeClr val="tx1"/>
            </a:solidFill>
          </a:ln>
        </p:spPr>
      </p:pic>
      <p:pic>
        <p:nvPicPr>
          <p:cNvPr id="12" name="Picture 11">
            <a:extLst>
              <a:ext uri="{FF2B5EF4-FFF2-40B4-BE49-F238E27FC236}">
                <a16:creationId xmlns:a16="http://schemas.microsoft.com/office/drawing/2014/main" id="{A8705EF1-EAFC-3689-D0C6-B9C71BE888FC}"/>
              </a:ext>
            </a:extLst>
          </p:cNvPr>
          <p:cNvPicPr>
            <a:picLocks noChangeAspect="1"/>
          </p:cNvPicPr>
          <p:nvPr/>
        </p:nvPicPr>
        <p:blipFill rotWithShape="1">
          <a:blip r:embed="rId6"/>
          <a:srcRect l="27402" t="12088" r="40156"/>
          <a:stretch/>
        </p:blipFill>
        <p:spPr>
          <a:xfrm>
            <a:off x="7023785" y="1503199"/>
            <a:ext cx="2231639" cy="3250502"/>
          </a:xfrm>
          <a:prstGeom prst="rect">
            <a:avLst/>
          </a:prstGeom>
          <a:ln>
            <a:solidFill>
              <a:schemeClr val="tx1"/>
            </a:solidFill>
          </a:ln>
        </p:spPr>
      </p:pic>
      <p:pic>
        <p:nvPicPr>
          <p:cNvPr id="14" name="Picture 13">
            <a:extLst>
              <a:ext uri="{FF2B5EF4-FFF2-40B4-BE49-F238E27FC236}">
                <a16:creationId xmlns:a16="http://schemas.microsoft.com/office/drawing/2014/main" id="{F7F47588-74B5-0A0A-D7FA-7A56EE521CFC}"/>
              </a:ext>
            </a:extLst>
          </p:cNvPr>
          <p:cNvPicPr>
            <a:picLocks noChangeAspect="1"/>
          </p:cNvPicPr>
          <p:nvPr/>
        </p:nvPicPr>
        <p:blipFill rotWithShape="1">
          <a:blip r:embed="rId7"/>
          <a:srcRect l="26797" t="12088" r="40078"/>
          <a:stretch/>
        </p:blipFill>
        <p:spPr>
          <a:xfrm>
            <a:off x="4637925" y="1503199"/>
            <a:ext cx="2278666" cy="3250502"/>
          </a:xfrm>
          <a:prstGeom prst="rect">
            <a:avLst/>
          </a:prstGeom>
          <a:ln>
            <a:solidFill>
              <a:schemeClr val="tx1"/>
            </a:solidFill>
          </a:ln>
        </p:spPr>
      </p:pic>
      <p:sp>
        <p:nvSpPr>
          <p:cNvPr id="4" name="Title 1">
            <a:extLst>
              <a:ext uri="{FF2B5EF4-FFF2-40B4-BE49-F238E27FC236}">
                <a16:creationId xmlns:a16="http://schemas.microsoft.com/office/drawing/2014/main" id="{E7E920E3-A68E-BC69-0A6A-E2095682394A}"/>
              </a:ext>
            </a:extLst>
          </p:cNvPr>
          <p:cNvSpPr txBox="1">
            <a:spLocks/>
          </p:cNvSpPr>
          <p:nvPr/>
        </p:nvSpPr>
        <p:spPr>
          <a:xfrm>
            <a:off x="175516" y="97297"/>
            <a:ext cx="11865009" cy="48349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altLang="en-US" sz="3200" b="1" dirty="0">
                <a:solidFill>
                  <a:srgbClr val="002147"/>
                </a:solidFill>
                <a:latin typeface="+mn-lt"/>
              </a:rPr>
              <a:t>Additional useful tools – Program specific supporting material</a:t>
            </a:r>
          </a:p>
          <a:p>
            <a:pPr algn="ctr">
              <a:defRPr/>
            </a:pPr>
            <a:endParaRPr lang="en-PH" altLang="en-US" sz="3200" b="1" dirty="0">
              <a:solidFill>
                <a:srgbClr val="002147"/>
              </a:solidFill>
              <a:latin typeface="+mn-lt"/>
            </a:endParaRPr>
          </a:p>
        </p:txBody>
      </p:sp>
      <p:sp>
        <p:nvSpPr>
          <p:cNvPr id="6" name="AutoShape 416">
            <a:extLst>
              <a:ext uri="{FF2B5EF4-FFF2-40B4-BE49-F238E27FC236}">
                <a16:creationId xmlns:a16="http://schemas.microsoft.com/office/drawing/2014/main" id="{7B3F52E3-3EC4-A70F-468D-675E120578F7}"/>
              </a:ext>
            </a:extLst>
          </p:cNvPr>
          <p:cNvSpPr>
            <a:spLocks noChangeArrowheads="1"/>
          </p:cNvSpPr>
          <p:nvPr/>
        </p:nvSpPr>
        <p:spPr bwMode="auto">
          <a:xfrm>
            <a:off x="623888" y="5500292"/>
            <a:ext cx="508000" cy="381000"/>
          </a:xfrm>
          <a:prstGeom prst="rightArrow">
            <a:avLst>
              <a:gd name="adj1" fmla="val 50000"/>
              <a:gd name="adj2" fmla="val 50000"/>
            </a:avLst>
          </a:prstGeom>
          <a:solidFill>
            <a:srgbClr val="346667"/>
          </a:solidFill>
          <a:ln w="9525">
            <a:noFill/>
            <a:miter lim="800000"/>
            <a:headEnd/>
            <a:tailEnd/>
          </a:ln>
        </p:spPr>
        <p:txBody>
          <a:bodyPr wrap="none" anchor="ctr"/>
          <a:lstStyle/>
          <a:p>
            <a:pPr>
              <a:defRPr/>
            </a:pPr>
            <a:endParaRPr lang="en-US" sz="1600" dirty="0">
              <a:solidFill>
                <a:srgbClr val="346667"/>
              </a:solidFill>
              <a:latin typeface="+mj-lt"/>
            </a:endParaRPr>
          </a:p>
        </p:txBody>
      </p:sp>
      <p:sp>
        <p:nvSpPr>
          <p:cNvPr id="9" name="Rectangle 265">
            <a:extLst>
              <a:ext uri="{FF2B5EF4-FFF2-40B4-BE49-F238E27FC236}">
                <a16:creationId xmlns:a16="http://schemas.microsoft.com/office/drawing/2014/main" id="{E5559155-98E7-0D11-65E3-5EB417DE7E47}"/>
              </a:ext>
            </a:extLst>
          </p:cNvPr>
          <p:cNvSpPr>
            <a:spLocks noChangeArrowheads="1"/>
          </p:cNvSpPr>
          <p:nvPr/>
        </p:nvSpPr>
        <p:spPr bwMode="auto">
          <a:xfrm>
            <a:off x="1132254" y="5479187"/>
            <a:ext cx="9746644" cy="422167"/>
          </a:xfrm>
          <a:prstGeom prst="rect">
            <a:avLst/>
          </a:prstGeom>
          <a:noFill/>
          <a:ln w="12700">
            <a:noFill/>
            <a:miter lim="800000"/>
            <a:headEnd/>
            <a:tailEnd/>
          </a:ln>
        </p:spPr>
        <p:txBody>
          <a:bodyPr wrap="square" lIns="90488" tIns="44450" rIns="90488" bIns="44450">
            <a:spAutoFit/>
          </a:bodyPr>
          <a:lstStyle/>
          <a:p>
            <a:pPr>
              <a:lnSpc>
                <a:spcPct val="90000"/>
              </a:lnSpc>
              <a:defRPr/>
            </a:pPr>
            <a:r>
              <a:rPr lang="en-US" sz="2400" dirty="0">
                <a:latin typeface="+mn-lt"/>
              </a:rPr>
              <a:t>Can be contextualized to be applicable to any health program </a:t>
            </a:r>
          </a:p>
        </p:txBody>
      </p:sp>
      <p:sp>
        <p:nvSpPr>
          <p:cNvPr id="11" name="Rectangle 10">
            <a:extLst>
              <a:ext uri="{FF2B5EF4-FFF2-40B4-BE49-F238E27FC236}">
                <a16:creationId xmlns:a16="http://schemas.microsoft.com/office/drawing/2014/main" id="{730194C0-9405-0D71-5FA6-186F2EFF1D2B}"/>
              </a:ext>
            </a:extLst>
          </p:cNvPr>
          <p:cNvSpPr/>
          <p:nvPr/>
        </p:nvSpPr>
        <p:spPr>
          <a:xfrm>
            <a:off x="1568457" y="4845374"/>
            <a:ext cx="2785913" cy="415498"/>
          </a:xfrm>
          <a:prstGeom prst="rect">
            <a:avLst/>
          </a:prstGeom>
        </p:spPr>
        <p:txBody>
          <a:bodyPr wrap="square">
            <a:spAutoFit/>
          </a:bodyPr>
          <a:lstStyle/>
          <a:p>
            <a:r>
              <a:rPr lang="en-PH" sz="1050" dirty="0"/>
              <a:t>Strategies, stakeholders’ involvement and implementation level to fill existing gaps</a:t>
            </a:r>
          </a:p>
        </p:txBody>
      </p:sp>
      <p:sp>
        <p:nvSpPr>
          <p:cNvPr id="13" name="Rectangle 12">
            <a:extLst>
              <a:ext uri="{FF2B5EF4-FFF2-40B4-BE49-F238E27FC236}">
                <a16:creationId xmlns:a16="http://schemas.microsoft.com/office/drawing/2014/main" id="{7E30BB7C-5058-1103-8EE1-94EAA14EABEF}"/>
              </a:ext>
            </a:extLst>
          </p:cNvPr>
          <p:cNvSpPr/>
          <p:nvPr/>
        </p:nvSpPr>
        <p:spPr>
          <a:xfrm>
            <a:off x="9552380" y="4845374"/>
            <a:ext cx="1877900" cy="253916"/>
          </a:xfrm>
          <a:prstGeom prst="rect">
            <a:avLst/>
          </a:prstGeom>
        </p:spPr>
        <p:txBody>
          <a:bodyPr wrap="square">
            <a:spAutoFit/>
          </a:bodyPr>
          <a:lstStyle/>
          <a:p>
            <a:pPr algn="ctr"/>
            <a:r>
              <a:rPr lang="en-PH" sz="1050" dirty="0"/>
              <a:t>Quick assessment tool</a:t>
            </a:r>
          </a:p>
        </p:txBody>
      </p:sp>
      <p:sp>
        <p:nvSpPr>
          <p:cNvPr id="15" name="Rectangle 14">
            <a:extLst>
              <a:ext uri="{FF2B5EF4-FFF2-40B4-BE49-F238E27FC236}">
                <a16:creationId xmlns:a16="http://schemas.microsoft.com/office/drawing/2014/main" id="{35F63651-B320-FB48-5656-B1D6CA1C6E30}"/>
              </a:ext>
            </a:extLst>
          </p:cNvPr>
          <p:cNvSpPr/>
          <p:nvPr/>
        </p:nvSpPr>
        <p:spPr>
          <a:xfrm>
            <a:off x="4838308" y="4953122"/>
            <a:ext cx="1877900" cy="253916"/>
          </a:xfrm>
          <a:prstGeom prst="rect">
            <a:avLst/>
          </a:prstGeom>
        </p:spPr>
        <p:txBody>
          <a:bodyPr wrap="square">
            <a:spAutoFit/>
          </a:bodyPr>
          <a:lstStyle/>
          <a:p>
            <a:pPr algn="ctr"/>
            <a:r>
              <a:rPr lang="en-PH" sz="1050" dirty="0"/>
              <a:t>Terms of reference</a:t>
            </a:r>
          </a:p>
        </p:txBody>
      </p:sp>
      <p:sp>
        <p:nvSpPr>
          <p:cNvPr id="17" name="Rectangle 16">
            <a:extLst>
              <a:ext uri="{FF2B5EF4-FFF2-40B4-BE49-F238E27FC236}">
                <a16:creationId xmlns:a16="http://schemas.microsoft.com/office/drawing/2014/main" id="{C30E7509-5902-9147-8A75-ED4BA9F75656}"/>
              </a:ext>
            </a:extLst>
          </p:cNvPr>
          <p:cNvSpPr/>
          <p:nvPr/>
        </p:nvSpPr>
        <p:spPr>
          <a:xfrm>
            <a:off x="7190542" y="4913265"/>
            <a:ext cx="1877900" cy="415498"/>
          </a:xfrm>
          <a:prstGeom prst="rect">
            <a:avLst/>
          </a:prstGeom>
        </p:spPr>
        <p:txBody>
          <a:bodyPr wrap="square">
            <a:spAutoFit/>
          </a:bodyPr>
          <a:lstStyle/>
          <a:p>
            <a:pPr algn="ctr"/>
            <a:r>
              <a:rPr lang="en-PH" sz="1050" dirty="0"/>
              <a:t>Items for consideration when estimating costing</a:t>
            </a:r>
          </a:p>
        </p:txBody>
      </p:sp>
      <p:pic>
        <p:nvPicPr>
          <p:cNvPr id="18" name="Picture 17">
            <a:extLst>
              <a:ext uri="{FF2B5EF4-FFF2-40B4-BE49-F238E27FC236}">
                <a16:creationId xmlns:a16="http://schemas.microsoft.com/office/drawing/2014/main" id="{13934D40-FFBF-E39C-6161-29412CB9C441}"/>
              </a:ext>
            </a:extLst>
          </p:cNvPr>
          <p:cNvPicPr>
            <a:picLocks noChangeAspect="1"/>
          </p:cNvPicPr>
          <p:nvPr/>
        </p:nvPicPr>
        <p:blipFill rotWithShape="1">
          <a:blip r:embed="rId8"/>
          <a:srcRect l="27217" t="13125" r="39999" b="34"/>
          <a:stretch/>
        </p:blipFill>
        <p:spPr>
          <a:xfrm>
            <a:off x="3492018" y="790146"/>
            <a:ext cx="778858" cy="1108937"/>
          </a:xfrm>
          <a:prstGeom prst="rect">
            <a:avLst/>
          </a:prstGeom>
          <a:ln>
            <a:solidFill>
              <a:schemeClr val="tx1"/>
            </a:solidFill>
          </a:ln>
        </p:spPr>
      </p:pic>
      <p:sp>
        <p:nvSpPr>
          <p:cNvPr id="3" name="Slide Number Placeholder 3">
            <a:extLst>
              <a:ext uri="{FF2B5EF4-FFF2-40B4-BE49-F238E27FC236}">
                <a16:creationId xmlns:a16="http://schemas.microsoft.com/office/drawing/2014/main" id="{B66DA4F1-41D8-6FB5-9A23-1AD5D37C3B37}"/>
              </a:ext>
            </a:extLst>
          </p:cNvPr>
          <p:cNvSpPr txBox="1">
            <a:spLocks/>
          </p:cNvSpPr>
          <p:nvPr/>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17</a:t>
            </a:fld>
            <a:endParaRPr lang="en-GB" altLang="en-US" sz="1200">
              <a:solidFill>
                <a:schemeClr val="bg1"/>
              </a:solidFill>
            </a:endParaRPr>
          </a:p>
        </p:txBody>
      </p:sp>
    </p:spTree>
    <p:extLst>
      <p:ext uri="{BB962C8B-B14F-4D97-AF65-F5344CB8AC3E}">
        <p14:creationId xmlns:p14="http://schemas.microsoft.com/office/powerpoint/2010/main" val="27671951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7614912-0632-4EA1-95C4-85AE3C3F814A}"/>
              </a:ext>
            </a:extLst>
          </p:cNvPr>
          <p:cNvSpPr/>
          <p:nvPr/>
        </p:nvSpPr>
        <p:spPr>
          <a:xfrm>
            <a:off x="7334250" y="1287236"/>
            <a:ext cx="38100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86"/>
          </a:p>
        </p:txBody>
      </p:sp>
      <p:sp>
        <p:nvSpPr>
          <p:cNvPr id="3" name="Title 1">
            <a:extLst>
              <a:ext uri="{FF2B5EF4-FFF2-40B4-BE49-F238E27FC236}">
                <a16:creationId xmlns:a16="http://schemas.microsoft.com/office/drawing/2014/main" id="{F3016F38-3624-4BCD-43E2-16AA95FB5643}"/>
              </a:ext>
            </a:extLst>
          </p:cNvPr>
          <p:cNvSpPr txBox="1">
            <a:spLocks/>
          </p:cNvSpPr>
          <p:nvPr/>
        </p:nvSpPr>
        <p:spPr>
          <a:xfrm>
            <a:off x="1" y="115227"/>
            <a:ext cx="12191999" cy="48349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altLang="en-US" sz="3200" b="1" dirty="0">
                <a:solidFill>
                  <a:srgbClr val="002147"/>
                </a:solidFill>
                <a:latin typeface="+mn-lt"/>
              </a:rPr>
              <a:t>Additional useful tools - Cost and timeline drivers for activities aimed at strengthening the geo-enabling environment</a:t>
            </a:r>
          </a:p>
          <a:p>
            <a:pPr algn="ctr">
              <a:defRPr/>
            </a:pPr>
            <a:endParaRPr lang="en-PH" altLang="en-US" sz="3200" b="1" dirty="0">
              <a:solidFill>
                <a:srgbClr val="002147"/>
              </a:solidFill>
              <a:latin typeface="+mn-lt"/>
            </a:endParaRPr>
          </a:p>
        </p:txBody>
      </p:sp>
      <p:pic>
        <p:nvPicPr>
          <p:cNvPr id="18" name="Picture 17">
            <a:extLst>
              <a:ext uri="{FF2B5EF4-FFF2-40B4-BE49-F238E27FC236}">
                <a16:creationId xmlns:a16="http://schemas.microsoft.com/office/drawing/2014/main" id="{3BA3B747-FDEF-B175-4049-EBE1A7091AC6}"/>
              </a:ext>
            </a:extLst>
          </p:cNvPr>
          <p:cNvPicPr>
            <a:picLocks noChangeAspect="1"/>
          </p:cNvPicPr>
          <p:nvPr/>
        </p:nvPicPr>
        <p:blipFill rotWithShape="1">
          <a:blip r:embed="rId3"/>
          <a:srcRect l="29741" t="28156" r="15676" b="64402"/>
          <a:stretch/>
        </p:blipFill>
        <p:spPr>
          <a:xfrm>
            <a:off x="374420" y="1190385"/>
            <a:ext cx="3641344" cy="266858"/>
          </a:xfrm>
          <a:prstGeom prst="rect">
            <a:avLst/>
          </a:prstGeom>
        </p:spPr>
      </p:pic>
      <p:sp>
        <p:nvSpPr>
          <p:cNvPr id="2" name="Rectangle 1">
            <a:extLst>
              <a:ext uri="{FF2B5EF4-FFF2-40B4-BE49-F238E27FC236}">
                <a16:creationId xmlns:a16="http://schemas.microsoft.com/office/drawing/2014/main" id="{2AECC34F-29C8-F813-9010-E10750A5D089}"/>
              </a:ext>
            </a:extLst>
          </p:cNvPr>
          <p:cNvSpPr/>
          <p:nvPr/>
        </p:nvSpPr>
        <p:spPr>
          <a:xfrm>
            <a:off x="247618" y="1656916"/>
            <a:ext cx="38100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86"/>
          </a:p>
        </p:txBody>
      </p:sp>
      <p:pic>
        <p:nvPicPr>
          <p:cNvPr id="6" name="Picture 5">
            <a:extLst>
              <a:ext uri="{FF2B5EF4-FFF2-40B4-BE49-F238E27FC236}">
                <a16:creationId xmlns:a16="http://schemas.microsoft.com/office/drawing/2014/main" id="{CDA24DCE-D61B-BB83-5311-24524209BC00}"/>
              </a:ext>
            </a:extLst>
          </p:cNvPr>
          <p:cNvPicPr>
            <a:picLocks noChangeAspect="1"/>
          </p:cNvPicPr>
          <p:nvPr/>
        </p:nvPicPr>
        <p:blipFill rotWithShape="1">
          <a:blip r:embed="rId4"/>
          <a:srcRect l="26966" t="12088" r="40261" b="557"/>
          <a:stretch/>
        </p:blipFill>
        <p:spPr>
          <a:xfrm>
            <a:off x="3347504" y="1580775"/>
            <a:ext cx="2585151" cy="3495039"/>
          </a:xfrm>
          <a:prstGeom prst="rect">
            <a:avLst/>
          </a:prstGeom>
          <a:ln>
            <a:solidFill>
              <a:schemeClr val="tx1"/>
            </a:solidFill>
          </a:ln>
        </p:spPr>
      </p:pic>
      <p:pic>
        <p:nvPicPr>
          <p:cNvPr id="9" name="Picture 8">
            <a:extLst>
              <a:ext uri="{FF2B5EF4-FFF2-40B4-BE49-F238E27FC236}">
                <a16:creationId xmlns:a16="http://schemas.microsoft.com/office/drawing/2014/main" id="{504A0356-78FE-1619-8BD1-B3F2FAEE161C}"/>
              </a:ext>
            </a:extLst>
          </p:cNvPr>
          <p:cNvPicPr>
            <a:picLocks noChangeAspect="1"/>
          </p:cNvPicPr>
          <p:nvPr/>
        </p:nvPicPr>
        <p:blipFill rotWithShape="1">
          <a:blip r:embed="rId5"/>
          <a:srcRect l="26966" t="11531" r="40261" b="557"/>
          <a:stretch/>
        </p:blipFill>
        <p:spPr>
          <a:xfrm>
            <a:off x="5200677" y="2281182"/>
            <a:ext cx="2585151" cy="3517331"/>
          </a:xfrm>
          <a:prstGeom prst="rect">
            <a:avLst/>
          </a:prstGeom>
          <a:ln>
            <a:solidFill>
              <a:schemeClr val="tx1"/>
            </a:solidFill>
          </a:ln>
        </p:spPr>
      </p:pic>
      <p:pic>
        <p:nvPicPr>
          <p:cNvPr id="11" name="Picture 10">
            <a:extLst>
              <a:ext uri="{FF2B5EF4-FFF2-40B4-BE49-F238E27FC236}">
                <a16:creationId xmlns:a16="http://schemas.microsoft.com/office/drawing/2014/main" id="{C12F4008-E29D-E9D6-504F-D53A60681D1F}"/>
              </a:ext>
            </a:extLst>
          </p:cNvPr>
          <p:cNvPicPr>
            <a:picLocks noChangeAspect="1"/>
          </p:cNvPicPr>
          <p:nvPr/>
        </p:nvPicPr>
        <p:blipFill rotWithShape="1">
          <a:blip r:embed="rId6"/>
          <a:srcRect l="26966" t="12088" r="40261" b="557"/>
          <a:stretch/>
        </p:blipFill>
        <p:spPr>
          <a:xfrm>
            <a:off x="6229350" y="1593407"/>
            <a:ext cx="2585151" cy="3495040"/>
          </a:xfrm>
          <a:prstGeom prst="rect">
            <a:avLst/>
          </a:prstGeom>
          <a:ln>
            <a:solidFill>
              <a:schemeClr val="tx1"/>
            </a:solidFill>
          </a:ln>
        </p:spPr>
      </p:pic>
      <p:pic>
        <p:nvPicPr>
          <p:cNvPr id="13" name="Picture 12">
            <a:extLst>
              <a:ext uri="{FF2B5EF4-FFF2-40B4-BE49-F238E27FC236}">
                <a16:creationId xmlns:a16="http://schemas.microsoft.com/office/drawing/2014/main" id="{7EE53F22-138D-C81B-8E72-56DD3B34A219}"/>
              </a:ext>
            </a:extLst>
          </p:cNvPr>
          <p:cNvPicPr>
            <a:picLocks noChangeAspect="1"/>
          </p:cNvPicPr>
          <p:nvPr/>
        </p:nvPicPr>
        <p:blipFill rotWithShape="1">
          <a:blip r:embed="rId7"/>
          <a:srcRect l="26966" t="12088" r="40261" b="557"/>
          <a:stretch/>
        </p:blipFill>
        <p:spPr>
          <a:xfrm>
            <a:off x="2279691" y="2330723"/>
            <a:ext cx="2585151" cy="3495039"/>
          </a:xfrm>
          <a:prstGeom prst="rect">
            <a:avLst/>
          </a:prstGeom>
          <a:ln>
            <a:solidFill>
              <a:schemeClr val="tx1"/>
            </a:solidFill>
          </a:ln>
        </p:spPr>
      </p:pic>
      <p:pic>
        <p:nvPicPr>
          <p:cNvPr id="15" name="Picture 14">
            <a:extLst>
              <a:ext uri="{FF2B5EF4-FFF2-40B4-BE49-F238E27FC236}">
                <a16:creationId xmlns:a16="http://schemas.microsoft.com/office/drawing/2014/main" id="{54AF9C62-81B9-B8C5-2709-93B2D1BCDA80}"/>
              </a:ext>
            </a:extLst>
          </p:cNvPr>
          <p:cNvPicPr>
            <a:picLocks noChangeAspect="1"/>
          </p:cNvPicPr>
          <p:nvPr/>
        </p:nvPicPr>
        <p:blipFill rotWithShape="1">
          <a:blip r:embed="rId8"/>
          <a:srcRect l="26966" t="12088" r="40261" b="557"/>
          <a:stretch/>
        </p:blipFill>
        <p:spPr>
          <a:xfrm>
            <a:off x="437083" y="1580774"/>
            <a:ext cx="2585151" cy="3495039"/>
          </a:xfrm>
          <a:prstGeom prst="rect">
            <a:avLst/>
          </a:prstGeom>
          <a:ln>
            <a:solidFill>
              <a:schemeClr val="tx1"/>
            </a:solidFill>
          </a:ln>
        </p:spPr>
      </p:pic>
      <p:pic>
        <p:nvPicPr>
          <p:cNvPr id="19" name="Picture 18">
            <a:extLst>
              <a:ext uri="{FF2B5EF4-FFF2-40B4-BE49-F238E27FC236}">
                <a16:creationId xmlns:a16="http://schemas.microsoft.com/office/drawing/2014/main" id="{DC5CDBEE-6E2D-D460-78DA-2C46C683D716}"/>
              </a:ext>
            </a:extLst>
          </p:cNvPr>
          <p:cNvPicPr>
            <a:picLocks noChangeAspect="1"/>
          </p:cNvPicPr>
          <p:nvPr/>
        </p:nvPicPr>
        <p:blipFill rotWithShape="1">
          <a:blip r:embed="rId9"/>
          <a:srcRect l="26966" t="12088" r="40261" b="557"/>
          <a:stretch/>
        </p:blipFill>
        <p:spPr>
          <a:xfrm>
            <a:off x="8082523" y="2323420"/>
            <a:ext cx="2585151" cy="3495039"/>
          </a:xfrm>
          <a:prstGeom prst="rect">
            <a:avLst/>
          </a:prstGeom>
          <a:ln>
            <a:solidFill>
              <a:schemeClr val="tx1"/>
            </a:solidFill>
          </a:ln>
        </p:spPr>
      </p:pic>
      <p:pic>
        <p:nvPicPr>
          <p:cNvPr id="24" name="Picture 23">
            <a:extLst>
              <a:ext uri="{FF2B5EF4-FFF2-40B4-BE49-F238E27FC236}">
                <a16:creationId xmlns:a16="http://schemas.microsoft.com/office/drawing/2014/main" id="{86513AC8-F0A7-F500-DBA4-087176D35FB5}"/>
              </a:ext>
            </a:extLst>
          </p:cNvPr>
          <p:cNvPicPr>
            <a:picLocks noChangeAspect="1"/>
          </p:cNvPicPr>
          <p:nvPr/>
        </p:nvPicPr>
        <p:blipFill rotWithShape="1">
          <a:blip r:embed="rId10"/>
          <a:srcRect l="26966" t="12088" r="40261" b="557"/>
          <a:stretch/>
        </p:blipFill>
        <p:spPr>
          <a:xfrm>
            <a:off x="9156910" y="1593407"/>
            <a:ext cx="2585151" cy="3495039"/>
          </a:xfrm>
          <a:prstGeom prst="rect">
            <a:avLst/>
          </a:prstGeom>
          <a:ln>
            <a:solidFill>
              <a:schemeClr val="tx1"/>
            </a:solidFill>
          </a:ln>
        </p:spPr>
      </p:pic>
      <p:pic>
        <p:nvPicPr>
          <p:cNvPr id="27" name="Picture 26">
            <a:extLst>
              <a:ext uri="{FF2B5EF4-FFF2-40B4-BE49-F238E27FC236}">
                <a16:creationId xmlns:a16="http://schemas.microsoft.com/office/drawing/2014/main" id="{FA0C129B-8B28-6B52-8C52-DE43738FEFBE}"/>
              </a:ext>
            </a:extLst>
          </p:cNvPr>
          <p:cNvPicPr>
            <a:picLocks noChangeAspect="1"/>
          </p:cNvPicPr>
          <p:nvPr/>
        </p:nvPicPr>
        <p:blipFill rotWithShape="1">
          <a:blip r:embed="rId11"/>
          <a:srcRect l="27217" t="12912" r="40232" b="-1128"/>
          <a:stretch/>
        </p:blipFill>
        <p:spPr>
          <a:xfrm>
            <a:off x="11113796" y="625467"/>
            <a:ext cx="628265" cy="830021"/>
          </a:xfrm>
          <a:prstGeom prst="rect">
            <a:avLst/>
          </a:prstGeom>
          <a:ln>
            <a:solidFill>
              <a:schemeClr val="tx1"/>
            </a:solidFill>
          </a:ln>
        </p:spPr>
      </p:pic>
      <p:sp>
        <p:nvSpPr>
          <p:cNvPr id="4" name="AutoShape 416">
            <a:extLst>
              <a:ext uri="{FF2B5EF4-FFF2-40B4-BE49-F238E27FC236}">
                <a16:creationId xmlns:a16="http://schemas.microsoft.com/office/drawing/2014/main" id="{9BD75041-75B8-7FBD-B23F-F65D3F8F3D4C}"/>
              </a:ext>
            </a:extLst>
          </p:cNvPr>
          <p:cNvSpPr>
            <a:spLocks noChangeArrowheads="1"/>
          </p:cNvSpPr>
          <p:nvPr/>
        </p:nvSpPr>
        <p:spPr bwMode="auto">
          <a:xfrm>
            <a:off x="620713" y="5949293"/>
            <a:ext cx="508000" cy="381000"/>
          </a:xfrm>
          <a:prstGeom prst="rightArrow">
            <a:avLst>
              <a:gd name="adj1" fmla="val 50000"/>
              <a:gd name="adj2" fmla="val 50000"/>
            </a:avLst>
          </a:prstGeom>
          <a:solidFill>
            <a:srgbClr val="346667"/>
          </a:solidFill>
          <a:ln w="9525">
            <a:noFill/>
            <a:miter lim="800000"/>
            <a:headEnd/>
            <a:tailEnd/>
          </a:ln>
        </p:spPr>
        <p:txBody>
          <a:bodyPr wrap="none" anchor="ctr"/>
          <a:lstStyle/>
          <a:p>
            <a:pPr>
              <a:defRPr/>
            </a:pPr>
            <a:endParaRPr lang="en-US" sz="1600" dirty="0">
              <a:solidFill>
                <a:srgbClr val="346667"/>
              </a:solidFill>
              <a:latin typeface="+mj-lt"/>
            </a:endParaRPr>
          </a:p>
        </p:txBody>
      </p:sp>
      <p:sp>
        <p:nvSpPr>
          <p:cNvPr id="8" name="Rectangle 265">
            <a:extLst>
              <a:ext uri="{FF2B5EF4-FFF2-40B4-BE49-F238E27FC236}">
                <a16:creationId xmlns:a16="http://schemas.microsoft.com/office/drawing/2014/main" id="{90CB9542-7584-D6E1-D782-CA3FC760F879}"/>
              </a:ext>
            </a:extLst>
          </p:cNvPr>
          <p:cNvSpPr>
            <a:spLocks noChangeArrowheads="1"/>
          </p:cNvSpPr>
          <p:nvPr/>
        </p:nvSpPr>
        <p:spPr bwMode="auto">
          <a:xfrm>
            <a:off x="1129079" y="5928188"/>
            <a:ext cx="9746644" cy="422167"/>
          </a:xfrm>
          <a:prstGeom prst="rect">
            <a:avLst/>
          </a:prstGeom>
          <a:noFill/>
          <a:ln w="12700">
            <a:noFill/>
            <a:miter lim="800000"/>
            <a:headEnd/>
            <a:tailEnd/>
          </a:ln>
        </p:spPr>
        <p:txBody>
          <a:bodyPr wrap="square" lIns="90488" tIns="44450" rIns="90488" bIns="44450">
            <a:spAutoFit/>
          </a:bodyPr>
          <a:lstStyle/>
          <a:p>
            <a:pPr>
              <a:lnSpc>
                <a:spcPct val="90000"/>
              </a:lnSpc>
              <a:defRPr/>
            </a:pPr>
            <a:r>
              <a:rPr lang="en-US" sz="2400" dirty="0">
                <a:latin typeface="+mn-lt"/>
              </a:rPr>
              <a:t>Provided for 7 of the 9 components of the HIS geo-enabling framework</a:t>
            </a:r>
          </a:p>
        </p:txBody>
      </p:sp>
      <p:sp>
        <p:nvSpPr>
          <p:cNvPr id="10" name="Slide Number Placeholder 3">
            <a:extLst>
              <a:ext uri="{FF2B5EF4-FFF2-40B4-BE49-F238E27FC236}">
                <a16:creationId xmlns:a16="http://schemas.microsoft.com/office/drawing/2014/main" id="{CE98090C-4868-D5A1-C9DE-B44154178340}"/>
              </a:ext>
            </a:extLst>
          </p:cNvPr>
          <p:cNvSpPr txBox="1">
            <a:spLocks/>
          </p:cNvSpPr>
          <p:nvPr/>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18</a:t>
            </a:fld>
            <a:endParaRPr lang="en-GB" altLang="en-US" sz="1200">
              <a:solidFill>
                <a:schemeClr val="bg1"/>
              </a:solidFill>
            </a:endParaRPr>
          </a:p>
        </p:txBody>
      </p:sp>
    </p:spTree>
    <p:extLst>
      <p:ext uri="{BB962C8B-B14F-4D97-AF65-F5344CB8AC3E}">
        <p14:creationId xmlns:p14="http://schemas.microsoft.com/office/powerpoint/2010/main" val="10146952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in white lab coat and a person in white lab coat&#10;&#10;Description automatically generated">
            <a:extLst>
              <a:ext uri="{FF2B5EF4-FFF2-40B4-BE49-F238E27FC236}">
                <a16:creationId xmlns:a16="http://schemas.microsoft.com/office/drawing/2014/main" id="{D89C547D-BCFB-93F2-2F5F-983E12F300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950" y="801683"/>
            <a:ext cx="3477084" cy="1643216"/>
          </a:xfrm>
          <a:prstGeom prst="rect">
            <a:avLst/>
          </a:prstGeom>
          <a:ln>
            <a:solidFill>
              <a:schemeClr val="tx1"/>
            </a:solidFill>
          </a:ln>
          <a:effectLst>
            <a:outerShdw blurRad="50800" dist="50800" dir="5400000" sx="102000" sy="102000" algn="ctr" rotWithShape="0">
              <a:srgbClr val="000000">
                <a:alpha val="43137"/>
              </a:srgbClr>
            </a:outerShdw>
          </a:effectLst>
        </p:spPr>
      </p:pic>
      <p:sp>
        <p:nvSpPr>
          <p:cNvPr id="7" name="Title 1"/>
          <p:cNvSpPr txBox="1">
            <a:spLocks/>
          </p:cNvSpPr>
          <p:nvPr/>
        </p:nvSpPr>
        <p:spPr bwMode="auto">
          <a:xfrm>
            <a:off x="1524001" y="23708"/>
            <a:ext cx="9143999"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en-US" sz="3200" b="1" dirty="0">
                <a:solidFill>
                  <a:srgbClr val="002147"/>
                </a:solidFill>
                <a:latin typeface="+mn-lt"/>
              </a:rPr>
              <a:t>Example of in-country implementation</a:t>
            </a:r>
          </a:p>
        </p:txBody>
      </p:sp>
      <p:sp>
        <p:nvSpPr>
          <p:cNvPr id="10" name="Title 1">
            <a:extLst>
              <a:ext uri="{FF2B5EF4-FFF2-40B4-BE49-F238E27FC236}">
                <a16:creationId xmlns:a16="http://schemas.microsoft.com/office/drawing/2014/main" id="{809B7020-A4DD-A1F3-861B-793F39AC1C78}"/>
              </a:ext>
            </a:extLst>
          </p:cNvPr>
          <p:cNvSpPr txBox="1">
            <a:spLocks/>
          </p:cNvSpPr>
          <p:nvPr/>
        </p:nvSpPr>
        <p:spPr>
          <a:xfrm>
            <a:off x="5035996" y="1465288"/>
            <a:ext cx="2579915" cy="358486"/>
          </a:xfrm>
          <a:prstGeom prst="rect">
            <a:avLst/>
          </a:prstGeom>
        </p:spPr>
        <p:txBody>
          <a:bodyPr vert="horz" lIns="51435" tIns="25718" rIns="51435" bIns="25718" rtlCol="0" anchor="b">
            <a:noAutofit/>
          </a:bodyPr>
          <a:lstStyle/>
          <a:p>
            <a:pPr defTabSz="514350">
              <a:lnSpc>
                <a:spcPct val="90000"/>
              </a:lnSpc>
              <a:defRPr/>
            </a:pPr>
            <a:r>
              <a:rPr lang="en-US" dirty="0">
                <a:ea typeface="Arial" charset="0"/>
              </a:rPr>
              <a:t>Myanmar (</a:t>
            </a:r>
            <a:r>
              <a:rPr lang="en-US" dirty="0">
                <a:ea typeface="Arial" charset="0"/>
                <a:hlinkClick r:id="rId4"/>
              </a:rPr>
              <a:t>https://arcg.is/OCHOz</a:t>
            </a:r>
            <a:r>
              <a:rPr lang="en-US" dirty="0">
                <a:ea typeface="Arial" charset="0"/>
              </a:rPr>
              <a:t>)</a:t>
            </a:r>
          </a:p>
        </p:txBody>
      </p:sp>
      <p:sp>
        <p:nvSpPr>
          <p:cNvPr id="16" name="Title 1">
            <a:extLst>
              <a:ext uri="{FF2B5EF4-FFF2-40B4-BE49-F238E27FC236}">
                <a16:creationId xmlns:a16="http://schemas.microsoft.com/office/drawing/2014/main" id="{E0B973F2-AD2F-81E8-0161-BEB4439E3F40}"/>
              </a:ext>
            </a:extLst>
          </p:cNvPr>
          <p:cNvSpPr txBox="1">
            <a:spLocks/>
          </p:cNvSpPr>
          <p:nvPr/>
        </p:nvSpPr>
        <p:spPr>
          <a:xfrm>
            <a:off x="4572000" y="2340750"/>
            <a:ext cx="2402977" cy="472754"/>
          </a:xfrm>
          <a:prstGeom prst="rect">
            <a:avLst/>
          </a:prstGeom>
        </p:spPr>
        <p:txBody>
          <a:bodyPr vert="horz" lIns="51435" tIns="25718" rIns="51435" bIns="25718" rtlCol="0" anchor="b">
            <a:noAutofit/>
          </a:bodyPr>
          <a:lstStyle/>
          <a:p>
            <a:pPr algn="r" defTabSz="514350">
              <a:lnSpc>
                <a:spcPct val="90000"/>
              </a:lnSpc>
              <a:defRPr/>
            </a:pPr>
            <a:r>
              <a:rPr lang="en-US" dirty="0">
                <a:ea typeface="Arial" charset="0"/>
              </a:rPr>
              <a:t>Cambodia (</a:t>
            </a:r>
            <a:r>
              <a:rPr lang="en-US" dirty="0">
                <a:ea typeface="Arial" charset="0"/>
                <a:hlinkClick r:id="rId5"/>
              </a:rPr>
              <a:t>https://arcg.is/0uviGj</a:t>
            </a:r>
            <a:r>
              <a:rPr lang="en-US" dirty="0">
                <a:ea typeface="Arial" charset="0"/>
              </a:rPr>
              <a:t>)</a:t>
            </a:r>
          </a:p>
        </p:txBody>
      </p:sp>
      <p:sp>
        <p:nvSpPr>
          <p:cNvPr id="17" name="Title 1">
            <a:extLst>
              <a:ext uri="{FF2B5EF4-FFF2-40B4-BE49-F238E27FC236}">
                <a16:creationId xmlns:a16="http://schemas.microsoft.com/office/drawing/2014/main" id="{74DF190B-98C8-1678-02D6-CA296711D264}"/>
              </a:ext>
            </a:extLst>
          </p:cNvPr>
          <p:cNvSpPr txBox="1">
            <a:spLocks/>
          </p:cNvSpPr>
          <p:nvPr/>
        </p:nvSpPr>
        <p:spPr>
          <a:xfrm>
            <a:off x="5174936" y="3866524"/>
            <a:ext cx="2559992" cy="358486"/>
          </a:xfrm>
          <a:prstGeom prst="rect">
            <a:avLst/>
          </a:prstGeom>
        </p:spPr>
        <p:txBody>
          <a:bodyPr vert="horz" lIns="51435" tIns="25718" rIns="51435" bIns="25718" rtlCol="0" anchor="b">
            <a:noAutofit/>
          </a:bodyPr>
          <a:lstStyle/>
          <a:p>
            <a:pPr defTabSz="514350">
              <a:lnSpc>
                <a:spcPct val="90000"/>
              </a:lnSpc>
              <a:defRPr/>
            </a:pPr>
            <a:r>
              <a:rPr lang="en-US" dirty="0">
                <a:ea typeface="Arial" charset="0"/>
              </a:rPr>
              <a:t>Viet Nam (</a:t>
            </a:r>
            <a:r>
              <a:rPr lang="en-US" dirty="0">
                <a:ea typeface="Arial" charset="0"/>
                <a:hlinkClick r:id="rId6"/>
              </a:rPr>
              <a:t>https://arcg.is/1XmLjy</a:t>
            </a:r>
            <a:r>
              <a:rPr lang="en-US" dirty="0">
                <a:ea typeface="Arial" charset="0"/>
              </a:rPr>
              <a:t>)</a:t>
            </a:r>
          </a:p>
        </p:txBody>
      </p:sp>
      <p:sp>
        <p:nvSpPr>
          <p:cNvPr id="19" name="Slide Number Placeholder 3">
            <a:extLst>
              <a:ext uri="{FF2B5EF4-FFF2-40B4-BE49-F238E27FC236}">
                <a16:creationId xmlns:a16="http://schemas.microsoft.com/office/drawing/2014/main" id="{50312E11-DC69-5070-C46B-2B2DA7A53897}"/>
              </a:ext>
            </a:extLst>
          </p:cNvPr>
          <p:cNvSpPr txBox="1">
            <a:spLocks/>
          </p:cNvSpPr>
          <p:nvPr/>
        </p:nvSpPr>
        <p:spPr>
          <a:xfrm>
            <a:off x="8603877" y="5797260"/>
            <a:ext cx="2057400" cy="273844"/>
          </a:xfrm>
          <a:prstGeom prst="rect">
            <a:avLst/>
          </a:prstGeom>
        </p:spPr>
        <p:txBody>
          <a:bodyPr/>
          <a:lstStyle>
            <a:defPPr>
              <a:defRPr lang="en-US"/>
            </a:defPPr>
            <a:lvl1pPr marL="0" algn="r" defTabSz="914400" rtl="0" eaLnBrk="1" latinLnBrk="0" hangingPunct="1">
              <a:defRPr sz="1600" kern="1200">
                <a:solidFill>
                  <a:schemeClr val="bg1">
                    <a:lumMod val="9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309488-8EB1-4662-952E-D6A73107E6C0}" type="slidenum">
              <a:rPr lang="en-US" sz="1200"/>
              <a:pPr/>
              <a:t>19</a:t>
            </a:fld>
            <a:endParaRPr lang="en-US" sz="1200" dirty="0"/>
          </a:p>
        </p:txBody>
      </p:sp>
      <p:pic>
        <p:nvPicPr>
          <p:cNvPr id="9" name="Picture 8" descr="A person holding a person's hand&#10;&#10;Description automatically generated">
            <a:extLst>
              <a:ext uri="{FF2B5EF4-FFF2-40B4-BE49-F238E27FC236}">
                <a16:creationId xmlns:a16="http://schemas.microsoft.com/office/drawing/2014/main" id="{65FE2D7A-A75A-5192-1750-CFBEEBD65EE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22394" y="1636590"/>
            <a:ext cx="3351175" cy="1641600"/>
          </a:xfrm>
          <a:prstGeom prst="rect">
            <a:avLst/>
          </a:prstGeom>
          <a:ln>
            <a:solidFill>
              <a:schemeClr val="tx1"/>
            </a:solidFill>
          </a:ln>
          <a:effectLst>
            <a:outerShdw blurRad="50800" dist="50800" dir="5400000" sx="102000" sy="102000" algn="ctr" rotWithShape="0">
              <a:srgbClr val="000000">
                <a:alpha val="43137"/>
              </a:srgbClr>
            </a:outerShdw>
          </a:effectLst>
        </p:spPr>
      </p:pic>
      <p:pic>
        <p:nvPicPr>
          <p:cNvPr id="12" name="Picture 11" descr="A person sitting on the ground with his hands on his wrist&#10;&#10;Description automatically generated">
            <a:extLst>
              <a:ext uri="{FF2B5EF4-FFF2-40B4-BE49-F238E27FC236}">
                <a16:creationId xmlns:a16="http://schemas.microsoft.com/office/drawing/2014/main" id="{0A274114-23B9-9D9C-4762-909DCC838FB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950" y="3152218"/>
            <a:ext cx="3453482" cy="1685000"/>
          </a:xfrm>
          <a:prstGeom prst="rect">
            <a:avLst/>
          </a:prstGeom>
          <a:ln>
            <a:solidFill>
              <a:schemeClr val="tx1"/>
            </a:solidFill>
          </a:ln>
          <a:effectLst>
            <a:outerShdw blurRad="50800" dist="50800" dir="5400000" sx="102000" sy="102000" algn="ctr" rotWithShape="0">
              <a:srgbClr val="000000">
                <a:alpha val="43137"/>
              </a:srgbClr>
            </a:outerShdw>
          </a:effectLst>
        </p:spPr>
      </p:pic>
      <p:pic>
        <p:nvPicPr>
          <p:cNvPr id="4" name="Picture 3">
            <a:extLst>
              <a:ext uri="{FF2B5EF4-FFF2-40B4-BE49-F238E27FC236}">
                <a16:creationId xmlns:a16="http://schemas.microsoft.com/office/drawing/2014/main" id="{ECFE4B19-B76F-DDC7-5E50-A4482BE7EB36}"/>
              </a:ext>
            </a:extLst>
          </p:cNvPr>
          <p:cNvPicPr>
            <a:picLocks noChangeAspect="1"/>
          </p:cNvPicPr>
          <p:nvPr/>
        </p:nvPicPr>
        <p:blipFill>
          <a:blip r:embed="rId9"/>
          <a:stretch>
            <a:fillRect/>
          </a:stretch>
        </p:blipFill>
        <p:spPr>
          <a:xfrm>
            <a:off x="8022394" y="4419535"/>
            <a:ext cx="3384550" cy="1685000"/>
          </a:xfrm>
          <a:prstGeom prst="rect">
            <a:avLst/>
          </a:prstGeom>
          <a:ln w="12700">
            <a:solidFill>
              <a:schemeClr val="tx1"/>
            </a:solidFill>
          </a:ln>
          <a:effectLst>
            <a:outerShdw blurRad="50800" dist="50800" dir="5400000" algn="tl" rotWithShape="0">
              <a:prstClr val="black">
                <a:alpha val="40000"/>
              </a:prstClr>
            </a:outerShdw>
          </a:effectLst>
        </p:spPr>
      </p:pic>
      <p:sp>
        <p:nvSpPr>
          <p:cNvPr id="6" name="Google Shape;381;p13">
            <a:extLst>
              <a:ext uri="{FF2B5EF4-FFF2-40B4-BE49-F238E27FC236}">
                <a16:creationId xmlns:a16="http://schemas.microsoft.com/office/drawing/2014/main" id="{01A82BD4-3487-2B20-F7EF-55970D19A2AC}"/>
              </a:ext>
            </a:extLst>
          </p:cNvPr>
          <p:cNvSpPr txBox="1"/>
          <p:nvPr/>
        </p:nvSpPr>
        <p:spPr>
          <a:xfrm>
            <a:off x="5239094" y="4957886"/>
            <a:ext cx="1676544" cy="36929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dirty="0">
                <a:solidFill>
                  <a:srgbClr val="002147"/>
                </a:solidFill>
                <a:latin typeface="Calibri"/>
                <a:ea typeface="Calibri"/>
                <a:cs typeface="Calibri"/>
                <a:sym typeface="Calibri"/>
              </a:rPr>
              <a:t>Mongolia</a:t>
            </a:r>
            <a:endParaRPr dirty="0">
              <a:solidFill>
                <a:srgbClr val="002147"/>
              </a:solidFill>
            </a:endParaRPr>
          </a:p>
        </p:txBody>
      </p:sp>
      <p:sp>
        <p:nvSpPr>
          <p:cNvPr id="8" name="Google Shape;382;p13">
            <a:extLst>
              <a:ext uri="{FF2B5EF4-FFF2-40B4-BE49-F238E27FC236}">
                <a16:creationId xmlns:a16="http://schemas.microsoft.com/office/drawing/2014/main" id="{E69755BA-8CEB-EF1A-CACB-D1E851468285}"/>
              </a:ext>
            </a:extLst>
          </p:cNvPr>
          <p:cNvSpPr txBox="1"/>
          <p:nvPr/>
        </p:nvSpPr>
        <p:spPr>
          <a:xfrm>
            <a:off x="4572000" y="5262035"/>
            <a:ext cx="2559992"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dirty="0">
                <a:solidFill>
                  <a:srgbClr val="002147"/>
                </a:solidFill>
                <a:latin typeface="Calibri"/>
                <a:ea typeface="Calibri"/>
                <a:cs typeface="Calibri"/>
                <a:sym typeface="Calibri"/>
              </a:rPr>
              <a:t>(</a:t>
            </a:r>
            <a:r>
              <a:rPr lang="en-US" dirty="0">
                <a:solidFill>
                  <a:srgbClr val="002147"/>
                </a:solidFill>
                <a:latin typeface="Calibri"/>
                <a:ea typeface="Calibri"/>
                <a:cs typeface="Calibri"/>
                <a:sym typeface="Calibri"/>
                <a:hlinkClick r:id="rId10"/>
              </a:rPr>
              <a:t>https://arcg.is/1O0u4r</a:t>
            </a:r>
            <a:r>
              <a:rPr lang="en-US" dirty="0">
                <a:solidFill>
                  <a:srgbClr val="002147"/>
                </a:solidFill>
                <a:latin typeface="Calibri"/>
                <a:ea typeface="Calibri"/>
                <a:cs typeface="Calibri"/>
                <a:sym typeface="Calibri"/>
              </a:rPr>
              <a:t>) </a:t>
            </a:r>
            <a:endParaRPr dirty="0">
              <a:solidFill>
                <a:srgbClr val="002147"/>
              </a:solidFill>
            </a:endParaRPr>
          </a:p>
        </p:txBody>
      </p:sp>
      <p:pic>
        <p:nvPicPr>
          <p:cNvPr id="13" name="Picture 12" descr="A qr code on a white background&#10;&#10;Description automatically generated">
            <a:extLst>
              <a:ext uri="{FF2B5EF4-FFF2-40B4-BE49-F238E27FC236}">
                <a16:creationId xmlns:a16="http://schemas.microsoft.com/office/drawing/2014/main" id="{A2301FF3-9B7C-9050-B663-C0CF2FED10F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004284" y="4902990"/>
            <a:ext cx="770400" cy="770400"/>
          </a:xfrm>
          <a:prstGeom prst="rect">
            <a:avLst/>
          </a:prstGeom>
        </p:spPr>
      </p:pic>
      <p:pic>
        <p:nvPicPr>
          <p:cNvPr id="15" name="Picture 14" descr="A qr code on a white background&#10;&#10;Description automatically generated">
            <a:extLst>
              <a:ext uri="{FF2B5EF4-FFF2-40B4-BE49-F238E27FC236}">
                <a16:creationId xmlns:a16="http://schemas.microsoft.com/office/drawing/2014/main" id="{D3F1ED2D-AE43-2D2F-CD9F-8754428F71D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65596" y="3622791"/>
            <a:ext cx="770400" cy="770400"/>
          </a:xfrm>
          <a:prstGeom prst="rect">
            <a:avLst/>
          </a:prstGeom>
        </p:spPr>
      </p:pic>
      <p:pic>
        <p:nvPicPr>
          <p:cNvPr id="26" name="Picture 25" descr="A qr code on a white background&#10;&#10;Description automatically generated">
            <a:extLst>
              <a:ext uri="{FF2B5EF4-FFF2-40B4-BE49-F238E27FC236}">
                <a16:creationId xmlns:a16="http://schemas.microsoft.com/office/drawing/2014/main" id="{3400CB0D-B057-340A-63CD-2EBC756F241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004284" y="2144743"/>
            <a:ext cx="770400" cy="770400"/>
          </a:xfrm>
          <a:prstGeom prst="rect">
            <a:avLst/>
          </a:prstGeom>
        </p:spPr>
      </p:pic>
      <p:pic>
        <p:nvPicPr>
          <p:cNvPr id="28" name="Picture 27" descr="A qr code with black squares&#10;&#10;Description automatically generated">
            <a:extLst>
              <a:ext uri="{FF2B5EF4-FFF2-40B4-BE49-F238E27FC236}">
                <a16:creationId xmlns:a16="http://schemas.microsoft.com/office/drawing/2014/main" id="{ADDD74E8-1F3D-1572-3026-662509A7F61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213208" y="1213586"/>
            <a:ext cx="770400" cy="770400"/>
          </a:xfrm>
          <a:prstGeom prst="rect">
            <a:avLst/>
          </a:prstGeom>
        </p:spPr>
      </p:pic>
    </p:spTree>
    <p:extLst>
      <p:ext uri="{BB962C8B-B14F-4D97-AF65-F5344CB8AC3E}">
        <p14:creationId xmlns:p14="http://schemas.microsoft.com/office/powerpoint/2010/main" val="26309906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1524000" y="30277"/>
            <a:ext cx="9143999"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en-US" sz="3200" b="1" dirty="0">
                <a:solidFill>
                  <a:srgbClr val="002147"/>
                </a:solidFill>
                <a:latin typeface="+mn-lt"/>
              </a:rPr>
              <a:t>A geo-enabled health information system</a:t>
            </a:r>
          </a:p>
        </p:txBody>
      </p:sp>
      <p:sp>
        <p:nvSpPr>
          <p:cNvPr id="8" name="Google Shape;75;p2">
            <a:extLst>
              <a:ext uri="{FF2B5EF4-FFF2-40B4-BE49-F238E27FC236}">
                <a16:creationId xmlns:a16="http://schemas.microsoft.com/office/drawing/2014/main" id="{C4EC3B6B-104F-F7D8-FEE5-DD4057AADDBF}"/>
              </a:ext>
            </a:extLst>
          </p:cNvPr>
          <p:cNvSpPr txBox="1"/>
          <p:nvPr/>
        </p:nvSpPr>
        <p:spPr>
          <a:xfrm>
            <a:off x="7228855" y="5247435"/>
            <a:ext cx="1157288" cy="205383"/>
          </a:xfrm>
          <a:prstGeom prst="rect">
            <a:avLst/>
          </a:prstGeom>
          <a:noFill/>
          <a:ln>
            <a:noFill/>
          </a:ln>
        </p:spPr>
        <p:txBody>
          <a:bodyPr spcFirstLastPara="1" wrap="square" lIns="51427" tIns="25706" rIns="51427" bIns="25706" anchor="t" anchorCtr="0">
            <a:noAutofit/>
          </a:bodyPr>
          <a:lstStyle/>
          <a:p>
            <a:pPr algn="r"/>
            <a:fld id="{00000000-1234-1234-1234-123412341234}" type="slidenum">
              <a:rPr lang="en-US" sz="675">
                <a:solidFill>
                  <a:schemeClr val="lt1"/>
                </a:solidFill>
                <a:latin typeface="Calibri"/>
                <a:ea typeface="Calibri"/>
                <a:cs typeface="Calibri"/>
                <a:sym typeface="Calibri"/>
              </a:rPr>
              <a:pPr algn="r"/>
              <a:t>2</a:t>
            </a:fld>
            <a:endParaRPr sz="675">
              <a:solidFill>
                <a:schemeClr val="lt1"/>
              </a:solidFill>
              <a:latin typeface="Calibri"/>
              <a:ea typeface="Calibri"/>
              <a:cs typeface="Calibri"/>
              <a:sym typeface="Calibri"/>
            </a:endParaRPr>
          </a:p>
        </p:txBody>
      </p:sp>
      <p:sp>
        <p:nvSpPr>
          <p:cNvPr id="10" name="Rectangle 10">
            <a:extLst>
              <a:ext uri="{FF2B5EF4-FFF2-40B4-BE49-F238E27FC236}">
                <a16:creationId xmlns:a16="http://schemas.microsoft.com/office/drawing/2014/main" id="{362814CC-45B1-442B-791F-4C9460595B93}"/>
              </a:ext>
            </a:extLst>
          </p:cNvPr>
          <p:cNvSpPr>
            <a:spLocks noChangeArrowheads="1"/>
          </p:cNvSpPr>
          <p:nvPr/>
        </p:nvSpPr>
        <p:spPr bwMode="auto">
          <a:xfrm>
            <a:off x="1924788" y="2437527"/>
            <a:ext cx="8841824" cy="732125"/>
          </a:xfrm>
          <a:prstGeom prst="rect">
            <a:avLst/>
          </a:prstGeom>
          <a:noFill/>
          <a:ln w="12700">
            <a:noFill/>
            <a:miter lim="800000"/>
            <a:headEnd/>
            <a:tailEnd/>
          </a:ln>
        </p:spPr>
        <p:txBody>
          <a:bodyPr wrap="square" lIns="67866" tIns="33338" rIns="67866" bIns="33338">
            <a:spAutoFit/>
          </a:bodyPr>
          <a:lstStyle/>
          <a:p>
            <a:pPr>
              <a:lnSpc>
                <a:spcPct val="90000"/>
              </a:lnSpc>
            </a:pPr>
            <a:r>
              <a:rPr lang="en-US" sz="2400" dirty="0"/>
              <a:t>Can you think about one piece of data or information within an HIS that has neither a geographic nor a time dimension</a:t>
            </a:r>
            <a:r>
              <a:rPr lang="fr-FR" sz="2400" dirty="0"/>
              <a:t>?</a:t>
            </a:r>
            <a:endParaRPr lang="en-US" sz="2400" dirty="0"/>
          </a:p>
        </p:txBody>
      </p:sp>
      <p:sp>
        <p:nvSpPr>
          <p:cNvPr id="11" name="Rectangle 12">
            <a:extLst>
              <a:ext uri="{FF2B5EF4-FFF2-40B4-BE49-F238E27FC236}">
                <a16:creationId xmlns:a16="http://schemas.microsoft.com/office/drawing/2014/main" id="{85997CD7-CA77-7FB0-E386-3FB726F8DAF3}"/>
              </a:ext>
            </a:extLst>
          </p:cNvPr>
          <p:cNvSpPr>
            <a:spLocks noChangeArrowheads="1"/>
          </p:cNvSpPr>
          <p:nvPr/>
        </p:nvSpPr>
        <p:spPr bwMode="auto">
          <a:xfrm>
            <a:off x="2536696" y="3389395"/>
            <a:ext cx="7154465" cy="842924"/>
          </a:xfrm>
          <a:prstGeom prst="rect">
            <a:avLst/>
          </a:prstGeom>
          <a:noFill/>
          <a:ln w="12700">
            <a:noFill/>
            <a:miter lim="800000"/>
            <a:headEnd/>
            <a:tailEnd/>
          </a:ln>
        </p:spPr>
        <p:txBody>
          <a:bodyPr wrap="square" lIns="67866" tIns="33338" rIns="67866" bIns="33338">
            <a:spAutoFit/>
          </a:bodyPr>
          <a:lstStyle/>
          <a:p>
            <a:pPr algn="ctr">
              <a:lnSpc>
                <a:spcPct val="90000"/>
              </a:lnSpc>
            </a:pPr>
            <a:r>
              <a:rPr lang="en-GB" sz="2800" i="1" dirty="0"/>
              <a:t> "</a:t>
            </a:r>
            <a:r>
              <a:rPr lang="fr-FR" sz="2800" i="1" dirty="0"/>
              <a:t> </a:t>
            </a:r>
            <a:r>
              <a:rPr lang="en-US" sz="2800" i="1" dirty="0"/>
              <a:t>everything happens somewhere </a:t>
            </a:r>
          </a:p>
          <a:p>
            <a:pPr algn="ctr">
              <a:lnSpc>
                <a:spcPct val="90000"/>
              </a:lnSpc>
            </a:pPr>
            <a:r>
              <a:rPr lang="en-US" sz="2800" i="1" dirty="0"/>
              <a:t>at a given time</a:t>
            </a:r>
            <a:r>
              <a:rPr lang="en-GB" sz="2800" i="1" dirty="0"/>
              <a:t>"</a:t>
            </a:r>
            <a:endParaRPr lang="en-US" sz="2800" i="1" dirty="0"/>
          </a:p>
        </p:txBody>
      </p:sp>
      <p:sp>
        <p:nvSpPr>
          <p:cNvPr id="20" name="Right Arrow 26">
            <a:extLst>
              <a:ext uri="{FF2B5EF4-FFF2-40B4-BE49-F238E27FC236}">
                <a16:creationId xmlns:a16="http://schemas.microsoft.com/office/drawing/2014/main" id="{A87A34FD-7389-419B-AF97-AF7899346157}"/>
              </a:ext>
            </a:extLst>
          </p:cNvPr>
          <p:cNvSpPr/>
          <p:nvPr/>
        </p:nvSpPr>
        <p:spPr>
          <a:xfrm>
            <a:off x="1524000" y="2456711"/>
            <a:ext cx="324036" cy="336891"/>
          </a:xfrm>
          <a:prstGeom prst="rightArrow">
            <a:avLst/>
          </a:prstGeom>
          <a:solidFill>
            <a:srgbClr val="34666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Rectangle 28">
            <a:extLst>
              <a:ext uri="{FF2B5EF4-FFF2-40B4-BE49-F238E27FC236}">
                <a16:creationId xmlns:a16="http://schemas.microsoft.com/office/drawing/2014/main" id="{A8A81F24-5CBE-4452-A8DD-9974A8D8C9C9}"/>
              </a:ext>
            </a:extLst>
          </p:cNvPr>
          <p:cNvSpPr/>
          <p:nvPr/>
        </p:nvSpPr>
        <p:spPr>
          <a:xfrm>
            <a:off x="1954517" y="4355405"/>
            <a:ext cx="9404690" cy="1200329"/>
          </a:xfrm>
          <a:prstGeom prst="rect">
            <a:avLst/>
          </a:prstGeom>
        </p:spPr>
        <p:txBody>
          <a:bodyPr wrap="square">
            <a:spAutoFit/>
          </a:bodyPr>
          <a:lstStyle/>
          <a:p>
            <a:pPr fontAlgn="base"/>
            <a:r>
              <a:rPr lang="en-US" sz="2400" dirty="0"/>
              <a:t>Properly integrating geography and time in the HIS actually improves geographically-based decision making  and therefore provides a more systemic approach to solving public health problems</a:t>
            </a:r>
            <a:r>
              <a:rPr lang="fr-FR" sz="2400" dirty="0"/>
              <a:t>.</a:t>
            </a:r>
            <a:endParaRPr lang="en-US" sz="2400" dirty="0"/>
          </a:p>
        </p:txBody>
      </p:sp>
      <p:sp>
        <p:nvSpPr>
          <p:cNvPr id="30" name="Right Arrow 26">
            <a:extLst>
              <a:ext uri="{FF2B5EF4-FFF2-40B4-BE49-F238E27FC236}">
                <a16:creationId xmlns:a16="http://schemas.microsoft.com/office/drawing/2014/main" id="{C7B2A207-FD87-9376-7465-B96B1D9715BF}"/>
              </a:ext>
            </a:extLst>
          </p:cNvPr>
          <p:cNvSpPr/>
          <p:nvPr/>
        </p:nvSpPr>
        <p:spPr>
          <a:xfrm>
            <a:off x="1503718" y="4425154"/>
            <a:ext cx="324036" cy="336891"/>
          </a:xfrm>
          <a:prstGeom prst="rightArrow">
            <a:avLst/>
          </a:prstGeom>
          <a:solidFill>
            <a:srgbClr val="34666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Slide Number Placeholder 3">
            <a:extLst>
              <a:ext uri="{FF2B5EF4-FFF2-40B4-BE49-F238E27FC236}">
                <a16:creationId xmlns:a16="http://schemas.microsoft.com/office/drawing/2014/main" id="{B8EE8993-4EC7-B870-EBAC-19E834D2682A}"/>
              </a:ext>
            </a:extLst>
          </p:cNvPr>
          <p:cNvSpPr txBox="1">
            <a:spLocks/>
          </p:cNvSpPr>
          <p:nvPr/>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2</a:t>
            </a:fld>
            <a:endParaRPr lang="en-GB" altLang="en-US" sz="1200">
              <a:solidFill>
                <a:schemeClr val="bg1"/>
              </a:solidFill>
            </a:endParaRPr>
          </a:p>
        </p:txBody>
      </p:sp>
      <p:sp>
        <p:nvSpPr>
          <p:cNvPr id="4" name="Google Shape;73;p2">
            <a:extLst>
              <a:ext uri="{FF2B5EF4-FFF2-40B4-BE49-F238E27FC236}">
                <a16:creationId xmlns:a16="http://schemas.microsoft.com/office/drawing/2014/main" id="{61FD4D40-3870-C681-EFA8-ECBB6599951E}"/>
              </a:ext>
            </a:extLst>
          </p:cNvPr>
          <p:cNvSpPr/>
          <p:nvPr/>
        </p:nvSpPr>
        <p:spPr>
          <a:xfrm>
            <a:off x="394449" y="751380"/>
            <a:ext cx="11399556" cy="1344576"/>
          </a:xfrm>
          <a:prstGeom prst="rect">
            <a:avLst/>
          </a:prstGeom>
          <a:noFill/>
          <a:ln>
            <a:noFill/>
          </a:ln>
        </p:spPr>
        <p:txBody>
          <a:bodyPr spcFirstLastPara="1" wrap="square" lIns="51427" tIns="25706" rIns="51427" bIns="25706" anchor="t" anchorCtr="0">
            <a:spAutoFit/>
          </a:bodyPr>
          <a:lstStyle/>
          <a:p>
            <a:pPr marL="128588" indent="-128588" algn="ctr"/>
            <a:r>
              <a:rPr lang="en-US" sz="2800" dirty="0">
                <a:latin typeface="Calibri"/>
                <a:ea typeface="Calibri"/>
                <a:cs typeface="Calibri"/>
                <a:sym typeface="Calibri"/>
              </a:rPr>
              <a:t>An Information System that fully benefits from the power of </a:t>
            </a:r>
            <a:r>
              <a:rPr lang="en-US" sz="2800" b="1" dirty="0">
                <a:latin typeface="Calibri"/>
                <a:ea typeface="Calibri"/>
                <a:cs typeface="Calibri"/>
                <a:sym typeface="Calibri"/>
              </a:rPr>
              <a:t>geography</a:t>
            </a:r>
            <a:r>
              <a:rPr lang="en-US" sz="2800" dirty="0">
                <a:latin typeface="Calibri"/>
                <a:ea typeface="Calibri"/>
                <a:cs typeface="Calibri"/>
                <a:sym typeface="Calibri"/>
              </a:rPr>
              <a:t>, </a:t>
            </a:r>
            <a:r>
              <a:rPr lang="en-US" sz="2800" b="1" dirty="0">
                <a:latin typeface="Calibri"/>
                <a:ea typeface="Calibri"/>
                <a:cs typeface="Calibri"/>
                <a:sym typeface="Calibri"/>
              </a:rPr>
              <a:t>geospatial data</a:t>
            </a:r>
            <a:r>
              <a:rPr lang="en-US" sz="2800" dirty="0">
                <a:latin typeface="Calibri"/>
                <a:ea typeface="Calibri"/>
                <a:cs typeface="Calibri"/>
                <a:sym typeface="Calibri"/>
              </a:rPr>
              <a:t> and </a:t>
            </a:r>
            <a:r>
              <a:rPr lang="en-US" sz="2800" b="1" dirty="0">
                <a:latin typeface="Calibri"/>
                <a:ea typeface="Calibri"/>
                <a:cs typeface="Calibri"/>
                <a:sym typeface="Calibri"/>
              </a:rPr>
              <a:t>geospatial technologies</a:t>
            </a:r>
            <a:r>
              <a:rPr lang="en-US" sz="2800" dirty="0">
                <a:latin typeface="Calibri"/>
                <a:ea typeface="Calibri"/>
                <a:cs typeface="Calibri"/>
                <a:sym typeface="Calibri"/>
              </a:rPr>
              <a:t> through the proper integration of the geographic and time dimensions across its business processes</a:t>
            </a:r>
            <a:endParaRPr sz="2800" dirty="0">
              <a:latin typeface="Calibri"/>
              <a:ea typeface="Calibri"/>
              <a:cs typeface="Calibri"/>
              <a:sym typeface="Calibri"/>
            </a:endParaRPr>
          </a:p>
        </p:txBody>
      </p:sp>
      <p:sp>
        <p:nvSpPr>
          <p:cNvPr id="5" name="Right Arrow 26">
            <a:extLst>
              <a:ext uri="{FF2B5EF4-FFF2-40B4-BE49-F238E27FC236}">
                <a16:creationId xmlns:a16="http://schemas.microsoft.com/office/drawing/2014/main" id="{B97299A4-9C97-D50B-F430-E2DDA590C4F3}"/>
              </a:ext>
            </a:extLst>
          </p:cNvPr>
          <p:cNvSpPr/>
          <p:nvPr/>
        </p:nvSpPr>
        <p:spPr>
          <a:xfrm>
            <a:off x="1503718" y="5727988"/>
            <a:ext cx="324036" cy="336891"/>
          </a:xfrm>
          <a:prstGeom prst="rightArrow">
            <a:avLst/>
          </a:prstGeom>
          <a:solidFill>
            <a:srgbClr val="34666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5">
            <a:extLst>
              <a:ext uri="{FF2B5EF4-FFF2-40B4-BE49-F238E27FC236}">
                <a16:creationId xmlns:a16="http://schemas.microsoft.com/office/drawing/2014/main" id="{807D8217-36AB-709D-A1A4-B8BD6E66E4D4}"/>
              </a:ext>
            </a:extLst>
          </p:cNvPr>
          <p:cNvSpPr/>
          <p:nvPr/>
        </p:nvSpPr>
        <p:spPr>
          <a:xfrm>
            <a:off x="1924788" y="5665600"/>
            <a:ext cx="9583984" cy="461665"/>
          </a:xfrm>
          <a:prstGeom prst="rect">
            <a:avLst/>
          </a:prstGeom>
        </p:spPr>
        <p:txBody>
          <a:bodyPr wrap="square">
            <a:spAutoFit/>
          </a:bodyPr>
          <a:lstStyle/>
          <a:p>
            <a:pPr fontAlgn="base"/>
            <a:r>
              <a:rPr lang="en-PH" sz="2400" dirty="0"/>
              <a:t>Directly applicable to any program or intervention</a:t>
            </a:r>
            <a:endParaRPr lang="en-US" sz="2400" dirty="0"/>
          </a:p>
        </p:txBody>
      </p:sp>
    </p:spTree>
    <p:extLst>
      <p:ext uri="{BB962C8B-B14F-4D97-AF65-F5344CB8AC3E}">
        <p14:creationId xmlns:p14="http://schemas.microsoft.com/office/powerpoint/2010/main" val="36873418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AutoShape 416">
            <a:extLst>
              <a:ext uri="{FF2B5EF4-FFF2-40B4-BE49-F238E27FC236}">
                <a16:creationId xmlns:a16="http://schemas.microsoft.com/office/drawing/2014/main" id="{51F31DC5-EEF4-3F1A-4B46-7A0C1C52C7C9}"/>
              </a:ext>
            </a:extLst>
          </p:cNvPr>
          <p:cNvSpPr>
            <a:spLocks noChangeArrowheads="1"/>
          </p:cNvSpPr>
          <p:nvPr/>
        </p:nvSpPr>
        <p:spPr bwMode="auto">
          <a:xfrm>
            <a:off x="3329231" y="5870051"/>
            <a:ext cx="509546" cy="345753"/>
          </a:xfrm>
          <a:prstGeom prst="rightArrow">
            <a:avLst>
              <a:gd name="adj1" fmla="val 50000"/>
              <a:gd name="adj2" fmla="val 50000"/>
            </a:avLst>
          </a:prstGeom>
          <a:solidFill>
            <a:srgbClr val="34666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265">
            <a:extLst>
              <a:ext uri="{FF2B5EF4-FFF2-40B4-BE49-F238E27FC236}">
                <a16:creationId xmlns:a16="http://schemas.microsoft.com/office/drawing/2014/main" id="{A742E0F1-66A4-55CF-3FFB-10F0B56E519D}"/>
              </a:ext>
            </a:extLst>
          </p:cNvPr>
          <p:cNvSpPr>
            <a:spLocks noChangeArrowheads="1"/>
          </p:cNvSpPr>
          <p:nvPr/>
        </p:nvSpPr>
        <p:spPr bwMode="auto">
          <a:xfrm>
            <a:off x="3832714" y="5843064"/>
            <a:ext cx="6906622" cy="399726"/>
          </a:xfrm>
          <a:prstGeom prst="rect">
            <a:avLst/>
          </a:prstGeom>
          <a:noFill/>
          <a:ln w="12700">
            <a:noFill/>
            <a:miter lim="800000"/>
            <a:headEnd/>
            <a:tailEnd/>
          </a:ln>
        </p:spPr>
        <p:txBody>
          <a:bodyPr wrap="square" lIns="67866" tIns="33338" rIns="67866" bIns="33338">
            <a:spAutoFit/>
          </a:bodyPr>
          <a:lstStyle/>
          <a:p>
            <a:pPr>
              <a:lnSpc>
                <a:spcPct val="90000"/>
              </a:lnSpc>
              <a:defRPr/>
            </a:pPr>
            <a:r>
              <a:rPr lang="fr-FR" sz="2400" dirty="0"/>
              <a:t>Supports the convergence of efforts</a:t>
            </a:r>
            <a:endParaRPr lang="en-US" sz="2400" dirty="0"/>
          </a:p>
        </p:txBody>
      </p:sp>
      <p:sp>
        <p:nvSpPr>
          <p:cNvPr id="8" name="Title 1">
            <a:extLst>
              <a:ext uri="{FF2B5EF4-FFF2-40B4-BE49-F238E27FC236}">
                <a16:creationId xmlns:a16="http://schemas.microsoft.com/office/drawing/2014/main" id="{A676761D-680E-ED8E-B1D9-F71394C5F1EA}"/>
              </a:ext>
            </a:extLst>
          </p:cNvPr>
          <p:cNvSpPr txBox="1">
            <a:spLocks/>
          </p:cNvSpPr>
          <p:nvPr/>
        </p:nvSpPr>
        <p:spPr bwMode="auto">
          <a:xfrm>
            <a:off x="1524001" y="23708"/>
            <a:ext cx="9143999"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en-US" sz="3200" b="1" dirty="0">
                <a:solidFill>
                  <a:srgbClr val="002147"/>
                </a:solidFill>
                <a:latin typeface="+mn-lt"/>
              </a:rPr>
              <a:t>Example of in-country implementation - Myanmar</a:t>
            </a:r>
          </a:p>
        </p:txBody>
      </p:sp>
      <p:pic>
        <p:nvPicPr>
          <p:cNvPr id="16" name="Picture 15">
            <a:extLst>
              <a:ext uri="{FF2B5EF4-FFF2-40B4-BE49-F238E27FC236}">
                <a16:creationId xmlns:a16="http://schemas.microsoft.com/office/drawing/2014/main" id="{D271326D-9AC5-E9CA-6DF8-3DDA87A979AB}"/>
              </a:ext>
            </a:extLst>
          </p:cNvPr>
          <p:cNvPicPr>
            <a:picLocks noChangeAspect="1"/>
          </p:cNvPicPr>
          <p:nvPr/>
        </p:nvPicPr>
        <p:blipFill>
          <a:blip r:embed="rId3"/>
          <a:stretch>
            <a:fillRect/>
          </a:stretch>
        </p:blipFill>
        <p:spPr>
          <a:xfrm>
            <a:off x="1235412" y="520742"/>
            <a:ext cx="9993549" cy="5322322"/>
          </a:xfrm>
          <a:prstGeom prst="rect">
            <a:avLst/>
          </a:prstGeom>
        </p:spPr>
      </p:pic>
    </p:spTree>
    <p:extLst>
      <p:ext uri="{BB962C8B-B14F-4D97-AF65-F5344CB8AC3E}">
        <p14:creationId xmlns:p14="http://schemas.microsoft.com/office/powerpoint/2010/main" val="6815657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070EC53-DB16-16DE-A2A1-3DF2376C69B4}"/>
              </a:ext>
            </a:extLst>
          </p:cNvPr>
          <p:cNvPicPr>
            <a:picLocks noChangeAspect="1"/>
          </p:cNvPicPr>
          <p:nvPr/>
        </p:nvPicPr>
        <p:blipFill>
          <a:blip r:embed="rId3"/>
          <a:stretch>
            <a:fillRect/>
          </a:stretch>
        </p:blipFill>
        <p:spPr>
          <a:xfrm>
            <a:off x="6067535" y="4054710"/>
            <a:ext cx="1315960" cy="1705873"/>
          </a:xfrm>
          <a:prstGeom prst="rect">
            <a:avLst/>
          </a:prstGeom>
          <a:ln>
            <a:solidFill>
              <a:schemeClr val="tx1"/>
            </a:solidFill>
          </a:ln>
        </p:spPr>
      </p:pic>
      <p:pic>
        <p:nvPicPr>
          <p:cNvPr id="7" name="Picture 6">
            <a:extLst>
              <a:ext uri="{FF2B5EF4-FFF2-40B4-BE49-F238E27FC236}">
                <a16:creationId xmlns:a16="http://schemas.microsoft.com/office/drawing/2014/main" id="{C61CB265-3056-218B-849F-BFC00DB61A3A}"/>
              </a:ext>
            </a:extLst>
          </p:cNvPr>
          <p:cNvPicPr>
            <a:picLocks noChangeAspect="1"/>
          </p:cNvPicPr>
          <p:nvPr/>
        </p:nvPicPr>
        <p:blipFill>
          <a:blip r:embed="rId4"/>
          <a:stretch>
            <a:fillRect/>
          </a:stretch>
        </p:blipFill>
        <p:spPr>
          <a:xfrm>
            <a:off x="639957" y="1595096"/>
            <a:ext cx="2378126" cy="3347257"/>
          </a:xfrm>
          <a:prstGeom prst="rect">
            <a:avLst/>
          </a:prstGeom>
          <a:ln>
            <a:solidFill>
              <a:schemeClr val="tx1"/>
            </a:solidFill>
          </a:ln>
        </p:spPr>
      </p:pic>
      <p:sp>
        <p:nvSpPr>
          <p:cNvPr id="6" name="Google Shape;147;p5">
            <a:extLst>
              <a:ext uri="{FF2B5EF4-FFF2-40B4-BE49-F238E27FC236}">
                <a16:creationId xmlns:a16="http://schemas.microsoft.com/office/drawing/2014/main" id="{4934ADAD-8FE8-0913-C7A7-208DCB1E8060}"/>
              </a:ext>
            </a:extLst>
          </p:cNvPr>
          <p:cNvSpPr/>
          <p:nvPr/>
        </p:nvSpPr>
        <p:spPr>
          <a:xfrm>
            <a:off x="3454466" y="2089577"/>
            <a:ext cx="577672" cy="362624"/>
          </a:xfrm>
          <a:prstGeom prst="rightArrow">
            <a:avLst>
              <a:gd name="adj1" fmla="val 50000"/>
              <a:gd name="adj2" fmla="val 50000"/>
            </a:avLst>
          </a:prstGeom>
          <a:solidFill>
            <a:srgbClr val="34666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ym typeface="Calibri"/>
            </a:endParaRPr>
          </a:p>
        </p:txBody>
      </p:sp>
      <p:pic>
        <p:nvPicPr>
          <p:cNvPr id="14" name="Picture 13">
            <a:extLst>
              <a:ext uri="{FF2B5EF4-FFF2-40B4-BE49-F238E27FC236}">
                <a16:creationId xmlns:a16="http://schemas.microsoft.com/office/drawing/2014/main" id="{CF1A4059-55EF-46FE-99F7-B7A617EFAC3F}"/>
              </a:ext>
            </a:extLst>
          </p:cNvPr>
          <p:cNvPicPr>
            <a:picLocks noChangeAspect="1"/>
          </p:cNvPicPr>
          <p:nvPr/>
        </p:nvPicPr>
        <p:blipFill rotWithShape="1">
          <a:blip r:embed="rId5"/>
          <a:srcRect l="28763" t="34314" r="42629" b="18461"/>
          <a:stretch/>
        </p:blipFill>
        <p:spPr>
          <a:xfrm>
            <a:off x="3584015" y="3859684"/>
            <a:ext cx="1334483" cy="1184038"/>
          </a:xfrm>
          <a:prstGeom prst="rect">
            <a:avLst/>
          </a:prstGeom>
        </p:spPr>
      </p:pic>
      <p:pic>
        <p:nvPicPr>
          <p:cNvPr id="17" name="Picture 16">
            <a:extLst>
              <a:ext uri="{FF2B5EF4-FFF2-40B4-BE49-F238E27FC236}">
                <a16:creationId xmlns:a16="http://schemas.microsoft.com/office/drawing/2014/main" id="{09E4946D-3CE8-FFB6-8E37-C19AF8ACBAE6}"/>
              </a:ext>
            </a:extLst>
          </p:cNvPr>
          <p:cNvPicPr>
            <a:picLocks noChangeAspect="1"/>
          </p:cNvPicPr>
          <p:nvPr/>
        </p:nvPicPr>
        <p:blipFill rotWithShape="1">
          <a:blip r:embed="rId5"/>
          <a:srcRect l="59582" t="34619" r="13743" b="12731"/>
          <a:stretch/>
        </p:blipFill>
        <p:spPr>
          <a:xfrm>
            <a:off x="3954369" y="4281885"/>
            <a:ext cx="1378945" cy="1462880"/>
          </a:xfrm>
          <a:prstGeom prst="rect">
            <a:avLst/>
          </a:prstGeom>
        </p:spPr>
      </p:pic>
      <p:pic>
        <p:nvPicPr>
          <p:cNvPr id="21" name="Picture 20">
            <a:extLst>
              <a:ext uri="{FF2B5EF4-FFF2-40B4-BE49-F238E27FC236}">
                <a16:creationId xmlns:a16="http://schemas.microsoft.com/office/drawing/2014/main" id="{7423F37F-B09D-1661-7CD6-FA6360AE71B6}"/>
              </a:ext>
            </a:extLst>
          </p:cNvPr>
          <p:cNvPicPr>
            <a:picLocks noChangeAspect="1"/>
          </p:cNvPicPr>
          <p:nvPr/>
        </p:nvPicPr>
        <p:blipFill rotWithShape="1">
          <a:blip r:embed="rId6"/>
          <a:srcRect l="30887" t="27324" r="44095" b="12417"/>
          <a:stretch/>
        </p:blipFill>
        <p:spPr>
          <a:xfrm>
            <a:off x="8043100" y="3982604"/>
            <a:ext cx="1408425" cy="1823375"/>
          </a:xfrm>
          <a:prstGeom prst="rect">
            <a:avLst/>
          </a:prstGeom>
          <a:ln>
            <a:noFill/>
          </a:ln>
        </p:spPr>
      </p:pic>
      <p:sp>
        <p:nvSpPr>
          <p:cNvPr id="22" name="Rectangle 21">
            <a:extLst>
              <a:ext uri="{FF2B5EF4-FFF2-40B4-BE49-F238E27FC236}">
                <a16:creationId xmlns:a16="http://schemas.microsoft.com/office/drawing/2014/main" id="{E8CF9DA2-3250-ECA2-E628-8F4F57BA3144}"/>
              </a:ext>
            </a:extLst>
          </p:cNvPr>
          <p:cNvSpPr/>
          <p:nvPr/>
        </p:nvSpPr>
        <p:spPr>
          <a:xfrm>
            <a:off x="7759890" y="5815337"/>
            <a:ext cx="2089435" cy="334835"/>
          </a:xfrm>
          <a:prstGeom prst="rect">
            <a:avLst/>
          </a:prstGeom>
        </p:spPr>
        <p:txBody>
          <a:bodyPr wrap="square">
            <a:spAutoFit/>
          </a:bodyPr>
          <a:lstStyle/>
          <a:p>
            <a:r>
              <a:rPr lang="en-US" sz="788" dirty="0"/>
              <a:t>Strategies, stakeholder engagement and level of implementation to address existing gaps</a:t>
            </a:r>
          </a:p>
        </p:txBody>
      </p:sp>
      <p:sp>
        <p:nvSpPr>
          <p:cNvPr id="23" name="Rectangle 22">
            <a:extLst>
              <a:ext uri="{FF2B5EF4-FFF2-40B4-BE49-F238E27FC236}">
                <a16:creationId xmlns:a16="http://schemas.microsoft.com/office/drawing/2014/main" id="{260EBDB6-9418-EACD-35A1-92784F6E4502}"/>
              </a:ext>
            </a:extLst>
          </p:cNvPr>
          <p:cNvSpPr/>
          <p:nvPr/>
        </p:nvSpPr>
        <p:spPr>
          <a:xfrm>
            <a:off x="6017379" y="5805979"/>
            <a:ext cx="1408425" cy="334835"/>
          </a:xfrm>
          <a:prstGeom prst="rect">
            <a:avLst/>
          </a:prstGeom>
        </p:spPr>
        <p:txBody>
          <a:bodyPr wrap="square">
            <a:spAutoFit/>
          </a:bodyPr>
          <a:lstStyle/>
          <a:p>
            <a:pPr algn="ctr"/>
            <a:r>
              <a:rPr lang="en-US" sz="788" dirty="0"/>
              <a:t>HIS Geo-enabling quick assessment questionnaire</a:t>
            </a:r>
          </a:p>
        </p:txBody>
      </p:sp>
      <p:sp>
        <p:nvSpPr>
          <p:cNvPr id="24" name="Rectangle 23">
            <a:extLst>
              <a:ext uri="{FF2B5EF4-FFF2-40B4-BE49-F238E27FC236}">
                <a16:creationId xmlns:a16="http://schemas.microsoft.com/office/drawing/2014/main" id="{DE4B3EE0-C7CC-2571-2399-B5787569B172}"/>
              </a:ext>
            </a:extLst>
          </p:cNvPr>
          <p:cNvSpPr/>
          <p:nvPr/>
        </p:nvSpPr>
        <p:spPr>
          <a:xfrm>
            <a:off x="3833946" y="5836226"/>
            <a:ext cx="1408425" cy="213585"/>
          </a:xfrm>
          <a:prstGeom prst="rect">
            <a:avLst/>
          </a:prstGeom>
        </p:spPr>
        <p:txBody>
          <a:bodyPr wrap="square">
            <a:spAutoFit/>
          </a:bodyPr>
          <a:lstStyle/>
          <a:p>
            <a:pPr algn="ctr"/>
            <a:r>
              <a:rPr lang="en-US" sz="788" dirty="0"/>
              <a:t>Benchmarks</a:t>
            </a:r>
          </a:p>
        </p:txBody>
      </p:sp>
      <p:sp>
        <p:nvSpPr>
          <p:cNvPr id="25" name="Rectangle 24">
            <a:extLst>
              <a:ext uri="{FF2B5EF4-FFF2-40B4-BE49-F238E27FC236}">
                <a16:creationId xmlns:a16="http://schemas.microsoft.com/office/drawing/2014/main" id="{88342D14-D9A6-844A-B8F7-EA210601D353}"/>
              </a:ext>
            </a:extLst>
          </p:cNvPr>
          <p:cNvSpPr/>
          <p:nvPr/>
        </p:nvSpPr>
        <p:spPr>
          <a:xfrm>
            <a:off x="8804608" y="3139034"/>
            <a:ext cx="1408425" cy="334835"/>
          </a:xfrm>
          <a:prstGeom prst="rect">
            <a:avLst/>
          </a:prstGeom>
        </p:spPr>
        <p:txBody>
          <a:bodyPr wrap="square">
            <a:spAutoFit/>
          </a:bodyPr>
          <a:lstStyle/>
          <a:p>
            <a:pPr algn="ctr"/>
            <a:r>
              <a:rPr lang="en-US" sz="788" dirty="0"/>
              <a:t>Implementation process and associated materials</a:t>
            </a:r>
          </a:p>
        </p:txBody>
      </p:sp>
      <p:sp>
        <p:nvSpPr>
          <p:cNvPr id="26" name="Rectangle 25">
            <a:extLst>
              <a:ext uri="{FF2B5EF4-FFF2-40B4-BE49-F238E27FC236}">
                <a16:creationId xmlns:a16="http://schemas.microsoft.com/office/drawing/2014/main" id="{E735CD97-91C8-3ECE-6F3C-EDA965355836}"/>
              </a:ext>
            </a:extLst>
          </p:cNvPr>
          <p:cNvSpPr/>
          <p:nvPr/>
        </p:nvSpPr>
        <p:spPr>
          <a:xfrm>
            <a:off x="4730548" y="3089279"/>
            <a:ext cx="1937505" cy="213585"/>
          </a:xfrm>
          <a:prstGeom prst="rect">
            <a:avLst/>
          </a:prstGeom>
        </p:spPr>
        <p:txBody>
          <a:bodyPr wrap="square">
            <a:spAutoFit/>
          </a:bodyPr>
          <a:lstStyle/>
          <a:p>
            <a:pPr algn="ctr"/>
            <a:r>
              <a:rPr lang="en-US" sz="788" dirty="0"/>
              <a:t>HIS geo-enabling framework pyramid</a:t>
            </a:r>
          </a:p>
        </p:txBody>
      </p:sp>
      <p:sp>
        <p:nvSpPr>
          <p:cNvPr id="29" name="Google Shape;147;p5">
            <a:extLst>
              <a:ext uri="{FF2B5EF4-FFF2-40B4-BE49-F238E27FC236}">
                <a16:creationId xmlns:a16="http://schemas.microsoft.com/office/drawing/2014/main" id="{EF1BA926-7718-A094-58FC-70C8BDBA7603}"/>
              </a:ext>
            </a:extLst>
          </p:cNvPr>
          <p:cNvSpPr/>
          <p:nvPr/>
        </p:nvSpPr>
        <p:spPr>
          <a:xfrm>
            <a:off x="7273606" y="2083948"/>
            <a:ext cx="577672" cy="362624"/>
          </a:xfrm>
          <a:prstGeom prst="rightArrow">
            <a:avLst>
              <a:gd name="adj1" fmla="val 50000"/>
              <a:gd name="adj2" fmla="val 50000"/>
            </a:avLst>
          </a:prstGeom>
          <a:solidFill>
            <a:srgbClr val="34666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ym typeface="Calibri"/>
            </a:endParaRPr>
          </a:p>
        </p:txBody>
      </p:sp>
      <p:sp>
        <p:nvSpPr>
          <p:cNvPr id="30" name="Google Shape;147;p5">
            <a:extLst>
              <a:ext uri="{FF2B5EF4-FFF2-40B4-BE49-F238E27FC236}">
                <a16:creationId xmlns:a16="http://schemas.microsoft.com/office/drawing/2014/main" id="{145B2684-575C-8147-476E-3B7D50AFB179}"/>
              </a:ext>
            </a:extLst>
          </p:cNvPr>
          <p:cNvSpPr/>
          <p:nvPr/>
        </p:nvSpPr>
        <p:spPr>
          <a:xfrm rot="9280596">
            <a:off x="5703376" y="3315974"/>
            <a:ext cx="2303096" cy="270198"/>
          </a:xfrm>
          <a:prstGeom prst="rightArrow">
            <a:avLst>
              <a:gd name="adj1" fmla="val 42062"/>
              <a:gd name="adj2" fmla="val 49807"/>
            </a:avLst>
          </a:prstGeom>
          <a:solidFill>
            <a:srgbClr val="34666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ym typeface="Calibri"/>
            </a:endParaRPr>
          </a:p>
        </p:txBody>
      </p:sp>
      <p:sp>
        <p:nvSpPr>
          <p:cNvPr id="31" name="Google Shape;147;p5">
            <a:extLst>
              <a:ext uri="{FF2B5EF4-FFF2-40B4-BE49-F238E27FC236}">
                <a16:creationId xmlns:a16="http://schemas.microsoft.com/office/drawing/2014/main" id="{A0E97451-0F39-79A8-2968-C00C682EB615}"/>
              </a:ext>
            </a:extLst>
          </p:cNvPr>
          <p:cNvSpPr/>
          <p:nvPr/>
        </p:nvSpPr>
        <p:spPr>
          <a:xfrm rot="8703339">
            <a:off x="7538558" y="3391378"/>
            <a:ext cx="806667" cy="270198"/>
          </a:xfrm>
          <a:prstGeom prst="rightArrow">
            <a:avLst>
              <a:gd name="adj1" fmla="val 42062"/>
              <a:gd name="adj2" fmla="val 49807"/>
            </a:avLst>
          </a:prstGeom>
          <a:solidFill>
            <a:srgbClr val="34666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ym typeface="Calibri"/>
            </a:endParaRPr>
          </a:p>
        </p:txBody>
      </p:sp>
      <p:sp>
        <p:nvSpPr>
          <p:cNvPr id="32" name="Google Shape;147;p5">
            <a:extLst>
              <a:ext uri="{FF2B5EF4-FFF2-40B4-BE49-F238E27FC236}">
                <a16:creationId xmlns:a16="http://schemas.microsoft.com/office/drawing/2014/main" id="{CBCB0F54-5093-62A5-72E2-6FB47BABDFC6}"/>
              </a:ext>
            </a:extLst>
          </p:cNvPr>
          <p:cNvSpPr/>
          <p:nvPr/>
        </p:nvSpPr>
        <p:spPr>
          <a:xfrm rot="5400000">
            <a:off x="8621601" y="3518393"/>
            <a:ext cx="445199" cy="270198"/>
          </a:xfrm>
          <a:prstGeom prst="rightArrow">
            <a:avLst>
              <a:gd name="adj1" fmla="val 42062"/>
              <a:gd name="adj2" fmla="val 49807"/>
            </a:avLst>
          </a:prstGeom>
          <a:solidFill>
            <a:srgbClr val="34666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ym typeface="Calibri"/>
            </a:endParaRPr>
          </a:p>
        </p:txBody>
      </p:sp>
      <p:sp>
        <p:nvSpPr>
          <p:cNvPr id="5" name="Rectangle 4">
            <a:extLst>
              <a:ext uri="{FF2B5EF4-FFF2-40B4-BE49-F238E27FC236}">
                <a16:creationId xmlns:a16="http://schemas.microsoft.com/office/drawing/2014/main" id="{CC214A10-DCD8-441E-FA3A-025E27F58803}"/>
              </a:ext>
            </a:extLst>
          </p:cNvPr>
          <p:cNvSpPr/>
          <p:nvPr/>
        </p:nvSpPr>
        <p:spPr>
          <a:xfrm>
            <a:off x="12693" y="6104948"/>
            <a:ext cx="5034437" cy="246221"/>
          </a:xfrm>
          <a:prstGeom prst="rect">
            <a:avLst/>
          </a:prstGeom>
        </p:spPr>
        <p:txBody>
          <a:bodyPr wrap="square">
            <a:spAutoFit/>
          </a:bodyPr>
          <a:lstStyle/>
          <a:p>
            <a:r>
              <a:rPr lang="en-US" sz="1000" dirty="0"/>
              <a:t>1 </a:t>
            </a:r>
            <a:r>
              <a:rPr lang="en-US" sz="1000" dirty="0">
                <a:hlinkClick r:id="rId7"/>
              </a:rPr>
              <a:t>https://www.healthgeolab.net/DOCUMENTS/HIS_geo-enabling_toolkit.pdf</a:t>
            </a:r>
            <a:r>
              <a:rPr lang="en-US" sz="1000" dirty="0"/>
              <a:t> </a:t>
            </a:r>
          </a:p>
        </p:txBody>
      </p:sp>
      <p:sp>
        <p:nvSpPr>
          <p:cNvPr id="10" name="Title 1">
            <a:extLst>
              <a:ext uri="{FF2B5EF4-FFF2-40B4-BE49-F238E27FC236}">
                <a16:creationId xmlns:a16="http://schemas.microsoft.com/office/drawing/2014/main" id="{17F8FEC6-8ECE-7682-5828-E1EDBD878169}"/>
              </a:ext>
            </a:extLst>
          </p:cNvPr>
          <p:cNvSpPr txBox="1">
            <a:spLocks/>
          </p:cNvSpPr>
          <p:nvPr/>
        </p:nvSpPr>
        <p:spPr bwMode="auto">
          <a:xfrm>
            <a:off x="1524001" y="16514"/>
            <a:ext cx="9143999"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en-US" sz="3200" b="1" dirty="0">
                <a:solidFill>
                  <a:srgbClr val="002147"/>
                </a:solidFill>
                <a:latin typeface="+mn-lt"/>
              </a:rPr>
              <a:t>The HIS Geo-enabling toolkit</a:t>
            </a:r>
          </a:p>
        </p:txBody>
      </p:sp>
      <p:sp>
        <p:nvSpPr>
          <p:cNvPr id="11" name="Rectangle 10">
            <a:extLst>
              <a:ext uri="{FF2B5EF4-FFF2-40B4-BE49-F238E27FC236}">
                <a16:creationId xmlns:a16="http://schemas.microsoft.com/office/drawing/2014/main" id="{C3E78A46-101A-E66C-69F6-3B12E2AFD931}"/>
              </a:ext>
            </a:extLst>
          </p:cNvPr>
          <p:cNvSpPr/>
          <p:nvPr/>
        </p:nvSpPr>
        <p:spPr>
          <a:xfrm>
            <a:off x="1883179" y="649177"/>
            <a:ext cx="8677318" cy="707886"/>
          </a:xfrm>
          <a:prstGeom prst="rect">
            <a:avLst/>
          </a:prstGeom>
        </p:spPr>
        <p:txBody>
          <a:bodyPr wrap="square">
            <a:spAutoFit/>
          </a:bodyPr>
          <a:lstStyle/>
          <a:p>
            <a:r>
              <a:rPr lang="en-US" sz="2000" dirty="0">
                <a:latin typeface="Arial" panose="020B0604020202020204" pitchFamily="34" charset="0"/>
                <a:cs typeface="Arial" panose="020B0604020202020204" pitchFamily="34" charset="0"/>
              </a:rPr>
              <a:t>Designed as a tool to help countries assess their level of HIS geo-enabling and fill any gaps identified.</a:t>
            </a:r>
            <a:endParaRPr lang="fr-FR" sz="2000" dirty="0">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CCDFC9DE-EB53-B4EA-CC76-6B8EBF3ABF7E}"/>
              </a:ext>
            </a:extLst>
          </p:cNvPr>
          <p:cNvPicPr>
            <a:picLocks noChangeAspect="1"/>
          </p:cNvPicPr>
          <p:nvPr/>
        </p:nvPicPr>
        <p:blipFill>
          <a:blip r:embed="rId8"/>
          <a:stretch>
            <a:fillRect/>
          </a:stretch>
        </p:blipFill>
        <p:spPr>
          <a:xfrm>
            <a:off x="8213000" y="1179028"/>
            <a:ext cx="2806645" cy="2005687"/>
          </a:xfrm>
          <a:prstGeom prst="rect">
            <a:avLst/>
          </a:prstGeom>
          <a:ln w="6350">
            <a:noFill/>
          </a:ln>
        </p:spPr>
      </p:pic>
      <p:grpSp>
        <p:nvGrpSpPr>
          <p:cNvPr id="36" name="Group 35">
            <a:extLst>
              <a:ext uri="{FF2B5EF4-FFF2-40B4-BE49-F238E27FC236}">
                <a16:creationId xmlns:a16="http://schemas.microsoft.com/office/drawing/2014/main" id="{E0F871E7-33EC-8E82-EF3B-568DDE5230BF}"/>
              </a:ext>
            </a:extLst>
          </p:cNvPr>
          <p:cNvGrpSpPr/>
          <p:nvPr/>
        </p:nvGrpSpPr>
        <p:grpSpPr>
          <a:xfrm>
            <a:off x="4173014" y="1455891"/>
            <a:ext cx="2533842" cy="1554506"/>
            <a:chOff x="3242333" y="1980110"/>
            <a:chExt cx="2533842" cy="1554506"/>
          </a:xfrm>
        </p:grpSpPr>
        <p:pic>
          <p:nvPicPr>
            <p:cNvPr id="34" name="Picture 33">
              <a:extLst>
                <a:ext uri="{FF2B5EF4-FFF2-40B4-BE49-F238E27FC236}">
                  <a16:creationId xmlns:a16="http://schemas.microsoft.com/office/drawing/2014/main" id="{85A57EB7-F9E2-B1EE-E03A-3A4C03966A6D}"/>
                </a:ext>
              </a:extLst>
            </p:cNvPr>
            <p:cNvPicPr>
              <a:picLocks noChangeAspect="1"/>
            </p:cNvPicPr>
            <p:nvPr/>
          </p:nvPicPr>
          <p:blipFill>
            <a:blip r:embed="rId9"/>
            <a:stretch>
              <a:fillRect/>
            </a:stretch>
          </p:blipFill>
          <p:spPr>
            <a:xfrm>
              <a:off x="3242333" y="2013620"/>
              <a:ext cx="2533842" cy="1520996"/>
            </a:xfrm>
            <a:prstGeom prst="rect">
              <a:avLst/>
            </a:prstGeom>
          </p:spPr>
        </p:pic>
        <p:sp>
          <p:nvSpPr>
            <p:cNvPr id="35" name="Rectangle 34">
              <a:extLst>
                <a:ext uri="{FF2B5EF4-FFF2-40B4-BE49-F238E27FC236}">
                  <a16:creationId xmlns:a16="http://schemas.microsoft.com/office/drawing/2014/main" id="{3CBB4E98-A2D0-E77D-E9DA-FC0A3E392FCF}"/>
                </a:ext>
              </a:extLst>
            </p:cNvPr>
            <p:cNvSpPr/>
            <p:nvPr/>
          </p:nvSpPr>
          <p:spPr>
            <a:xfrm>
              <a:off x="5528664" y="1980110"/>
              <a:ext cx="247511" cy="95161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5" name="Picture 14">
            <a:extLst>
              <a:ext uri="{FF2B5EF4-FFF2-40B4-BE49-F238E27FC236}">
                <a16:creationId xmlns:a16="http://schemas.microsoft.com/office/drawing/2014/main" id="{3D31FB21-5D6A-7789-1CE1-837C6D8C5B8A}"/>
              </a:ext>
            </a:extLst>
          </p:cNvPr>
          <p:cNvPicPr>
            <a:picLocks noChangeAspect="1"/>
          </p:cNvPicPr>
          <p:nvPr/>
        </p:nvPicPr>
        <p:blipFill>
          <a:blip r:embed="rId10"/>
          <a:stretch>
            <a:fillRect/>
          </a:stretch>
        </p:blipFill>
        <p:spPr>
          <a:xfrm>
            <a:off x="9847651" y="4109470"/>
            <a:ext cx="2291134" cy="1662136"/>
          </a:xfrm>
          <a:prstGeom prst="rect">
            <a:avLst/>
          </a:prstGeom>
        </p:spPr>
      </p:pic>
      <p:sp>
        <p:nvSpPr>
          <p:cNvPr id="16" name="Google Shape;147;p5">
            <a:extLst>
              <a:ext uri="{FF2B5EF4-FFF2-40B4-BE49-F238E27FC236}">
                <a16:creationId xmlns:a16="http://schemas.microsoft.com/office/drawing/2014/main" id="{04461272-5519-DD2A-DFB1-BFF2468B3E3F}"/>
              </a:ext>
            </a:extLst>
          </p:cNvPr>
          <p:cNvSpPr/>
          <p:nvPr/>
        </p:nvSpPr>
        <p:spPr>
          <a:xfrm rot="3248630">
            <a:off x="10248764" y="3533288"/>
            <a:ext cx="445199" cy="270198"/>
          </a:xfrm>
          <a:prstGeom prst="rightArrow">
            <a:avLst>
              <a:gd name="adj1" fmla="val 42062"/>
              <a:gd name="adj2" fmla="val 49807"/>
            </a:avLst>
          </a:prstGeom>
          <a:solidFill>
            <a:srgbClr val="34666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ym typeface="Calibri"/>
            </a:endParaRPr>
          </a:p>
        </p:txBody>
      </p:sp>
      <p:sp>
        <p:nvSpPr>
          <p:cNvPr id="18" name="Rectangle 17">
            <a:extLst>
              <a:ext uri="{FF2B5EF4-FFF2-40B4-BE49-F238E27FC236}">
                <a16:creationId xmlns:a16="http://schemas.microsoft.com/office/drawing/2014/main" id="{4E623EAF-265B-DAD5-90EB-BF366F2D3E7B}"/>
              </a:ext>
            </a:extLst>
          </p:cNvPr>
          <p:cNvSpPr/>
          <p:nvPr/>
        </p:nvSpPr>
        <p:spPr>
          <a:xfrm>
            <a:off x="9990916" y="5836226"/>
            <a:ext cx="2089435" cy="213585"/>
          </a:xfrm>
          <a:prstGeom prst="rect">
            <a:avLst/>
          </a:prstGeom>
        </p:spPr>
        <p:txBody>
          <a:bodyPr wrap="square">
            <a:spAutoFit/>
          </a:bodyPr>
          <a:lstStyle/>
          <a:p>
            <a:pPr algn="ctr"/>
            <a:r>
              <a:rPr lang="en-US" sz="788" dirty="0"/>
              <a:t>Action plan template</a:t>
            </a:r>
          </a:p>
        </p:txBody>
      </p:sp>
    </p:spTree>
    <p:extLst>
      <p:ext uri="{BB962C8B-B14F-4D97-AF65-F5344CB8AC3E}">
        <p14:creationId xmlns:p14="http://schemas.microsoft.com/office/powerpoint/2010/main" val="5466878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0" y="142977"/>
            <a:ext cx="12191999" cy="4804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fr-FR" sz="3200" b="1" dirty="0">
                <a:solidFill>
                  <a:srgbClr val="002147"/>
                </a:solidFill>
                <a:latin typeface="+mn-lt"/>
              </a:rPr>
              <a:t>The HIS </a:t>
            </a:r>
            <a:r>
              <a:rPr lang="fr-FR" sz="3200" b="1" dirty="0" err="1">
                <a:solidFill>
                  <a:srgbClr val="002147"/>
                </a:solidFill>
                <a:latin typeface="+mn-lt"/>
              </a:rPr>
              <a:t>Geo-enabling</a:t>
            </a:r>
            <a:r>
              <a:rPr lang="fr-FR" sz="3200" b="1" dirty="0">
                <a:solidFill>
                  <a:srgbClr val="002147"/>
                </a:solidFill>
                <a:latin typeface="+mn-lt"/>
              </a:rPr>
              <a:t> Toolkit </a:t>
            </a:r>
            <a:r>
              <a:rPr lang="en-US" sz="3200" b="1" dirty="0">
                <a:solidFill>
                  <a:srgbClr val="002147"/>
                </a:solidFill>
                <a:latin typeface="+mn-lt"/>
              </a:rPr>
              <a:t>– </a:t>
            </a:r>
            <a:r>
              <a:rPr lang="fr-FR" sz="3200" b="1" dirty="0" err="1">
                <a:solidFill>
                  <a:srgbClr val="002147"/>
                </a:solidFill>
                <a:latin typeface="+mn-lt"/>
              </a:rPr>
              <a:t>Implementation</a:t>
            </a:r>
            <a:r>
              <a:rPr lang="fr-FR" sz="3200" b="1" dirty="0">
                <a:solidFill>
                  <a:srgbClr val="002147"/>
                </a:solidFill>
                <a:latin typeface="+mn-lt"/>
              </a:rPr>
              <a:t> process</a:t>
            </a:r>
            <a:endParaRPr lang="en-US" sz="3200" b="1" dirty="0">
              <a:solidFill>
                <a:srgbClr val="002147"/>
              </a:solidFill>
              <a:latin typeface="+mn-lt"/>
            </a:endParaRPr>
          </a:p>
        </p:txBody>
      </p:sp>
      <p:pic>
        <p:nvPicPr>
          <p:cNvPr id="4" name="Picture 3">
            <a:extLst>
              <a:ext uri="{FF2B5EF4-FFF2-40B4-BE49-F238E27FC236}">
                <a16:creationId xmlns:a16="http://schemas.microsoft.com/office/drawing/2014/main" id="{453E0B16-519E-E2CE-0449-4BDC656848BD}"/>
              </a:ext>
            </a:extLst>
          </p:cNvPr>
          <p:cNvPicPr>
            <a:picLocks noChangeAspect="1"/>
          </p:cNvPicPr>
          <p:nvPr/>
        </p:nvPicPr>
        <p:blipFill rotWithShape="1">
          <a:blip r:embed="rId3"/>
          <a:srcRect l="25666" t="-1857" r="29927" b="265"/>
          <a:stretch/>
        </p:blipFill>
        <p:spPr>
          <a:xfrm>
            <a:off x="6925259" y="1342807"/>
            <a:ext cx="3512910" cy="4520591"/>
          </a:xfrm>
          <a:prstGeom prst="rect">
            <a:avLst/>
          </a:prstGeom>
        </p:spPr>
      </p:pic>
      <p:sp>
        <p:nvSpPr>
          <p:cNvPr id="5" name="Google Shape;206;p8">
            <a:extLst>
              <a:ext uri="{FF2B5EF4-FFF2-40B4-BE49-F238E27FC236}">
                <a16:creationId xmlns:a16="http://schemas.microsoft.com/office/drawing/2014/main" id="{6C676AB9-9CA5-8D63-A490-253C44D53376}"/>
              </a:ext>
            </a:extLst>
          </p:cNvPr>
          <p:cNvSpPr txBox="1"/>
          <p:nvPr/>
        </p:nvSpPr>
        <p:spPr>
          <a:xfrm>
            <a:off x="2983275" y="5128999"/>
            <a:ext cx="2525151" cy="421246"/>
          </a:xfrm>
          <a:prstGeom prst="rect">
            <a:avLst/>
          </a:prstGeom>
          <a:noFill/>
          <a:ln>
            <a:noFill/>
          </a:ln>
        </p:spPr>
        <p:txBody>
          <a:bodyPr spcFirstLastPara="1" wrap="square" lIns="51427" tIns="25706" rIns="51427" bIns="25706" anchor="t" anchorCtr="0">
            <a:spAutoFit/>
          </a:bodyPr>
          <a:lstStyle/>
          <a:p>
            <a:r>
              <a:rPr lang="fr-FR" sz="2400" dirty="0">
                <a:latin typeface="Calibri"/>
                <a:ea typeface="Calibri"/>
                <a:cs typeface="Calibri"/>
                <a:sym typeface="Calibri"/>
              </a:rPr>
              <a:t>Loop in </a:t>
            </a:r>
            <a:r>
              <a:rPr lang="fr-FR" sz="2400" dirty="0" err="1">
                <a:latin typeface="Calibri"/>
                <a:ea typeface="Calibri"/>
                <a:cs typeface="Calibri"/>
                <a:sym typeface="Calibri"/>
              </a:rPr>
              <a:t>both</a:t>
            </a:r>
            <a:r>
              <a:rPr lang="fr-FR" sz="2400" dirty="0">
                <a:latin typeface="Calibri"/>
                <a:ea typeface="Calibri"/>
                <a:cs typeface="Calibri"/>
                <a:sym typeface="Calibri"/>
              </a:rPr>
              <a:t> cases</a:t>
            </a:r>
            <a:endParaRPr sz="2400" dirty="0"/>
          </a:p>
        </p:txBody>
      </p:sp>
      <p:sp>
        <p:nvSpPr>
          <p:cNvPr id="6" name="Google Shape;209;p8">
            <a:extLst>
              <a:ext uri="{FF2B5EF4-FFF2-40B4-BE49-F238E27FC236}">
                <a16:creationId xmlns:a16="http://schemas.microsoft.com/office/drawing/2014/main" id="{94DC171F-E50C-330D-D319-2DCBF2520EED}"/>
              </a:ext>
            </a:extLst>
          </p:cNvPr>
          <p:cNvSpPr/>
          <p:nvPr/>
        </p:nvSpPr>
        <p:spPr>
          <a:xfrm>
            <a:off x="2532232" y="5206419"/>
            <a:ext cx="451046" cy="252359"/>
          </a:xfrm>
          <a:prstGeom prst="rightArrow">
            <a:avLst>
              <a:gd name="adj1" fmla="val 50000"/>
              <a:gd name="adj2" fmla="val 50000"/>
            </a:avLst>
          </a:prstGeom>
          <a:solidFill>
            <a:srgbClr val="34666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ym typeface="Calibri"/>
            </a:endParaRPr>
          </a:p>
        </p:txBody>
      </p:sp>
      <p:sp>
        <p:nvSpPr>
          <p:cNvPr id="9" name="Rectangle 8">
            <a:extLst>
              <a:ext uri="{FF2B5EF4-FFF2-40B4-BE49-F238E27FC236}">
                <a16:creationId xmlns:a16="http://schemas.microsoft.com/office/drawing/2014/main" id="{1D57C78C-C03B-AB94-BC3D-07796BB9C727}"/>
              </a:ext>
            </a:extLst>
          </p:cNvPr>
          <p:cNvSpPr/>
          <p:nvPr/>
        </p:nvSpPr>
        <p:spPr>
          <a:xfrm>
            <a:off x="6858233" y="1616191"/>
            <a:ext cx="285750" cy="8572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65"/>
          </a:p>
        </p:txBody>
      </p:sp>
      <p:sp>
        <p:nvSpPr>
          <p:cNvPr id="11" name="Google Shape;132;p5">
            <a:extLst>
              <a:ext uri="{FF2B5EF4-FFF2-40B4-BE49-F238E27FC236}">
                <a16:creationId xmlns:a16="http://schemas.microsoft.com/office/drawing/2014/main" id="{A39EEC64-EB48-F235-EF12-7E0C1E9ED745}"/>
              </a:ext>
            </a:extLst>
          </p:cNvPr>
          <p:cNvSpPr txBox="1"/>
          <p:nvPr/>
        </p:nvSpPr>
        <p:spPr>
          <a:xfrm>
            <a:off x="10607" y="6144838"/>
            <a:ext cx="8466196" cy="205802"/>
          </a:xfrm>
          <a:prstGeom prst="rect">
            <a:avLst/>
          </a:prstGeom>
          <a:noFill/>
          <a:ln>
            <a:noFill/>
          </a:ln>
        </p:spPr>
        <p:txBody>
          <a:bodyPr spcFirstLastPara="1" wrap="square" lIns="51427" tIns="25706" rIns="51427" bIns="25706" anchor="t" anchorCtr="0">
            <a:spAutoFit/>
          </a:bodyPr>
          <a:lstStyle/>
          <a:p>
            <a:pPr marL="276401" indent="-276401"/>
            <a:r>
              <a:rPr lang="en-US" sz="1000" dirty="0">
                <a:solidFill>
                  <a:srgbClr val="346667"/>
                </a:solidFill>
                <a:latin typeface="Calibri"/>
                <a:ea typeface="Calibri"/>
                <a:cs typeface="Calibri"/>
                <a:sym typeface="Calibri"/>
              </a:rPr>
              <a:t>Sources: 1. </a:t>
            </a:r>
            <a:r>
              <a:rPr lang="en-US" sz="1000" dirty="0">
                <a:solidFill>
                  <a:srgbClr val="346667"/>
                </a:solidFill>
                <a:latin typeface="Calibri"/>
                <a:ea typeface="Calibri"/>
                <a:cs typeface="Calibri"/>
                <a:sym typeface="Calibri"/>
                <a:hlinkClick r:id="rId4"/>
              </a:rPr>
              <a:t>https://www.healthgeolab.net/DOCUMENTS/HIS_geo-enabling_toolkit.pdf</a:t>
            </a:r>
            <a:r>
              <a:rPr lang="en-US" sz="1000" dirty="0">
                <a:solidFill>
                  <a:srgbClr val="346667"/>
                </a:solidFill>
                <a:latin typeface="Calibri"/>
                <a:ea typeface="Calibri"/>
                <a:cs typeface="Calibri"/>
                <a:sym typeface="Calibri"/>
              </a:rPr>
              <a:t>; 2. </a:t>
            </a:r>
            <a:r>
              <a:rPr lang="en-US" sz="1000" dirty="0">
                <a:solidFill>
                  <a:srgbClr val="346667"/>
                </a:solidFill>
                <a:latin typeface="Calibri"/>
                <a:ea typeface="Calibri"/>
                <a:cs typeface="Calibri"/>
                <a:sym typeface="Calibri"/>
                <a:hlinkClick r:id="rId5"/>
              </a:rPr>
              <a:t>https://www.unicef.org/media/58181/file</a:t>
            </a:r>
            <a:r>
              <a:rPr lang="en-US" sz="1000" dirty="0">
                <a:solidFill>
                  <a:srgbClr val="346667"/>
                </a:solidFill>
                <a:latin typeface="Calibri"/>
                <a:ea typeface="Calibri"/>
                <a:cs typeface="Calibri"/>
                <a:sym typeface="Calibri"/>
              </a:rPr>
              <a:t>; </a:t>
            </a:r>
            <a:endParaRPr sz="1000" dirty="0"/>
          </a:p>
        </p:txBody>
      </p:sp>
      <p:sp>
        <p:nvSpPr>
          <p:cNvPr id="14" name="TextBox 13">
            <a:extLst>
              <a:ext uri="{FF2B5EF4-FFF2-40B4-BE49-F238E27FC236}">
                <a16:creationId xmlns:a16="http://schemas.microsoft.com/office/drawing/2014/main" id="{C62A0A46-B85F-953F-41F4-6516A6810C76}"/>
              </a:ext>
            </a:extLst>
          </p:cNvPr>
          <p:cNvSpPr txBox="1"/>
          <p:nvPr/>
        </p:nvSpPr>
        <p:spPr>
          <a:xfrm>
            <a:off x="1705380" y="745666"/>
            <a:ext cx="2861071" cy="461665"/>
          </a:xfrm>
          <a:prstGeom prst="rect">
            <a:avLst/>
          </a:prstGeom>
          <a:noFill/>
        </p:spPr>
        <p:txBody>
          <a:bodyPr wrap="square">
            <a:spAutoFit/>
          </a:bodyPr>
          <a:lstStyle/>
          <a:p>
            <a:pPr algn="ctr"/>
            <a:r>
              <a:rPr lang="en-US" sz="2400" dirty="0"/>
              <a:t>Geo-enabling the HIS </a:t>
            </a:r>
            <a:endParaRPr lang="en-PH" sz="2400" dirty="0"/>
          </a:p>
        </p:txBody>
      </p:sp>
      <p:sp>
        <p:nvSpPr>
          <p:cNvPr id="15" name="TextBox 14">
            <a:extLst>
              <a:ext uri="{FF2B5EF4-FFF2-40B4-BE49-F238E27FC236}">
                <a16:creationId xmlns:a16="http://schemas.microsoft.com/office/drawing/2014/main" id="{8776B0AC-B601-BA03-2AFB-4E0B5B03194A}"/>
              </a:ext>
            </a:extLst>
          </p:cNvPr>
          <p:cNvSpPr txBox="1"/>
          <p:nvPr/>
        </p:nvSpPr>
        <p:spPr>
          <a:xfrm>
            <a:off x="7139170" y="731092"/>
            <a:ext cx="3275669" cy="461665"/>
          </a:xfrm>
          <a:prstGeom prst="rect">
            <a:avLst/>
          </a:prstGeom>
          <a:noFill/>
        </p:spPr>
        <p:txBody>
          <a:bodyPr wrap="square">
            <a:spAutoFit/>
          </a:bodyPr>
          <a:lstStyle/>
          <a:p>
            <a:pPr algn="ctr"/>
            <a:r>
              <a:rPr lang="en-US" sz="2400" dirty="0"/>
              <a:t>Geo-enabling a program</a:t>
            </a:r>
            <a:endParaRPr lang="en-PH" sz="2400" dirty="0"/>
          </a:p>
        </p:txBody>
      </p:sp>
      <p:pic>
        <p:nvPicPr>
          <p:cNvPr id="2" name="Picture 1">
            <a:extLst>
              <a:ext uri="{FF2B5EF4-FFF2-40B4-BE49-F238E27FC236}">
                <a16:creationId xmlns:a16="http://schemas.microsoft.com/office/drawing/2014/main" id="{5ABAE04D-822F-662A-97EB-F824D817A05F}"/>
              </a:ext>
            </a:extLst>
          </p:cNvPr>
          <p:cNvPicPr>
            <a:picLocks noChangeAspect="1"/>
          </p:cNvPicPr>
          <p:nvPr/>
        </p:nvPicPr>
        <p:blipFill>
          <a:blip r:embed="rId6"/>
          <a:stretch>
            <a:fillRect/>
          </a:stretch>
        </p:blipFill>
        <p:spPr>
          <a:xfrm>
            <a:off x="1231217" y="1672597"/>
            <a:ext cx="4244865" cy="3033469"/>
          </a:xfrm>
          <a:prstGeom prst="rect">
            <a:avLst/>
          </a:prstGeom>
          <a:ln w="6350">
            <a:solidFill>
              <a:schemeClr val="tx1"/>
            </a:solidFill>
          </a:ln>
        </p:spPr>
      </p:pic>
      <p:sp>
        <p:nvSpPr>
          <p:cNvPr id="3" name="Slide Number Placeholder 3">
            <a:extLst>
              <a:ext uri="{FF2B5EF4-FFF2-40B4-BE49-F238E27FC236}">
                <a16:creationId xmlns:a16="http://schemas.microsoft.com/office/drawing/2014/main" id="{DE80065C-C895-1A50-CD72-8482D8660D7B}"/>
              </a:ext>
            </a:extLst>
          </p:cNvPr>
          <p:cNvSpPr txBox="1">
            <a:spLocks/>
          </p:cNvSpPr>
          <p:nvPr/>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22</a:t>
            </a:fld>
            <a:endParaRPr lang="en-GB" altLang="en-US" sz="1200">
              <a:solidFill>
                <a:schemeClr val="bg1"/>
              </a:solidFill>
            </a:endParaRPr>
          </a:p>
        </p:txBody>
      </p:sp>
    </p:spTree>
    <p:extLst>
      <p:ext uri="{BB962C8B-B14F-4D97-AF65-F5344CB8AC3E}">
        <p14:creationId xmlns:p14="http://schemas.microsoft.com/office/powerpoint/2010/main" val="3211759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291955" y="237491"/>
            <a:ext cx="11596335"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en-US" sz="3200" b="1" dirty="0">
                <a:solidFill>
                  <a:srgbClr val="002147"/>
                </a:solidFill>
                <a:latin typeface="+mn-lt"/>
              </a:rPr>
              <a:t>Other advantages of good integration of geographical and temporal dimensions in the HIS</a:t>
            </a:r>
          </a:p>
        </p:txBody>
      </p:sp>
      <p:pic>
        <p:nvPicPr>
          <p:cNvPr id="5" name="Google Shape;111;p4">
            <a:extLst>
              <a:ext uri="{FF2B5EF4-FFF2-40B4-BE49-F238E27FC236}">
                <a16:creationId xmlns:a16="http://schemas.microsoft.com/office/drawing/2014/main" id="{12DDA37A-82C2-4BD6-28FE-BAD33CA8C6C5}"/>
              </a:ext>
            </a:extLst>
          </p:cNvPr>
          <p:cNvPicPr preferRelativeResize="0"/>
          <p:nvPr/>
        </p:nvPicPr>
        <p:blipFill rotWithShape="1">
          <a:blip r:embed="rId3">
            <a:alphaModFix/>
          </a:blip>
          <a:srcRect t="8491" b="52911"/>
          <a:stretch/>
        </p:blipFill>
        <p:spPr>
          <a:xfrm>
            <a:off x="1673913" y="2154134"/>
            <a:ext cx="4450704" cy="2388276"/>
          </a:xfrm>
          <a:prstGeom prst="rect">
            <a:avLst/>
          </a:prstGeom>
          <a:noFill/>
          <a:ln>
            <a:noFill/>
          </a:ln>
        </p:spPr>
      </p:pic>
      <p:sp>
        <p:nvSpPr>
          <p:cNvPr id="9" name="Google Shape;117;p4">
            <a:extLst>
              <a:ext uri="{FF2B5EF4-FFF2-40B4-BE49-F238E27FC236}">
                <a16:creationId xmlns:a16="http://schemas.microsoft.com/office/drawing/2014/main" id="{60164D65-5E0B-A825-7337-E1FD34940719}"/>
              </a:ext>
            </a:extLst>
          </p:cNvPr>
          <p:cNvSpPr/>
          <p:nvPr/>
        </p:nvSpPr>
        <p:spPr>
          <a:xfrm>
            <a:off x="8245646" y="1690622"/>
            <a:ext cx="314660" cy="63953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a:endParaRPr sz="788">
              <a:solidFill>
                <a:schemeClr val="lt1"/>
              </a:solidFill>
              <a:latin typeface="Calibri"/>
              <a:ea typeface="Calibri"/>
              <a:cs typeface="Calibri"/>
              <a:sym typeface="Calibri"/>
            </a:endParaRPr>
          </a:p>
        </p:txBody>
      </p:sp>
      <p:sp>
        <p:nvSpPr>
          <p:cNvPr id="12" name="Google Shape;118;p4">
            <a:extLst>
              <a:ext uri="{FF2B5EF4-FFF2-40B4-BE49-F238E27FC236}">
                <a16:creationId xmlns:a16="http://schemas.microsoft.com/office/drawing/2014/main" id="{5E5E7787-823B-8BE2-90D2-045F80E90A88}"/>
              </a:ext>
            </a:extLst>
          </p:cNvPr>
          <p:cNvSpPr/>
          <p:nvPr/>
        </p:nvSpPr>
        <p:spPr>
          <a:xfrm>
            <a:off x="6189091" y="1412776"/>
            <a:ext cx="314660" cy="63953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a:endParaRPr sz="788">
              <a:solidFill>
                <a:schemeClr val="lt1"/>
              </a:solidFill>
              <a:latin typeface="Calibri"/>
              <a:ea typeface="Calibri"/>
              <a:cs typeface="Calibri"/>
              <a:sym typeface="Calibri"/>
            </a:endParaRPr>
          </a:p>
        </p:txBody>
      </p:sp>
      <p:pic>
        <p:nvPicPr>
          <p:cNvPr id="13" name="Google Shape;119;p4">
            <a:extLst>
              <a:ext uri="{FF2B5EF4-FFF2-40B4-BE49-F238E27FC236}">
                <a16:creationId xmlns:a16="http://schemas.microsoft.com/office/drawing/2014/main" id="{0CE5184F-B4B7-0470-CE8A-8971B419CBD8}"/>
              </a:ext>
            </a:extLst>
          </p:cNvPr>
          <p:cNvPicPr preferRelativeResize="0"/>
          <p:nvPr/>
        </p:nvPicPr>
        <p:blipFill rotWithShape="1">
          <a:blip r:embed="rId3">
            <a:alphaModFix/>
          </a:blip>
          <a:srcRect l="5640" t="49902" r="88459" b="43022"/>
          <a:stretch/>
        </p:blipFill>
        <p:spPr>
          <a:xfrm>
            <a:off x="6240017" y="1124744"/>
            <a:ext cx="197511" cy="329184"/>
          </a:xfrm>
          <a:prstGeom prst="rect">
            <a:avLst/>
          </a:prstGeom>
          <a:noFill/>
          <a:ln>
            <a:noFill/>
          </a:ln>
        </p:spPr>
      </p:pic>
      <p:pic>
        <p:nvPicPr>
          <p:cNvPr id="14" name="Google Shape;120;p4">
            <a:extLst>
              <a:ext uri="{FF2B5EF4-FFF2-40B4-BE49-F238E27FC236}">
                <a16:creationId xmlns:a16="http://schemas.microsoft.com/office/drawing/2014/main" id="{13AA17D0-25B1-920F-195E-7121B30BCFED}"/>
              </a:ext>
            </a:extLst>
          </p:cNvPr>
          <p:cNvPicPr preferRelativeResize="0"/>
          <p:nvPr/>
        </p:nvPicPr>
        <p:blipFill rotWithShape="1">
          <a:blip r:embed="rId3">
            <a:alphaModFix/>
          </a:blip>
          <a:srcRect l="51560" t="49902" r="43062" b="43135"/>
          <a:stretch/>
        </p:blipFill>
        <p:spPr>
          <a:xfrm>
            <a:off x="8316740" y="1144161"/>
            <a:ext cx="182862" cy="329184"/>
          </a:xfrm>
          <a:prstGeom prst="rect">
            <a:avLst/>
          </a:prstGeom>
          <a:noFill/>
          <a:ln>
            <a:noFill/>
          </a:ln>
        </p:spPr>
      </p:pic>
      <p:pic>
        <p:nvPicPr>
          <p:cNvPr id="15" name="Google Shape;121;p4">
            <a:extLst>
              <a:ext uri="{FF2B5EF4-FFF2-40B4-BE49-F238E27FC236}">
                <a16:creationId xmlns:a16="http://schemas.microsoft.com/office/drawing/2014/main" id="{1DC7DCA4-8525-8FB7-7A9C-80EBF5DF5B9D}"/>
              </a:ext>
            </a:extLst>
          </p:cNvPr>
          <p:cNvPicPr preferRelativeResize="0"/>
          <p:nvPr/>
        </p:nvPicPr>
        <p:blipFill rotWithShape="1">
          <a:blip r:embed="rId3">
            <a:alphaModFix/>
          </a:blip>
          <a:srcRect t="59104" r="48304" b="5823"/>
          <a:stretch/>
        </p:blipFill>
        <p:spPr>
          <a:xfrm>
            <a:off x="6033491" y="2144694"/>
            <a:ext cx="2300812" cy="2169852"/>
          </a:xfrm>
          <a:prstGeom prst="rect">
            <a:avLst/>
          </a:prstGeom>
          <a:noFill/>
          <a:ln>
            <a:noFill/>
          </a:ln>
        </p:spPr>
      </p:pic>
      <p:sp>
        <p:nvSpPr>
          <p:cNvPr id="16" name="Google Shape;122;p4">
            <a:extLst>
              <a:ext uri="{FF2B5EF4-FFF2-40B4-BE49-F238E27FC236}">
                <a16:creationId xmlns:a16="http://schemas.microsoft.com/office/drawing/2014/main" id="{17AFCC3F-8217-AA48-DFCA-7FE60B06FF8B}"/>
              </a:ext>
            </a:extLst>
          </p:cNvPr>
          <p:cNvSpPr/>
          <p:nvPr/>
        </p:nvSpPr>
        <p:spPr>
          <a:xfrm>
            <a:off x="3786259" y="1472639"/>
            <a:ext cx="159488" cy="3024336"/>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cxnSp>
        <p:nvCxnSpPr>
          <p:cNvPr id="17" name="Google Shape;124;p4">
            <a:extLst>
              <a:ext uri="{FF2B5EF4-FFF2-40B4-BE49-F238E27FC236}">
                <a16:creationId xmlns:a16="http://schemas.microsoft.com/office/drawing/2014/main" id="{A81C367A-BFE3-04A5-3F1A-2E1C00128B0E}"/>
              </a:ext>
            </a:extLst>
          </p:cNvPr>
          <p:cNvCxnSpPr>
            <a:cxnSpLocks/>
          </p:cNvCxnSpPr>
          <p:nvPr/>
        </p:nvCxnSpPr>
        <p:spPr>
          <a:xfrm>
            <a:off x="3873526" y="1144162"/>
            <a:ext cx="0" cy="3416137"/>
          </a:xfrm>
          <a:prstGeom prst="straightConnector1">
            <a:avLst/>
          </a:prstGeom>
          <a:noFill/>
          <a:ln w="19050" cap="flat" cmpd="sng">
            <a:solidFill>
              <a:schemeClr val="dk1"/>
            </a:solidFill>
            <a:prstDash val="solid"/>
            <a:round/>
            <a:headEnd type="none" w="sm" len="sm"/>
            <a:tailEnd type="none" w="sm" len="sm"/>
          </a:ln>
        </p:spPr>
      </p:cxnSp>
      <p:cxnSp>
        <p:nvCxnSpPr>
          <p:cNvPr id="18" name="Google Shape;125;p4">
            <a:extLst>
              <a:ext uri="{FF2B5EF4-FFF2-40B4-BE49-F238E27FC236}">
                <a16:creationId xmlns:a16="http://schemas.microsoft.com/office/drawing/2014/main" id="{FA2497EC-2E16-30C9-A53F-C1A48090A452}"/>
              </a:ext>
            </a:extLst>
          </p:cNvPr>
          <p:cNvCxnSpPr>
            <a:cxnSpLocks/>
          </p:cNvCxnSpPr>
          <p:nvPr/>
        </p:nvCxnSpPr>
        <p:spPr>
          <a:xfrm>
            <a:off x="6096001" y="1143706"/>
            <a:ext cx="3213" cy="3416137"/>
          </a:xfrm>
          <a:prstGeom prst="straightConnector1">
            <a:avLst/>
          </a:prstGeom>
          <a:noFill/>
          <a:ln w="19050" cap="flat" cmpd="sng">
            <a:solidFill>
              <a:schemeClr val="dk1"/>
            </a:solidFill>
            <a:prstDash val="solid"/>
            <a:round/>
            <a:headEnd type="none" w="sm" len="sm"/>
            <a:tailEnd type="none" w="sm" len="sm"/>
          </a:ln>
        </p:spPr>
      </p:cxnSp>
      <p:cxnSp>
        <p:nvCxnSpPr>
          <p:cNvPr id="19" name="Google Shape;126;p4">
            <a:extLst>
              <a:ext uri="{FF2B5EF4-FFF2-40B4-BE49-F238E27FC236}">
                <a16:creationId xmlns:a16="http://schemas.microsoft.com/office/drawing/2014/main" id="{A0095D70-F70E-CE9A-DABF-309FBFF3BF22}"/>
              </a:ext>
            </a:extLst>
          </p:cNvPr>
          <p:cNvCxnSpPr>
            <a:cxnSpLocks/>
          </p:cNvCxnSpPr>
          <p:nvPr/>
        </p:nvCxnSpPr>
        <p:spPr>
          <a:xfrm>
            <a:off x="8245647" y="1101940"/>
            <a:ext cx="10295" cy="3457902"/>
          </a:xfrm>
          <a:prstGeom prst="straightConnector1">
            <a:avLst/>
          </a:prstGeom>
          <a:noFill/>
          <a:ln w="19050" cap="flat" cmpd="sng">
            <a:solidFill>
              <a:schemeClr val="dk1"/>
            </a:solidFill>
            <a:prstDash val="solid"/>
            <a:round/>
            <a:headEnd type="none" w="sm" len="sm"/>
            <a:tailEnd type="none" w="sm" len="sm"/>
          </a:ln>
        </p:spPr>
      </p:cxnSp>
      <p:sp>
        <p:nvSpPr>
          <p:cNvPr id="26" name="Right Arrow 10">
            <a:extLst>
              <a:ext uri="{FF2B5EF4-FFF2-40B4-BE49-F238E27FC236}">
                <a16:creationId xmlns:a16="http://schemas.microsoft.com/office/drawing/2014/main" id="{317A9986-5039-6D57-3A6B-0E1B528248A6}"/>
              </a:ext>
            </a:extLst>
          </p:cNvPr>
          <p:cNvSpPr/>
          <p:nvPr/>
        </p:nvSpPr>
        <p:spPr>
          <a:xfrm>
            <a:off x="1405942" y="4816177"/>
            <a:ext cx="380251" cy="316412"/>
          </a:xfrm>
          <a:prstGeom prst="rightArrow">
            <a:avLst/>
          </a:prstGeom>
          <a:solidFill>
            <a:srgbClr val="34666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Right Arrow 10">
            <a:extLst>
              <a:ext uri="{FF2B5EF4-FFF2-40B4-BE49-F238E27FC236}">
                <a16:creationId xmlns:a16="http://schemas.microsoft.com/office/drawing/2014/main" id="{09C93CAB-6EC6-E412-8A6F-3B05172BDA22}"/>
              </a:ext>
            </a:extLst>
          </p:cNvPr>
          <p:cNvSpPr/>
          <p:nvPr/>
        </p:nvSpPr>
        <p:spPr>
          <a:xfrm>
            <a:off x="1940444" y="5315534"/>
            <a:ext cx="380251" cy="316412"/>
          </a:xfrm>
          <a:prstGeom prst="rightArrow">
            <a:avLst/>
          </a:prstGeom>
          <a:solidFill>
            <a:srgbClr val="3466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93DDE1AC-C8A5-4DB7-B8F5-3D24E8FAFC21}"/>
              </a:ext>
            </a:extLst>
          </p:cNvPr>
          <p:cNvSpPr txBox="1"/>
          <p:nvPr/>
        </p:nvSpPr>
        <p:spPr>
          <a:xfrm>
            <a:off x="2021277" y="1112899"/>
            <a:ext cx="1771943" cy="553998"/>
          </a:xfrm>
          <a:prstGeom prst="rect">
            <a:avLst/>
          </a:prstGeom>
          <a:solidFill>
            <a:schemeClr val="bg1"/>
          </a:solidFill>
        </p:spPr>
        <p:txBody>
          <a:bodyPr wrap="square">
            <a:spAutoFit/>
          </a:bodyPr>
          <a:lstStyle/>
          <a:p>
            <a:r>
              <a:rPr lang="en-US" sz="1000" dirty="0"/>
              <a:t>Contextualize data from different sources in both space and time</a:t>
            </a:r>
            <a:endParaRPr lang="fr-CH" sz="1000" dirty="0"/>
          </a:p>
        </p:txBody>
      </p:sp>
      <p:sp>
        <p:nvSpPr>
          <p:cNvPr id="11" name="TextBox 10">
            <a:extLst>
              <a:ext uri="{FF2B5EF4-FFF2-40B4-BE49-F238E27FC236}">
                <a16:creationId xmlns:a16="http://schemas.microsoft.com/office/drawing/2014/main" id="{8AEC42B1-737A-C694-190E-094769C81174}"/>
              </a:ext>
            </a:extLst>
          </p:cNvPr>
          <p:cNvSpPr txBox="1"/>
          <p:nvPr/>
        </p:nvSpPr>
        <p:spPr>
          <a:xfrm>
            <a:off x="6407981" y="1101940"/>
            <a:ext cx="1789888" cy="707886"/>
          </a:xfrm>
          <a:prstGeom prst="rect">
            <a:avLst/>
          </a:prstGeom>
          <a:solidFill>
            <a:schemeClr val="bg1"/>
          </a:solidFill>
        </p:spPr>
        <p:txBody>
          <a:bodyPr wrap="square">
            <a:spAutoFit/>
          </a:bodyPr>
          <a:lstStyle/>
          <a:p>
            <a:r>
              <a:rPr lang="en-US" sz="1000" dirty="0"/>
              <a:t>Facilitate trend analysis by taking into account how the geography has changed through time</a:t>
            </a:r>
            <a:endParaRPr lang="fr-CH" sz="1000" dirty="0"/>
          </a:p>
        </p:txBody>
      </p:sp>
      <p:sp>
        <p:nvSpPr>
          <p:cNvPr id="20" name="TextBox 19">
            <a:extLst>
              <a:ext uri="{FF2B5EF4-FFF2-40B4-BE49-F238E27FC236}">
                <a16:creationId xmlns:a16="http://schemas.microsoft.com/office/drawing/2014/main" id="{D84882F1-96D2-099D-9E1D-DEB03D8BC60D}"/>
              </a:ext>
            </a:extLst>
          </p:cNvPr>
          <p:cNvSpPr txBox="1"/>
          <p:nvPr/>
        </p:nvSpPr>
        <p:spPr>
          <a:xfrm>
            <a:off x="8524195" y="1117193"/>
            <a:ext cx="1960001" cy="707886"/>
          </a:xfrm>
          <a:prstGeom prst="rect">
            <a:avLst/>
          </a:prstGeom>
          <a:solidFill>
            <a:schemeClr val="bg1"/>
          </a:solidFill>
        </p:spPr>
        <p:txBody>
          <a:bodyPr wrap="square">
            <a:spAutoFit/>
          </a:bodyPr>
          <a:lstStyle/>
          <a:p>
            <a:r>
              <a:rPr lang="en-US" sz="1000" dirty="0"/>
              <a:t>Use a geographic information system (GIS) to create thematic maps, conduct spatial analyses, or apply spatially distributed models</a:t>
            </a:r>
            <a:endParaRPr lang="fr-CH" sz="1000" dirty="0"/>
          </a:p>
        </p:txBody>
      </p:sp>
      <p:sp>
        <p:nvSpPr>
          <p:cNvPr id="29" name="Rectangle 28">
            <a:extLst>
              <a:ext uri="{FF2B5EF4-FFF2-40B4-BE49-F238E27FC236}">
                <a16:creationId xmlns:a16="http://schemas.microsoft.com/office/drawing/2014/main" id="{D411DC3C-AE83-218B-D684-F7668C5D0606}"/>
              </a:ext>
            </a:extLst>
          </p:cNvPr>
          <p:cNvSpPr/>
          <p:nvPr/>
        </p:nvSpPr>
        <p:spPr>
          <a:xfrm>
            <a:off x="4295800" y="1706691"/>
            <a:ext cx="1650884" cy="4043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0" name="TextBox 9">
            <a:extLst>
              <a:ext uri="{FF2B5EF4-FFF2-40B4-BE49-F238E27FC236}">
                <a16:creationId xmlns:a16="http://schemas.microsoft.com/office/drawing/2014/main" id="{7BBCE20E-84C1-4DE2-2921-D84D84071E24}"/>
              </a:ext>
            </a:extLst>
          </p:cNvPr>
          <p:cNvSpPr txBox="1"/>
          <p:nvPr/>
        </p:nvSpPr>
        <p:spPr>
          <a:xfrm>
            <a:off x="4204668" y="1101940"/>
            <a:ext cx="1846768" cy="707886"/>
          </a:xfrm>
          <a:prstGeom prst="rect">
            <a:avLst/>
          </a:prstGeom>
          <a:noFill/>
        </p:spPr>
        <p:txBody>
          <a:bodyPr wrap="square">
            <a:spAutoFit/>
          </a:bodyPr>
          <a:lstStyle/>
          <a:p>
            <a:r>
              <a:rPr lang="en-US" sz="1000" dirty="0"/>
              <a:t>Use geographic entities (i.e. health facilities) as the common link between data collected by different sources</a:t>
            </a:r>
            <a:endParaRPr lang="fr-CH" sz="1000" dirty="0"/>
          </a:p>
        </p:txBody>
      </p:sp>
      <p:pic>
        <p:nvPicPr>
          <p:cNvPr id="35" name="Google Shape;111;p4">
            <a:extLst>
              <a:ext uri="{FF2B5EF4-FFF2-40B4-BE49-F238E27FC236}">
                <a16:creationId xmlns:a16="http://schemas.microsoft.com/office/drawing/2014/main" id="{593CAF9E-ECCA-D8A7-4DAD-22D4A7FB9740}"/>
              </a:ext>
            </a:extLst>
          </p:cNvPr>
          <p:cNvPicPr preferRelativeResize="0"/>
          <p:nvPr/>
        </p:nvPicPr>
        <p:blipFill rotWithShape="1">
          <a:blip r:embed="rId3">
            <a:alphaModFix/>
          </a:blip>
          <a:srcRect t="1915" r="91868" b="91797"/>
          <a:stretch/>
        </p:blipFill>
        <p:spPr>
          <a:xfrm>
            <a:off x="1673053" y="1133577"/>
            <a:ext cx="361950" cy="389085"/>
          </a:xfrm>
          <a:prstGeom prst="rect">
            <a:avLst/>
          </a:prstGeom>
          <a:noFill/>
          <a:ln>
            <a:noFill/>
          </a:ln>
        </p:spPr>
      </p:pic>
      <p:pic>
        <p:nvPicPr>
          <p:cNvPr id="36" name="Google Shape;111;p4">
            <a:extLst>
              <a:ext uri="{FF2B5EF4-FFF2-40B4-BE49-F238E27FC236}">
                <a16:creationId xmlns:a16="http://schemas.microsoft.com/office/drawing/2014/main" id="{A9339379-996F-4972-AD7D-6A3C7E76D9BD}"/>
              </a:ext>
            </a:extLst>
          </p:cNvPr>
          <p:cNvPicPr preferRelativeResize="0"/>
          <p:nvPr/>
        </p:nvPicPr>
        <p:blipFill rotWithShape="1">
          <a:blip r:embed="rId3">
            <a:alphaModFix/>
          </a:blip>
          <a:srcRect l="52021" t="1915" r="40909" b="92621"/>
          <a:stretch/>
        </p:blipFill>
        <p:spPr>
          <a:xfrm>
            <a:off x="3929220" y="1159061"/>
            <a:ext cx="314660" cy="338114"/>
          </a:xfrm>
          <a:prstGeom prst="rect">
            <a:avLst/>
          </a:prstGeom>
          <a:noFill/>
          <a:ln>
            <a:noFill/>
          </a:ln>
        </p:spPr>
      </p:pic>
      <p:sp>
        <p:nvSpPr>
          <p:cNvPr id="30" name="TextBox 29">
            <a:extLst>
              <a:ext uri="{FF2B5EF4-FFF2-40B4-BE49-F238E27FC236}">
                <a16:creationId xmlns:a16="http://schemas.microsoft.com/office/drawing/2014/main" id="{975C96B1-898F-E579-634A-B00D756BE653}"/>
              </a:ext>
            </a:extLst>
          </p:cNvPr>
          <p:cNvSpPr txBox="1"/>
          <p:nvPr/>
        </p:nvSpPr>
        <p:spPr>
          <a:xfrm>
            <a:off x="8140" y="6110145"/>
            <a:ext cx="5768572" cy="246221"/>
          </a:xfrm>
          <a:prstGeom prst="rect">
            <a:avLst/>
          </a:prstGeom>
          <a:noFill/>
        </p:spPr>
        <p:txBody>
          <a:bodyPr wrap="square">
            <a:spAutoFit/>
          </a:bodyPr>
          <a:lstStyle/>
          <a:p>
            <a:r>
              <a:rPr lang="en-PH" sz="1000" dirty="0"/>
              <a:t>1 </a:t>
            </a:r>
            <a:r>
              <a:rPr lang="en-PH" sz="1000" dirty="0">
                <a:hlinkClick r:id="rId4"/>
              </a:rPr>
              <a:t>https://www.adb.org/publications/building-capacity-geo-enabling-health-information-systems</a:t>
            </a:r>
            <a:r>
              <a:rPr lang="en-PH" sz="1000" dirty="0"/>
              <a:t> </a:t>
            </a:r>
          </a:p>
        </p:txBody>
      </p:sp>
      <p:pic>
        <p:nvPicPr>
          <p:cNvPr id="32" name="Picture 31">
            <a:extLst>
              <a:ext uri="{FF2B5EF4-FFF2-40B4-BE49-F238E27FC236}">
                <a16:creationId xmlns:a16="http://schemas.microsoft.com/office/drawing/2014/main" id="{1733E033-3268-11B3-E129-8097B8294B27}"/>
              </a:ext>
            </a:extLst>
          </p:cNvPr>
          <p:cNvPicPr>
            <a:picLocks noChangeAspect="1"/>
          </p:cNvPicPr>
          <p:nvPr/>
        </p:nvPicPr>
        <p:blipFill>
          <a:blip r:embed="rId5"/>
          <a:stretch>
            <a:fillRect/>
          </a:stretch>
        </p:blipFill>
        <p:spPr>
          <a:xfrm>
            <a:off x="11022111" y="720057"/>
            <a:ext cx="917105" cy="1144161"/>
          </a:xfrm>
          <a:prstGeom prst="rect">
            <a:avLst/>
          </a:prstGeom>
          <a:ln>
            <a:solidFill>
              <a:schemeClr val="tx1"/>
            </a:solidFill>
          </a:ln>
        </p:spPr>
      </p:pic>
      <p:sp>
        <p:nvSpPr>
          <p:cNvPr id="6" name="TextBox 5">
            <a:extLst>
              <a:ext uri="{FF2B5EF4-FFF2-40B4-BE49-F238E27FC236}">
                <a16:creationId xmlns:a16="http://schemas.microsoft.com/office/drawing/2014/main" id="{2489C3AF-5453-5379-2C9A-F34FC8DE2C35}"/>
              </a:ext>
            </a:extLst>
          </p:cNvPr>
          <p:cNvSpPr txBox="1"/>
          <p:nvPr/>
        </p:nvSpPr>
        <p:spPr>
          <a:xfrm>
            <a:off x="10751901" y="682481"/>
            <a:ext cx="358946" cy="261610"/>
          </a:xfrm>
          <a:prstGeom prst="rect">
            <a:avLst/>
          </a:prstGeom>
          <a:noFill/>
        </p:spPr>
        <p:txBody>
          <a:bodyPr wrap="square">
            <a:spAutoFit/>
          </a:bodyPr>
          <a:lstStyle/>
          <a:p>
            <a:r>
              <a:rPr lang="en-US" sz="1100" dirty="0"/>
              <a:t>1</a:t>
            </a:r>
            <a:endParaRPr lang="en-GB" sz="1100" dirty="0"/>
          </a:p>
        </p:txBody>
      </p:sp>
      <p:sp>
        <p:nvSpPr>
          <p:cNvPr id="3" name="Slide Number Placeholder 3">
            <a:extLst>
              <a:ext uri="{FF2B5EF4-FFF2-40B4-BE49-F238E27FC236}">
                <a16:creationId xmlns:a16="http://schemas.microsoft.com/office/drawing/2014/main" id="{BC2BF0A6-DF0E-9D7F-C1B6-DF77C6EE3BAC}"/>
              </a:ext>
            </a:extLst>
          </p:cNvPr>
          <p:cNvSpPr txBox="1">
            <a:spLocks/>
          </p:cNvSpPr>
          <p:nvPr/>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3</a:t>
            </a:fld>
            <a:endParaRPr lang="en-GB" altLang="en-US" sz="1200">
              <a:solidFill>
                <a:schemeClr val="bg1"/>
              </a:solidFill>
            </a:endParaRPr>
          </a:p>
        </p:txBody>
      </p:sp>
      <p:pic>
        <p:nvPicPr>
          <p:cNvPr id="2" name="Picture 1">
            <a:extLst>
              <a:ext uri="{FF2B5EF4-FFF2-40B4-BE49-F238E27FC236}">
                <a16:creationId xmlns:a16="http://schemas.microsoft.com/office/drawing/2014/main" id="{66BE294C-43D7-CE19-3FA7-BB1372BCCA6D}"/>
              </a:ext>
            </a:extLst>
          </p:cNvPr>
          <p:cNvPicPr/>
          <p:nvPr/>
        </p:nvPicPr>
        <p:blipFill rotWithShape="1">
          <a:blip r:embed="rId6"/>
          <a:srcRect l="41506" t="34319" r="20032" b="13905"/>
          <a:stretch/>
        </p:blipFill>
        <p:spPr bwMode="auto">
          <a:xfrm>
            <a:off x="8403703" y="2238514"/>
            <a:ext cx="1561856" cy="1377255"/>
          </a:xfrm>
          <a:prstGeom prst="rect">
            <a:avLst/>
          </a:prstGeom>
          <a:ln>
            <a:solidFill>
              <a:schemeClr val="tx1"/>
            </a:solidFill>
          </a:ln>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D252FD76-76D3-BC8A-18B0-70922018BDC3}"/>
              </a:ext>
            </a:extLst>
          </p:cNvPr>
          <p:cNvPicPr>
            <a:picLocks noChangeAspect="1"/>
          </p:cNvPicPr>
          <p:nvPr/>
        </p:nvPicPr>
        <p:blipFill>
          <a:blip r:embed="rId7"/>
          <a:stretch>
            <a:fillRect/>
          </a:stretch>
        </p:blipFill>
        <p:spPr>
          <a:xfrm>
            <a:off x="10211173" y="2144694"/>
            <a:ext cx="1374672" cy="1787269"/>
          </a:xfrm>
          <a:prstGeom prst="rect">
            <a:avLst/>
          </a:prstGeom>
          <a:ln>
            <a:solidFill>
              <a:schemeClr val="tx1"/>
            </a:solidFill>
          </a:ln>
        </p:spPr>
      </p:pic>
      <p:pic>
        <p:nvPicPr>
          <p:cNvPr id="31" name="Picture 30">
            <a:extLst>
              <a:ext uri="{FF2B5EF4-FFF2-40B4-BE49-F238E27FC236}">
                <a16:creationId xmlns:a16="http://schemas.microsoft.com/office/drawing/2014/main" id="{BEEAE13B-8F91-A1A2-171E-4CADB0D789E0}"/>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t="763"/>
          <a:stretch/>
        </p:blipFill>
        <p:spPr>
          <a:xfrm>
            <a:off x="10036633" y="4154537"/>
            <a:ext cx="1570603" cy="1168967"/>
          </a:xfrm>
          <a:prstGeom prst="rect">
            <a:avLst/>
          </a:prstGeom>
          <a:ln>
            <a:solidFill>
              <a:schemeClr val="tx1"/>
            </a:solidFill>
          </a:ln>
        </p:spPr>
      </p:pic>
      <p:pic>
        <p:nvPicPr>
          <p:cNvPr id="33" name="Picture 6">
            <a:extLst>
              <a:ext uri="{FF2B5EF4-FFF2-40B4-BE49-F238E27FC236}">
                <a16:creationId xmlns:a16="http://schemas.microsoft.com/office/drawing/2014/main" id="{610794A8-F621-09B3-69C4-44AADBE1097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27854" y="3749300"/>
            <a:ext cx="1374672" cy="193022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38543306-4B7B-E24C-A865-4B9D455428FF}"/>
              </a:ext>
            </a:extLst>
          </p:cNvPr>
          <p:cNvSpPr txBox="1"/>
          <p:nvPr/>
        </p:nvSpPr>
        <p:spPr>
          <a:xfrm>
            <a:off x="1727949" y="4718273"/>
            <a:ext cx="6771653" cy="461665"/>
          </a:xfrm>
          <a:prstGeom prst="rect">
            <a:avLst/>
          </a:prstGeom>
          <a:noFill/>
        </p:spPr>
        <p:txBody>
          <a:bodyPr wrap="square" rtlCol="0">
            <a:spAutoFit/>
          </a:bodyPr>
          <a:lstStyle/>
          <a:p>
            <a:r>
              <a:rPr lang="en-US" sz="2400" dirty="0"/>
              <a:t>How do you benefit from this in a sustainable way?</a:t>
            </a:r>
          </a:p>
        </p:txBody>
      </p:sp>
      <p:sp>
        <p:nvSpPr>
          <p:cNvPr id="22" name="TextBox 21">
            <a:extLst>
              <a:ext uri="{FF2B5EF4-FFF2-40B4-BE49-F238E27FC236}">
                <a16:creationId xmlns:a16="http://schemas.microsoft.com/office/drawing/2014/main" id="{F3E2DF12-E0D1-AEC5-E9C6-66F3230B16DF}"/>
              </a:ext>
            </a:extLst>
          </p:cNvPr>
          <p:cNvSpPr txBox="1"/>
          <p:nvPr/>
        </p:nvSpPr>
        <p:spPr>
          <a:xfrm>
            <a:off x="2268902" y="5229124"/>
            <a:ext cx="6078909" cy="830997"/>
          </a:xfrm>
          <a:prstGeom prst="rect">
            <a:avLst/>
          </a:prstGeom>
          <a:noFill/>
        </p:spPr>
        <p:txBody>
          <a:bodyPr wrap="square" rtlCol="0">
            <a:spAutoFit/>
          </a:bodyPr>
          <a:lstStyle/>
          <a:p>
            <a:r>
              <a:rPr lang="en-US" sz="2400" dirty="0"/>
              <a:t>By geo-enabling the health information system, programs or interventions</a:t>
            </a:r>
          </a:p>
        </p:txBody>
      </p:sp>
    </p:spTree>
    <p:extLst>
      <p:ext uri="{BB962C8B-B14F-4D97-AF65-F5344CB8AC3E}">
        <p14:creationId xmlns:p14="http://schemas.microsoft.com/office/powerpoint/2010/main" val="32846489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oogle Shape;75;p2">
            <a:extLst>
              <a:ext uri="{FF2B5EF4-FFF2-40B4-BE49-F238E27FC236}">
                <a16:creationId xmlns:a16="http://schemas.microsoft.com/office/drawing/2014/main" id="{06597488-2570-8C80-83CB-76405F5C9BF5}"/>
              </a:ext>
            </a:extLst>
          </p:cNvPr>
          <p:cNvSpPr txBox="1"/>
          <p:nvPr/>
        </p:nvSpPr>
        <p:spPr>
          <a:xfrm>
            <a:off x="7086288" y="5633152"/>
            <a:ext cx="1157288" cy="205383"/>
          </a:xfrm>
          <a:prstGeom prst="rect">
            <a:avLst/>
          </a:prstGeom>
          <a:noFill/>
          <a:ln>
            <a:noFill/>
          </a:ln>
        </p:spPr>
        <p:txBody>
          <a:bodyPr spcFirstLastPara="1" wrap="square" lIns="51427" tIns="25706" rIns="51427" bIns="25706" anchor="t" anchorCtr="0">
            <a:noAutofit/>
          </a:bodyPr>
          <a:lstStyle/>
          <a:p>
            <a:pPr algn="r"/>
            <a:fld id="{00000000-1234-1234-1234-123412341234}" type="slidenum">
              <a:rPr lang="en-US" sz="675">
                <a:solidFill>
                  <a:schemeClr val="lt1"/>
                </a:solidFill>
                <a:latin typeface="Calibri"/>
                <a:ea typeface="Calibri"/>
                <a:cs typeface="Calibri"/>
                <a:sym typeface="Calibri"/>
              </a:rPr>
              <a:pPr algn="r"/>
              <a:t>4</a:t>
            </a:fld>
            <a:endParaRPr sz="675">
              <a:solidFill>
                <a:schemeClr val="lt1"/>
              </a:solidFill>
              <a:latin typeface="Calibri"/>
              <a:ea typeface="Calibri"/>
              <a:cs typeface="Calibri"/>
              <a:sym typeface="Calibri"/>
            </a:endParaRPr>
          </a:p>
        </p:txBody>
      </p:sp>
      <p:sp>
        <p:nvSpPr>
          <p:cNvPr id="24" name="Rectangle 23">
            <a:extLst>
              <a:ext uri="{FF2B5EF4-FFF2-40B4-BE49-F238E27FC236}">
                <a16:creationId xmlns:a16="http://schemas.microsoft.com/office/drawing/2014/main" id="{F33194ED-6E84-67F4-1B9E-3D9DAE27D9FA}"/>
              </a:ext>
            </a:extLst>
          </p:cNvPr>
          <p:cNvSpPr/>
          <p:nvPr/>
        </p:nvSpPr>
        <p:spPr>
          <a:xfrm>
            <a:off x="2179918" y="5345005"/>
            <a:ext cx="8792882" cy="830997"/>
          </a:xfrm>
          <a:prstGeom prst="rect">
            <a:avLst/>
          </a:prstGeom>
        </p:spPr>
        <p:txBody>
          <a:bodyPr wrap="square">
            <a:spAutoFit/>
          </a:bodyPr>
          <a:lstStyle/>
          <a:p>
            <a:pPr fontAlgn="base"/>
            <a:r>
              <a:rPr lang="en-US" sz="2400" dirty="0"/>
              <a:t>Geography changes continuously over time and at a different “speed” depending on the geographical feature being considered.</a:t>
            </a:r>
          </a:p>
        </p:txBody>
      </p:sp>
      <p:sp>
        <p:nvSpPr>
          <p:cNvPr id="25" name="Right Arrow 26">
            <a:extLst>
              <a:ext uri="{FF2B5EF4-FFF2-40B4-BE49-F238E27FC236}">
                <a16:creationId xmlns:a16="http://schemas.microsoft.com/office/drawing/2014/main" id="{F0F6F8FE-6C09-296C-4AC1-8BB6A0280E57}"/>
              </a:ext>
            </a:extLst>
          </p:cNvPr>
          <p:cNvSpPr/>
          <p:nvPr/>
        </p:nvSpPr>
        <p:spPr>
          <a:xfrm>
            <a:off x="1667435" y="5399882"/>
            <a:ext cx="477712" cy="336891"/>
          </a:xfrm>
          <a:prstGeom prst="rightArrow">
            <a:avLst/>
          </a:prstGeom>
          <a:solidFill>
            <a:srgbClr val="34666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itle 1">
            <a:extLst>
              <a:ext uri="{FF2B5EF4-FFF2-40B4-BE49-F238E27FC236}">
                <a16:creationId xmlns:a16="http://schemas.microsoft.com/office/drawing/2014/main" id="{6205CC5D-8EB5-3E65-8056-BE50F87F95F6}"/>
              </a:ext>
            </a:extLst>
          </p:cNvPr>
          <p:cNvSpPr txBox="1">
            <a:spLocks/>
          </p:cNvSpPr>
          <p:nvPr/>
        </p:nvSpPr>
        <p:spPr bwMode="auto">
          <a:xfrm>
            <a:off x="1524000" y="30277"/>
            <a:ext cx="9143999"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en-US" sz="3200" b="1" dirty="0">
                <a:solidFill>
                  <a:srgbClr val="002147"/>
                </a:solidFill>
                <a:latin typeface="+mn-lt"/>
              </a:rPr>
              <a:t>A geo-enabled health information system</a:t>
            </a:r>
          </a:p>
        </p:txBody>
      </p:sp>
      <p:sp>
        <p:nvSpPr>
          <p:cNvPr id="3" name="Slide Number Placeholder 3">
            <a:extLst>
              <a:ext uri="{FF2B5EF4-FFF2-40B4-BE49-F238E27FC236}">
                <a16:creationId xmlns:a16="http://schemas.microsoft.com/office/drawing/2014/main" id="{99D5B170-A45F-FFFD-C918-1B856F905B16}"/>
              </a:ext>
            </a:extLst>
          </p:cNvPr>
          <p:cNvSpPr txBox="1">
            <a:spLocks/>
          </p:cNvSpPr>
          <p:nvPr/>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4</a:t>
            </a:fld>
            <a:endParaRPr lang="en-GB" altLang="en-US" sz="1200">
              <a:solidFill>
                <a:schemeClr val="bg1"/>
              </a:solidFill>
            </a:endParaRPr>
          </a:p>
        </p:txBody>
      </p:sp>
      <p:pic>
        <p:nvPicPr>
          <p:cNvPr id="2" name="Picture 1">
            <a:extLst>
              <a:ext uri="{FF2B5EF4-FFF2-40B4-BE49-F238E27FC236}">
                <a16:creationId xmlns:a16="http://schemas.microsoft.com/office/drawing/2014/main" id="{96ED4636-444E-E3E4-702C-65B8B19B4BC5}"/>
              </a:ext>
            </a:extLst>
          </p:cNvPr>
          <p:cNvPicPr>
            <a:picLocks noChangeAspect="1"/>
          </p:cNvPicPr>
          <p:nvPr/>
        </p:nvPicPr>
        <p:blipFill>
          <a:blip r:embed="rId3"/>
          <a:stretch>
            <a:fillRect/>
          </a:stretch>
        </p:blipFill>
        <p:spPr>
          <a:xfrm>
            <a:off x="1476082" y="1280657"/>
            <a:ext cx="9227478" cy="2153078"/>
          </a:xfrm>
          <a:prstGeom prst="rect">
            <a:avLst/>
          </a:prstGeom>
        </p:spPr>
      </p:pic>
      <p:pic>
        <p:nvPicPr>
          <p:cNvPr id="7" name="Picture 16">
            <a:extLst>
              <a:ext uri="{FF2B5EF4-FFF2-40B4-BE49-F238E27FC236}">
                <a16:creationId xmlns:a16="http://schemas.microsoft.com/office/drawing/2014/main" id="{5B038AD0-8121-C3CB-0A51-DDA3006F77A2}"/>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56554" y="3434603"/>
            <a:ext cx="24479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a:extLst>
              <a:ext uri="{FF2B5EF4-FFF2-40B4-BE49-F238E27FC236}">
                <a16:creationId xmlns:a16="http://schemas.microsoft.com/office/drawing/2014/main" id="{0CDFDB9F-4783-D6FD-0FE6-5FAE9D7FA27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89229" y="3429275"/>
            <a:ext cx="2439987"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a:extLst>
              <a:ext uri="{FF2B5EF4-FFF2-40B4-BE49-F238E27FC236}">
                <a16:creationId xmlns:a16="http://schemas.microsoft.com/office/drawing/2014/main" id="{6A58961D-F5A0-C0EF-CF6C-1BEACC41BD2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68723" y="3461491"/>
            <a:ext cx="2417763"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Line 11">
            <a:extLst>
              <a:ext uri="{FF2B5EF4-FFF2-40B4-BE49-F238E27FC236}">
                <a16:creationId xmlns:a16="http://schemas.microsoft.com/office/drawing/2014/main" id="{21993143-79B4-9874-B325-068012BB2B59}"/>
              </a:ext>
            </a:extLst>
          </p:cNvPr>
          <p:cNvSpPr>
            <a:spLocks noChangeShapeType="1"/>
          </p:cNvSpPr>
          <p:nvPr/>
        </p:nvSpPr>
        <p:spPr bwMode="auto">
          <a:xfrm>
            <a:off x="1987037" y="2547247"/>
            <a:ext cx="971315" cy="1493304"/>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26" name="Line 14">
            <a:extLst>
              <a:ext uri="{FF2B5EF4-FFF2-40B4-BE49-F238E27FC236}">
                <a16:creationId xmlns:a16="http://schemas.microsoft.com/office/drawing/2014/main" id="{47E6D203-C932-6369-F05A-375E9DDB7CFE}"/>
              </a:ext>
            </a:extLst>
          </p:cNvPr>
          <p:cNvSpPr>
            <a:spLocks noChangeShapeType="1"/>
          </p:cNvSpPr>
          <p:nvPr/>
        </p:nvSpPr>
        <p:spPr bwMode="auto">
          <a:xfrm>
            <a:off x="5582243" y="2697722"/>
            <a:ext cx="639262" cy="1569478"/>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27" name="Line 17">
            <a:extLst>
              <a:ext uri="{FF2B5EF4-FFF2-40B4-BE49-F238E27FC236}">
                <a16:creationId xmlns:a16="http://schemas.microsoft.com/office/drawing/2014/main" id="{D513D8BB-E1FB-1574-5A64-38026D052011}"/>
              </a:ext>
            </a:extLst>
          </p:cNvPr>
          <p:cNvSpPr>
            <a:spLocks noChangeShapeType="1"/>
          </p:cNvSpPr>
          <p:nvPr/>
        </p:nvSpPr>
        <p:spPr bwMode="auto">
          <a:xfrm>
            <a:off x="9196473" y="2587046"/>
            <a:ext cx="548162" cy="1569478"/>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28" name="Title 1">
            <a:extLst>
              <a:ext uri="{FF2B5EF4-FFF2-40B4-BE49-F238E27FC236}">
                <a16:creationId xmlns:a16="http://schemas.microsoft.com/office/drawing/2014/main" id="{41424DBB-6197-C71E-F6F3-2754926FA9F5}"/>
              </a:ext>
            </a:extLst>
          </p:cNvPr>
          <p:cNvSpPr txBox="1">
            <a:spLocks/>
          </p:cNvSpPr>
          <p:nvPr/>
        </p:nvSpPr>
        <p:spPr>
          <a:xfrm>
            <a:off x="892098" y="839519"/>
            <a:ext cx="10504448" cy="507928"/>
          </a:xfrm>
          <a:prstGeom prst="rect">
            <a:avLst/>
          </a:prstGeom>
        </p:spPr>
        <p:txBody>
          <a:bodyPr anchor="t"/>
          <a:lstStyle>
            <a:defPPr>
              <a:defRPr lang="en-US"/>
            </a:defPPr>
            <a:lvl1pPr fontAlgn="auto">
              <a:lnSpc>
                <a:spcPct val="90000"/>
              </a:lnSpc>
              <a:spcAft>
                <a:spcPts val="0"/>
              </a:spcAft>
              <a:defRPr sz="2700">
                <a:ea typeface="+mj-ea"/>
                <a:cs typeface="+mj-cs"/>
              </a:defRPr>
            </a:lvl1pPr>
          </a:lstStyle>
          <a:p>
            <a:pPr marL="0" lvl="1" algn="ctr">
              <a:lnSpc>
                <a:spcPct val="90000"/>
              </a:lnSpc>
            </a:pPr>
            <a:r>
              <a:rPr lang="en-US" sz="2400" dirty="0">
                <a:ea typeface="+mj-ea"/>
                <a:cs typeface="+mj-cs"/>
              </a:rPr>
              <a:t>Importance of simultaneously managing the geographic and temporal dimensions</a:t>
            </a:r>
            <a:r>
              <a:rPr lang="fr-CH" sz="2400" dirty="0"/>
              <a:t> </a:t>
            </a:r>
          </a:p>
        </p:txBody>
      </p:sp>
      <p:sp>
        <p:nvSpPr>
          <p:cNvPr id="29" name="TextBox 28">
            <a:extLst>
              <a:ext uri="{FF2B5EF4-FFF2-40B4-BE49-F238E27FC236}">
                <a16:creationId xmlns:a16="http://schemas.microsoft.com/office/drawing/2014/main" id="{917B7149-CE71-E1ED-0600-E5E9E6EDBA0F}"/>
              </a:ext>
            </a:extLst>
          </p:cNvPr>
          <p:cNvSpPr txBox="1"/>
          <p:nvPr/>
        </p:nvSpPr>
        <p:spPr>
          <a:xfrm>
            <a:off x="669300" y="1442101"/>
            <a:ext cx="852900" cy="307777"/>
          </a:xfrm>
          <a:prstGeom prst="rect">
            <a:avLst/>
          </a:prstGeom>
          <a:noFill/>
        </p:spPr>
        <p:txBody>
          <a:bodyPr wrap="square">
            <a:spAutoFit/>
          </a:bodyPr>
          <a:lstStyle/>
          <a:p>
            <a:r>
              <a:rPr lang="en-PH" sz="1400" dirty="0">
                <a:ea typeface="+mj-ea"/>
                <a:cs typeface="+mj-cs"/>
              </a:rPr>
              <a:t>Uganda</a:t>
            </a:r>
            <a:endParaRPr lang="en-GB" sz="1400" dirty="0"/>
          </a:p>
        </p:txBody>
      </p:sp>
      <p:sp>
        <p:nvSpPr>
          <p:cNvPr id="30" name="TextBox 29">
            <a:extLst>
              <a:ext uri="{FF2B5EF4-FFF2-40B4-BE49-F238E27FC236}">
                <a16:creationId xmlns:a16="http://schemas.microsoft.com/office/drawing/2014/main" id="{6DA466B1-D6C2-4183-418B-9031B1EC6073}"/>
              </a:ext>
            </a:extLst>
          </p:cNvPr>
          <p:cNvSpPr txBox="1"/>
          <p:nvPr/>
        </p:nvSpPr>
        <p:spPr>
          <a:xfrm>
            <a:off x="17565" y="6104579"/>
            <a:ext cx="1519093" cy="246221"/>
          </a:xfrm>
          <a:prstGeom prst="rect">
            <a:avLst/>
          </a:prstGeom>
          <a:noFill/>
        </p:spPr>
        <p:txBody>
          <a:bodyPr wrap="square">
            <a:spAutoFit/>
          </a:bodyPr>
          <a:lstStyle/>
          <a:p>
            <a:r>
              <a:rPr lang="en-GB" sz="1000" dirty="0">
                <a:hlinkClick r:id="rId7"/>
              </a:rPr>
              <a:t>https://salb.un.org/en</a:t>
            </a:r>
            <a:r>
              <a:rPr lang="en-GB" sz="1000" dirty="0"/>
              <a:t> </a:t>
            </a:r>
          </a:p>
        </p:txBody>
      </p:sp>
    </p:spTree>
    <p:extLst>
      <p:ext uri="{BB962C8B-B14F-4D97-AF65-F5344CB8AC3E}">
        <p14:creationId xmlns:p14="http://schemas.microsoft.com/office/powerpoint/2010/main" val="167645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diagram of a diagram of a diagram&#10;&#10;Description automatically generated with medium confidence">
            <a:extLst>
              <a:ext uri="{FF2B5EF4-FFF2-40B4-BE49-F238E27FC236}">
                <a16:creationId xmlns:a16="http://schemas.microsoft.com/office/drawing/2014/main" id="{D94DA110-4046-08D6-4633-1162D9645F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2921" y="1500761"/>
            <a:ext cx="3766740" cy="3901400"/>
          </a:xfrm>
          <a:prstGeom prst="rect">
            <a:avLst/>
          </a:prstGeom>
        </p:spPr>
      </p:pic>
      <p:sp>
        <p:nvSpPr>
          <p:cNvPr id="7" name="Title 1"/>
          <p:cNvSpPr txBox="1">
            <a:spLocks/>
          </p:cNvSpPr>
          <p:nvPr/>
        </p:nvSpPr>
        <p:spPr bwMode="auto">
          <a:xfrm>
            <a:off x="2152650" y="26597"/>
            <a:ext cx="7886700"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en-US" sz="3200" b="1" dirty="0">
                <a:solidFill>
                  <a:srgbClr val="002147"/>
                </a:solidFill>
                <a:latin typeface="+mn-lt"/>
              </a:rPr>
              <a:t>The vision behind the geo-enablement</a:t>
            </a:r>
          </a:p>
        </p:txBody>
      </p:sp>
      <p:sp>
        <p:nvSpPr>
          <p:cNvPr id="9" name="Google Shape;318;p3">
            <a:extLst>
              <a:ext uri="{FF2B5EF4-FFF2-40B4-BE49-F238E27FC236}">
                <a16:creationId xmlns:a16="http://schemas.microsoft.com/office/drawing/2014/main" id="{CF2011B9-5F19-A238-FAF6-24A4476CFC04}"/>
              </a:ext>
            </a:extLst>
          </p:cNvPr>
          <p:cNvSpPr txBox="1"/>
          <p:nvPr/>
        </p:nvSpPr>
        <p:spPr>
          <a:xfrm>
            <a:off x="2150323" y="1097804"/>
            <a:ext cx="2781285" cy="266998"/>
          </a:xfrm>
          <a:prstGeom prst="rect">
            <a:avLst/>
          </a:prstGeom>
          <a:noFill/>
          <a:ln>
            <a:noFill/>
          </a:ln>
        </p:spPr>
        <p:txBody>
          <a:bodyPr spcFirstLastPara="1" wrap="square" lIns="68569" tIns="34275" rIns="68569" bIns="34275" anchor="t" anchorCtr="0">
            <a:noAutofit/>
          </a:bodyPr>
          <a:lstStyle/>
          <a:p>
            <a:pPr>
              <a:lnSpc>
                <a:spcPct val="90000"/>
              </a:lnSpc>
              <a:buClr>
                <a:srgbClr val="000000"/>
              </a:buClr>
              <a:buSzPts val="1800"/>
            </a:pPr>
            <a:r>
              <a:rPr lang="en-US" dirty="0">
                <a:latin typeface="Arial"/>
                <a:ea typeface="Arial"/>
                <a:cs typeface="Arial"/>
                <a:sym typeface="Arial"/>
              </a:rPr>
              <a:t>Passing from this …</a:t>
            </a:r>
            <a:endParaRPr dirty="0">
              <a:latin typeface="Arial"/>
              <a:ea typeface="Arial"/>
              <a:cs typeface="Arial"/>
              <a:sym typeface="Arial"/>
            </a:endParaRPr>
          </a:p>
        </p:txBody>
      </p:sp>
      <p:sp>
        <p:nvSpPr>
          <p:cNvPr id="13" name="Google Shape;322;p3">
            <a:extLst>
              <a:ext uri="{FF2B5EF4-FFF2-40B4-BE49-F238E27FC236}">
                <a16:creationId xmlns:a16="http://schemas.microsoft.com/office/drawing/2014/main" id="{633D997B-2628-6BB6-05A2-9AA5155712B7}"/>
              </a:ext>
            </a:extLst>
          </p:cNvPr>
          <p:cNvSpPr txBox="1"/>
          <p:nvPr/>
        </p:nvSpPr>
        <p:spPr>
          <a:xfrm>
            <a:off x="6350375" y="5452904"/>
            <a:ext cx="4083034" cy="767931"/>
          </a:xfrm>
          <a:prstGeom prst="rect">
            <a:avLst/>
          </a:prstGeom>
          <a:noFill/>
          <a:ln>
            <a:noFill/>
          </a:ln>
        </p:spPr>
        <p:txBody>
          <a:bodyPr spcFirstLastPara="1" wrap="square" lIns="68569" tIns="34275" rIns="68569" bIns="34275" anchor="t" anchorCtr="0">
            <a:noAutofit/>
          </a:bodyPr>
          <a:lstStyle/>
          <a:p>
            <a:pPr algn="ctr">
              <a:lnSpc>
                <a:spcPct val="90000"/>
              </a:lnSpc>
              <a:buClr>
                <a:srgbClr val="000000"/>
              </a:buClr>
              <a:buSzPts val="1050"/>
            </a:pPr>
            <a:r>
              <a:rPr lang="en-US" sz="1050" dirty="0">
                <a:latin typeface="Open Sans"/>
                <a:ea typeface="Open Sans"/>
                <a:cs typeface="Open Sans"/>
                <a:sym typeface="Open Sans"/>
              </a:rPr>
              <a:t>All information systems use the same geography over time, which not only reduces duplication of effort and costs, but also takes full advantage of the power of geography, geospatial data and technologies.</a:t>
            </a:r>
            <a:endParaRPr sz="1050" dirty="0">
              <a:latin typeface="Arial"/>
              <a:ea typeface="Arial"/>
              <a:cs typeface="Arial"/>
              <a:sym typeface="Arial"/>
            </a:endParaRPr>
          </a:p>
        </p:txBody>
      </p:sp>
      <p:sp>
        <p:nvSpPr>
          <p:cNvPr id="14" name="Google Shape;323;p3">
            <a:extLst>
              <a:ext uri="{FF2B5EF4-FFF2-40B4-BE49-F238E27FC236}">
                <a16:creationId xmlns:a16="http://schemas.microsoft.com/office/drawing/2014/main" id="{BB8F4ABA-4722-94A5-64E1-3133DCD8AAED}"/>
              </a:ext>
            </a:extLst>
          </p:cNvPr>
          <p:cNvSpPr txBox="1"/>
          <p:nvPr/>
        </p:nvSpPr>
        <p:spPr>
          <a:xfrm>
            <a:off x="1847528" y="5486510"/>
            <a:ext cx="3824926" cy="806333"/>
          </a:xfrm>
          <a:prstGeom prst="rect">
            <a:avLst/>
          </a:prstGeom>
          <a:noFill/>
          <a:ln>
            <a:noFill/>
          </a:ln>
        </p:spPr>
        <p:txBody>
          <a:bodyPr spcFirstLastPara="1" wrap="square" lIns="68569" tIns="34275" rIns="68569" bIns="34275" anchor="t" anchorCtr="0">
            <a:noAutofit/>
          </a:bodyPr>
          <a:lstStyle/>
          <a:p>
            <a:pPr algn="ctr">
              <a:lnSpc>
                <a:spcPct val="90000"/>
              </a:lnSpc>
              <a:buClr>
                <a:srgbClr val="000000"/>
              </a:buClr>
              <a:buSzPts val="1050"/>
            </a:pPr>
            <a:r>
              <a:rPr lang="en-US" sz="1050" dirty="0">
                <a:latin typeface="Open Sans"/>
                <a:ea typeface="Open Sans"/>
                <a:cs typeface="Open Sans"/>
                <a:sym typeface="Open Sans"/>
              </a:rPr>
              <a:t>Each information system maintains and uses a different geography which is not cost-effective and does not allow benefiting from the power of geography, geospatial data and technologies.</a:t>
            </a:r>
            <a:endParaRPr sz="1050" dirty="0">
              <a:latin typeface="Arial"/>
              <a:ea typeface="Arial"/>
              <a:cs typeface="Arial"/>
              <a:sym typeface="Arial"/>
            </a:endParaRPr>
          </a:p>
        </p:txBody>
      </p:sp>
      <p:pic>
        <p:nvPicPr>
          <p:cNvPr id="19" name="Picture 18">
            <a:extLst>
              <a:ext uri="{FF2B5EF4-FFF2-40B4-BE49-F238E27FC236}">
                <a16:creationId xmlns:a16="http://schemas.microsoft.com/office/drawing/2014/main" id="{207C98EB-CB7D-4521-9548-24794472A186}"/>
              </a:ext>
            </a:extLst>
          </p:cNvPr>
          <p:cNvPicPr>
            <a:picLocks noChangeAspect="1"/>
          </p:cNvPicPr>
          <p:nvPr/>
        </p:nvPicPr>
        <p:blipFill>
          <a:blip r:embed="rId4"/>
          <a:stretch>
            <a:fillRect/>
          </a:stretch>
        </p:blipFill>
        <p:spPr>
          <a:xfrm>
            <a:off x="8859829" y="908853"/>
            <a:ext cx="795769" cy="659964"/>
          </a:xfrm>
          <a:prstGeom prst="rect">
            <a:avLst/>
          </a:prstGeom>
        </p:spPr>
      </p:pic>
      <p:pic>
        <p:nvPicPr>
          <p:cNvPr id="20" name="Picture 2">
            <a:extLst>
              <a:ext uri="{FF2B5EF4-FFF2-40B4-BE49-F238E27FC236}">
                <a16:creationId xmlns:a16="http://schemas.microsoft.com/office/drawing/2014/main" id="{4F13259B-C3EF-95E0-74ED-E2EABCC05938}"/>
              </a:ext>
            </a:extLst>
          </p:cNvPr>
          <p:cNvPicPr>
            <a:picLocks noChangeAspect="1" noChangeArrowheads="1"/>
          </p:cNvPicPr>
          <p:nvPr/>
        </p:nvPicPr>
        <p:blipFill>
          <a:blip r:embed="rId5" cstate="print"/>
          <a:srcRect l="36250" t="14634" r="12500" b="34959"/>
          <a:stretch>
            <a:fillRect/>
          </a:stretch>
        </p:blipFill>
        <p:spPr bwMode="auto">
          <a:xfrm>
            <a:off x="7847921" y="916528"/>
            <a:ext cx="755957" cy="571577"/>
          </a:xfrm>
          <a:prstGeom prst="rect">
            <a:avLst/>
          </a:prstGeom>
          <a:noFill/>
          <a:ln w="9525">
            <a:noFill/>
            <a:miter lim="800000"/>
            <a:headEnd/>
            <a:tailEnd/>
          </a:ln>
          <a:effectLst>
            <a:outerShdw blurRad="50800" dist="38100" dir="2700000" sx="102000" sy="102000" algn="tl" rotWithShape="0">
              <a:prstClr val="black">
                <a:alpha val="40000"/>
              </a:prstClr>
            </a:outerShdw>
          </a:effectLst>
        </p:spPr>
      </p:pic>
      <p:pic>
        <p:nvPicPr>
          <p:cNvPr id="21" name="Picture 20">
            <a:extLst>
              <a:ext uri="{FF2B5EF4-FFF2-40B4-BE49-F238E27FC236}">
                <a16:creationId xmlns:a16="http://schemas.microsoft.com/office/drawing/2014/main" id="{08259DD8-1F81-0249-4D45-F948E25C09FC}"/>
              </a:ext>
            </a:extLst>
          </p:cNvPr>
          <p:cNvPicPr>
            <a:picLocks noChangeAspect="1"/>
          </p:cNvPicPr>
          <p:nvPr/>
        </p:nvPicPr>
        <p:blipFill rotWithShape="1">
          <a:blip r:embed="rId6"/>
          <a:srcRect l="34250" t="13372" r="31100" b="6047"/>
          <a:stretch/>
        </p:blipFill>
        <p:spPr>
          <a:xfrm>
            <a:off x="9852231" y="955681"/>
            <a:ext cx="527968" cy="659964"/>
          </a:xfrm>
          <a:prstGeom prst="rect">
            <a:avLst/>
          </a:prstGeom>
        </p:spPr>
      </p:pic>
      <p:pic>
        <p:nvPicPr>
          <p:cNvPr id="22" name="Picture 21">
            <a:extLst>
              <a:ext uri="{FF2B5EF4-FFF2-40B4-BE49-F238E27FC236}">
                <a16:creationId xmlns:a16="http://schemas.microsoft.com/office/drawing/2014/main" id="{705C861E-5C45-2734-2B49-46310368C47F}"/>
              </a:ext>
            </a:extLst>
          </p:cNvPr>
          <p:cNvPicPr>
            <a:picLocks noChangeAspect="1"/>
          </p:cNvPicPr>
          <p:nvPr/>
        </p:nvPicPr>
        <p:blipFill>
          <a:blip r:embed="rId7"/>
          <a:stretch>
            <a:fillRect/>
          </a:stretch>
        </p:blipFill>
        <p:spPr>
          <a:xfrm>
            <a:off x="6828072" y="916746"/>
            <a:ext cx="908199" cy="657717"/>
          </a:xfrm>
          <a:prstGeom prst="rect">
            <a:avLst/>
          </a:prstGeom>
        </p:spPr>
      </p:pic>
      <p:grpSp>
        <p:nvGrpSpPr>
          <p:cNvPr id="48" name="Group 47">
            <a:extLst>
              <a:ext uri="{FF2B5EF4-FFF2-40B4-BE49-F238E27FC236}">
                <a16:creationId xmlns:a16="http://schemas.microsoft.com/office/drawing/2014/main" id="{F9D3EDF2-74A6-3AFA-4122-670EE6B388F2}"/>
              </a:ext>
            </a:extLst>
          </p:cNvPr>
          <p:cNvGrpSpPr/>
          <p:nvPr/>
        </p:nvGrpSpPr>
        <p:grpSpPr>
          <a:xfrm>
            <a:off x="6607087" y="1985721"/>
            <a:ext cx="3479076" cy="3405509"/>
            <a:chOff x="5083087" y="2362238"/>
            <a:chExt cx="3479076" cy="3405509"/>
          </a:xfrm>
        </p:grpSpPr>
        <p:pic>
          <p:nvPicPr>
            <p:cNvPr id="6" name="Picture 5">
              <a:extLst>
                <a:ext uri="{FF2B5EF4-FFF2-40B4-BE49-F238E27FC236}">
                  <a16:creationId xmlns:a16="http://schemas.microsoft.com/office/drawing/2014/main" id="{34FCB29F-8321-436E-62A8-2E0E145EF6E7}"/>
                </a:ext>
              </a:extLst>
            </p:cNvPr>
            <p:cNvPicPr>
              <a:picLocks noChangeAspect="1"/>
            </p:cNvPicPr>
            <p:nvPr/>
          </p:nvPicPr>
          <p:blipFill>
            <a:blip r:embed="rId8"/>
            <a:stretch>
              <a:fillRect/>
            </a:stretch>
          </p:blipFill>
          <p:spPr>
            <a:xfrm>
              <a:off x="5188955" y="2362238"/>
              <a:ext cx="3373208" cy="3405509"/>
            </a:xfrm>
            <a:prstGeom prst="rect">
              <a:avLst/>
            </a:prstGeom>
            <a:solidFill>
              <a:srgbClr val="346667"/>
            </a:solidFill>
            <a:ln>
              <a:noFill/>
            </a:ln>
          </p:spPr>
        </p:pic>
        <p:pic>
          <p:nvPicPr>
            <p:cNvPr id="18" name="Picture 17" descr="A diagram of a geolocation&#10;&#10;Description automatically generated">
              <a:extLst>
                <a:ext uri="{FF2B5EF4-FFF2-40B4-BE49-F238E27FC236}">
                  <a16:creationId xmlns:a16="http://schemas.microsoft.com/office/drawing/2014/main" id="{5F876CDE-5AC6-EA0A-3356-9971BEA7200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4571" t="88291" r="25927" b="5132"/>
            <a:stretch/>
          </p:blipFill>
          <p:spPr>
            <a:xfrm>
              <a:off x="5297793" y="5458513"/>
              <a:ext cx="1650471" cy="243368"/>
            </a:xfrm>
            <a:prstGeom prst="rect">
              <a:avLst/>
            </a:prstGeom>
            <a:solidFill>
              <a:srgbClr val="346667"/>
            </a:solidFill>
            <a:ln>
              <a:noFill/>
            </a:ln>
          </p:spPr>
        </p:pic>
        <p:sp>
          <p:nvSpPr>
            <p:cNvPr id="25" name="TextBox 24">
              <a:extLst>
                <a:ext uri="{FF2B5EF4-FFF2-40B4-BE49-F238E27FC236}">
                  <a16:creationId xmlns:a16="http://schemas.microsoft.com/office/drawing/2014/main" id="{19D8A91F-82D5-5E35-A11A-90745A27B2E5}"/>
                </a:ext>
              </a:extLst>
            </p:cNvPr>
            <p:cNvSpPr txBox="1"/>
            <p:nvPr/>
          </p:nvSpPr>
          <p:spPr>
            <a:xfrm>
              <a:off x="5437130" y="2765434"/>
              <a:ext cx="826866" cy="369332"/>
            </a:xfrm>
            <a:prstGeom prst="rect">
              <a:avLst/>
            </a:prstGeom>
            <a:solidFill>
              <a:schemeClr val="bg1"/>
            </a:solidFill>
          </p:spPr>
          <p:txBody>
            <a:bodyPr wrap="square" rtlCol="0">
              <a:spAutoFit/>
            </a:bodyPr>
            <a:lstStyle/>
            <a:p>
              <a:pPr algn="ctr"/>
              <a:r>
                <a:rPr lang="en-US" sz="900" dirty="0"/>
                <a:t>One Geography!</a:t>
              </a:r>
            </a:p>
          </p:txBody>
        </p:sp>
        <p:pic>
          <p:nvPicPr>
            <p:cNvPr id="28" name="Picture 27">
              <a:extLst>
                <a:ext uri="{FF2B5EF4-FFF2-40B4-BE49-F238E27FC236}">
                  <a16:creationId xmlns:a16="http://schemas.microsoft.com/office/drawing/2014/main" id="{0101A033-5869-4E2D-0EAB-FA69B84AD622}"/>
                </a:ext>
              </a:extLst>
            </p:cNvPr>
            <p:cNvPicPr>
              <a:picLocks noChangeAspect="1"/>
            </p:cNvPicPr>
            <p:nvPr/>
          </p:nvPicPr>
          <p:blipFill>
            <a:blip r:embed="rId10"/>
            <a:stretch>
              <a:fillRect/>
            </a:stretch>
          </p:blipFill>
          <p:spPr>
            <a:xfrm>
              <a:off x="5520732" y="3649872"/>
              <a:ext cx="2623493" cy="1238420"/>
            </a:xfrm>
            <a:prstGeom prst="rect">
              <a:avLst/>
            </a:prstGeom>
            <a:solidFill>
              <a:srgbClr val="346667"/>
            </a:solidFill>
            <a:ln>
              <a:noFill/>
            </a:ln>
          </p:spPr>
        </p:pic>
        <p:sp>
          <p:nvSpPr>
            <p:cNvPr id="36" name="Rectangle 35">
              <a:extLst>
                <a:ext uri="{FF2B5EF4-FFF2-40B4-BE49-F238E27FC236}">
                  <a16:creationId xmlns:a16="http://schemas.microsoft.com/office/drawing/2014/main" id="{BDB2312E-E871-C17D-1D7B-59E67320B293}"/>
                </a:ext>
              </a:extLst>
            </p:cNvPr>
            <p:cNvSpPr/>
            <p:nvPr/>
          </p:nvSpPr>
          <p:spPr>
            <a:xfrm>
              <a:off x="5744759" y="4888292"/>
              <a:ext cx="2211617" cy="11450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6F574F56-3188-00C9-3D56-FA0196BDC0C3}"/>
                </a:ext>
              </a:extLst>
            </p:cNvPr>
            <p:cNvSpPr txBox="1"/>
            <p:nvPr/>
          </p:nvSpPr>
          <p:spPr>
            <a:xfrm>
              <a:off x="5083087" y="4725797"/>
              <a:ext cx="661672" cy="276999"/>
            </a:xfrm>
            <a:prstGeom prst="rect">
              <a:avLst/>
            </a:prstGeom>
            <a:solidFill>
              <a:schemeClr val="bg1"/>
            </a:solidFill>
          </p:spPr>
          <p:txBody>
            <a:bodyPr wrap="square" rtlCol="0">
              <a:spAutoFit/>
            </a:bodyPr>
            <a:lstStyle/>
            <a:p>
              <a:pPr algn="ctr"/>
              <a:r>
                <a:rPr lang="en-US" sz="600" dirty="0"/>
                <a:t>Common Geo-Registry (CGR)</a:t>
              </a:r>
            </a:p>
          </p:txBody>
        </p:sp>
        <p:cxnSp>
          <p:nvCxnSpPr>
            <p:cNvPr id="30" name="Straight Arrow Connector 29">
              <a:extLst>
                <a:ext uri="{FF2B5EF4-FFF2-40B4-BE49-F238E27FC236}">
                  <a16:creationId xmlns:a16="http://schemas.microsoft.com/office/drawing/2014/main" id="{CA89D032-1C24-162F-B6D0-D30B94DCF94C}"/>
                </a:ext>
              </a:extLst>
            </p:cNvPr>
            <p:cNvCxnSpPr>
              <a:cxnSpLocks/>
            </p:cNvCxnSpPr>
            <p:nvPr/>
          </p:nvCxnSpPr>
          <p:spPr>
            <a:xfrm flipV="1">
              <a:off x="5750303" y="4400843"/>
              <a:ext cx="1059" cy="625146"/>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4FD5209D-DD6B-751F-B276-4EEE285354C8}"/>
                </a:ext>
              </a:extLst>
            </p:cNvPr>
            <p:cNvCxnSpPr>
              <a:cxnSpLocks/>
            </p:cNvCxnSpPr>
            <p:nvPr/>
          </p:nvCxnSpPr>
          <p:spPr>
            <a:xfrm flipV="1">
              <a:off x="6516216" y="4400843"/>
              <a:ext cx="0" cy="625146"/>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828E1BCB-E214-4A90-E0AD-681EF2E7ED90}"/>
                </a:ext>
              </a:extLst>
            </p:cNvPr>
            <p:cNvCxnSpPr>
              <a:cxnSpLocks/>
            </p:cNvCxnSpPr>
            <p:nvPr/>
          </p:nvCxnSpPr>
          <p:spPr>
            <a:xfrm flipV="1">
              <a:off x="7212643" y="4400843"/>
              <a:ext cx="0" cy="625146"/>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8C7836E5-01A4-4229-5209-B2A4F32FD628}"/>
                </a:ext>
              </a:extLst>
            </p:cNvPr>
            <p:cNvCxnSpPr>
              <a:cxnSpLocks/>
            </p:cNvCxnSpPr>
            <p:nvPr/>
          </p:nvCxnSpPr>
          <p:spPr>
            <a:xfrm flipV="1">
              <a:off x="7977449" y="4400843"/>
              <a:ext cx="0" cy="625146"/>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C4AA5133-872E-6110-2E93-936914C215FE}"/>
                </a:ext>
              </a:extLst>
            </p:cNvPr>
            <p:cNvCxnSpPr>
              <a:cxnSpLocks/>
            </p:cNvCxnSpPr>
            <p:nvPr/>
          </p:nvCxnSpPr>
          <p:spPr>
            <a:xfrm flipV="1">
              <a:off x="6111107" y="4864296"/>
              <a:ext cx="0" cy="15115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B7C13819-049B-CADA-38FB-EB589A5A6AA5}"/>
                </a:ext>
              </a:extLst>
            </p:cNvPr>
            <p:cNvCxnSpPr>
              <a:cxnSpLocks/>
            </p:cNvCxnSpPr>
            <p:nvPr/>
          </p:nvCxnSpPr>
          <p:spPr>
            <a:xfrm flipV="1">
              <a:off x="6835490" y="4874839"/>
              <a:ext cx="0" cy="15115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9125CCFE-DC41-16C6-1DF3-B7CF3799D212}"/>
                </a:ext>
              </a:extLst>
            </p:cNvPr>
            <p:cNvCxnSpPr>
              <a:cxnSpLocks/>
            </p:cNvCxnSpPr>
            <p:nvPr/>
          </p:nvCxnSpPr>
          <p:spPr>
            <a:xfrm flipV="1">
              <a:off x="7596336" y="4874839"/>
              <a:ext cx="0" cy="15115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Google Shape;321;p3">
            <a:extLst>
              <a:ext uri="{FF2B5EF4-FFF2-40B4-BE49-F238E27FC236}">
                <a16:creationId xmlns:a16="http://schemas.microsoft.com/office/drawing/2014/main" id="{6AADA03A-5FBD-0A6D-CF58-935151BFCAD0}"/>
              </a:ext>
            </a:extLst>
          </p:cNvPr>
          <p:cNvSpPr txBox="1"/>
          <p:nvPr/>
        </p:nvSpPr>
        <p:spPr>
          <a:xfrm>
            <a:off x="6152462" y="1816027"/>
            <a:ext cx="1148928" cy="295573"/>
          </a:xfrm>
          <a:prstGeom prst="rect">
            <a:avLst/>
          </a:prstGeom>
          <a:noFill/>
          <a:ln>
            <a:noFill/>
          </a:ln>
        </p:spPr>
        <p:txBody>
          <a:bodyPr spcFirstLastPara="1" wrap="square" lIns="68569" tIns="34275" rIns="68569" bIns="34275" anchor="t" anchorCtr="0">
            <a:noAutofit/>
          </a:bodyPr>
          <a:lstStyle/>
          <a:p>
            <a:pPr>
              <a:buClr>
                <a:srgbClr val="000000"/>
              </a:buClr>
              <a:buSzPts val="1800"/>
            </a:pPr>
            <a:r>
              <a:rPr lang="fr-CH" dirty="0">
                <a:latin typeface="Arial"/>
                <a:ea typeface="Arial"/>
                <a:cs typeface="Arial"/>
                <a:sym typeface="Arial"/>
              </a:rPr>
              <a:t>… to </a:t>
            </a:r>
            <a:r>
              <a:rPr lang="fr-CH" dirty="0" err="1">
                <a:latin typeface="Arial"/>
                <a:ea typeface="Arial"/>
                <a:cs typeface="Arial"/>
                <a:sym typeface="Arial"/>
              </a:rPr>
              <a:t>this</a:t>
            </a:r>
            <a:endParaRPr lang="fr-CH" dirty="0">
              <a:latin typeface="Arial"/>
              <a:ea typeface="Arial"/>
              <a:cs typeface="Arial"/>
              <a:sym typeface="Arial"/>
            </a:endParaRPr>
          </a:p>
        </p:txBody>
      </p:sp>
      <p:sp>
        <p:nvSpPr>
          <p:cNvPr id="3" name="Slide Number Placeholder 3">
            <a:extLst>
              <a:ext uri="{FF2B5EF4-FFF2-40B4-BE49-F238E27FC236}">
                <a16:creationId xmlns:a16="http://schemas.microsoft.com/office/drawing/2014/main" id="{EA510AC8-F25C-CB95-6A5A-E8A87B13C8D0}"/>
              </a:ext>
            </a:extLst>
          </p:cNvPr>
          <p:cNvSpPr txBox="1">
            <a:spLocks/>
          </p:cNvSpPr>
          <p:nvPr/>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5</a:t>
            </a:fld>
            <a:endParaRPr lang="en-GB" altLang="en-US" sz="1200">
              <a:solidFill>
                <a:schemeClr val="bg1"/>
              </a:solidFill>
            </a:endParaRPr>
          </a:p>
        </p:txBody>
      </p:sp>
      <p:sp>
        <p:nvSpPr>
          <p:cNvPr id="15" name="AutoShape 416">
            <a:extLst>
              <a:ext uri="{FF2B5EF4-FFF2-40B4-BE49-F238E27FC236}">
                <a16:creationId xmlns:a16="http://schemas.microsoft.com/office/drawing/2014/main" id="{640AB64E-29D5-296A-BAAD-B7E2169B6602}"/>
              </a:ext>
            </a:extLst>
          </p:cNvPr>
          <p:cNvSpPr>
            <a:spLocks noChangeArrowheads="1"/>
          </p:cNvSpPr>
          <p:nvPr/>
        </p:nvSpPr>
        <p:spPr bwMode="auto">
          <a:xfrm rot="14848491">
            <a:off x="7620446" y="1735251"/>
            <a:ext cx="381000" cy="182720"/>
          </a:xfrm>
          <a:prstGeom prst="rightArrow">
            <a:avLst>
              <a:gd name="adj1" fmla="val 50000"/>
              <a:gd name="adj2" fmla="val 50000"/>
            </a:avLst>
          </a:prstGeom>
          <a:solidFill>
            <a:srgbClr val="3466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AutoShape 416">
            <a:extLst>
              <a:ext uri="{FF2B5EF4-FFF2-40B4-BE49-F238E27FC236}">
                <a16:creationId xmlns:a16="http://schemas.microsoft.com/office/drawing/2014/main" id="{F4F4C971-EAB1-22EC-5257-9ABE2AC9DE39}"/>
              </a:ext>
            </a:extLst>
          </p:cNvPr>
          <p:cNvSpPr>
            <a:spLocks noChangeArrowheads="1"/>
          </p:cNvSpPr>
          <p:nvPr/>
        </p:nvSpPr>
        <p:spPr bwMode="auto">
          <a:xfrm rot="16200000">
            <a:off x="8074619" y="1725417"/>
            <a:ext cx="381000" cy="182720"/>
          </a:xfrm>
          <a:prstGeom prst="rightArrow">
            <a:avLst>
              <a:gd name="adj1" fmla="val 50000"/>
              <a:gd name="adj2" fmla="val 50000"/>
            </a:avLst>
          </a:prstGeom>
          <a:solidFill>
            <a:srgbClr val="3466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AutoShape 416">
            <a:extLst>
              <a:ext uri="{FF2B5EF4-FFF2-40B4-BE49-F238E27FC236}">
                <a16:creationId xmlns:a16="http://schemas.microsoft.com/office/drawing/2014/main" id="{8D87D44E-2EFE-534B-2D62-CD4A9D59F540}"/>
              </a:ext>
            </a:extLst>
          </p:cNvPr>
          <p:cNvSpPr>
            <a:spLocks noChangeArrowheads="1"/>
          </p:cNvSpPr>
          <p:nvPr/>
        </p:nvSpPr>
        <p:spPr bwMode="auto">
          <a:xfrm rot="18239461">
            <a:off x="8546143" y="1769613"/>
            <a:ext cx="381000" cy="182720"/>
          </a:xfrm>
          <a:prstGeom prst="rightArrow">
            <a:avLst>
              <a:gd name="adj1" fmla="val 50000"/>
              <a:gd name="adj2" fmla="val 50000"/>
            </a:avLst>
          </a:prstGeom>
          <a:solidFill>
            <a:srgbClr val="3466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26051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803399" y="5768975"/>
            <a:ext cx="10784506" cy="685800"/>
          </a:xfrm>
          <a:prstGeom prst="rect">
            <a:avLst/>
          </a:prstGeom>
        </p:spPr>
        <p:txBody>
          <a:bodyPr vert="horz" lIns="91440" tIns="45720" rIns="91440" bIns="45720" rtlCol="0" anchor="ctr">
            <a:noAutofit/>
          </a:bodyPr>
          <a:lstStyle/>
          <a:p>
            <a:pPr algn="just">
              <a:lnSpc>
                <a:spcPct val="90000"/>
              </a:lnSpc>
              <a:spcBef>
                <a:spcPct val="0"/>
              </a:spcBef>
              <a:defRPr/>
            </a:pPr>
            <a:r>
              <a:rPr lang="en-US" sz="2400" dirty="0">
                <a:ea typeface="Arial" charset="0"/>
                <a:cs typeface="Arial" charset="0"/>
              </a:rPr>
              <a:t>Each stage supports the next one towards an operational use of geography, geospatial data and technologies to support the implementation of health programs</a:t>
            </a:r>
          </a:p>
          <a:p>
            <a:pPr algn="just">
              <a:lnSpc>
                <a:spcPct val="90000"/>
              </a:lnSpc>
              <a:spcBef>
                <a:spcPct val="0"/>
              </a:spcBef>
              <a:defRPr/>
            </a:pPr>
            <a:endParaRPr lang="en-US" sz="2400" dirty="0">
              <a:ea typeface="Arial" charset="0"/>
              <a:cs typeface="Arial" charset="0"/>
            </a:endParaRPr>
          </a:p>
        </p:txBody>
      </p:sp>
      <p:sp>
        <p:nvSpPr>
          <p:cNvPr id="11" name="Right Arrow 10"/>
          <p:cNvSpPr/>
          <p:nvPr/>
        </p:nvSpPr>
        <p:spPr>
          <a:xfrm>
            <a:off x="371351" y="5568483"/>
            <a:ext cx="432048" cy="400984"/>
          </a:xfrm>
          <a:prstGeom prst="rightArrow">
            <a:avLst/>
          </a:prstGeom>
          <a:solidFill>
            <a:srgbClr val="3466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itle 1"/>
          <p:cNvSpPr txBox="1">
            <a:spLocks/>
          </p:cNvSpPr>
          <p:nvPr/>
        </p:nvSpPr>
        <p:spPr bwMode="auto">
          <a:xfrm>
            <a:off x="2152650" y="26431"/>
            <a:ext cx="7886700"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fr-FR" sz="3200" b="1" dirty="0">
                <a:solidFill>
                  <a:srgbClr val="002147"/>
                </a:solidFill>
                <a:latin typeface="+mn-lt"/>
              </a:rPr>
              <a:t>The HIS </a:t>
            </a:r>
            <a:r>
              <a:rPr lang="fr-FR" sz="3200" b="1" dirty="0" err="1">
                <a:solidFill>
                  <a:srgbClr val="002147"/>
                </a:solidFill>
                <a:latin typeface="+mn-lt"/>
              </a:rPr>
              <a:t>geo-enabling</a:t>
            </a:r>
            <a:r>
              <a:rPr lang="fr-FR" sz="3200" b="1" dirty="0">
                <a:solidFill>
                  <a:srgbClr val="002147"/>
                </a:solidFill>
                <a:latin typeface="+mn-lt"/>
              </a:rPr>
              <a:t> </a:t>
            </a:r>
            <a:r>
              <a:rPr lang="fr-FR" sz="3200" b="1" dirty="0" err="1">
                <a:solidFill>
                  <a:srgbClr val="002147"/>
                </a:solidFill>
                <a:latin typeface="+mn-lt"/>
              </a:rPr>
              <a:t>framework</a:t>
            </a:r>
            <a:endParaRPr lang="en-US" sz="3200" b="1" dirty="0">
              <a:solidFill>
                <a:srgbClr val="002147"/>
              </a:solidFill>
              <a:latin typeface="+mn-lt"/>
            </a:endParaRPr>
          </a:p>
        </p:txBody>
      </p:sp>
      <p:sp>
        <p:nvSpPr>
          <p:cNvPr id="8" name="Title 1"/>
          <p:cNvSpPr txBox="1">
            <a:spLocks/>
          </p:cNvSpPr>
          <p:nvPr/>
        </p:nvSpPr>
        <p:spPr>
          <a:xfrm>
            <a:off x="987569" y="753923"/>
            <a:ext cx="9850759" cy="936105"/>
          </a:xfrm>
          <a:prstGeom prst="rect">
            <a:avLst/>
          </a:prstGeom>
        </p:spPr>
        <p:txBody>
          <a:bodyPr vert="horz" lIns="91440" tIns="45720" rIns="91440" bIns="45720" rtlCol="0" anchor="t">
            <a:noAutofit/>
          </a:bodyPr>
          <a:lstStyle/>
          <a:p>
            <a:pPr>
              <a:lnSpc>
                <a:spcPct val="90000"/>
              </a:lnSpc>
              <a:defRPr/>
            </a:pPr>
            <a:r>
              <a:rPr lang="en-US" sz="2400" dirty="0">
                <a:ea typeface="Arial" charset="0"/>
              </a:rPr>
              <a:t>9 elements that must be in place and sustained over the long term for a HIS to be considered geo-enabled</a:t>
            </a:r>
          </a:p>
        </p:txBody>
      </p:sp>
      <p:sp>
        <p:nvSpPr>
          <p:cNvPr id="3" name="Slide Number Placeholder 3">
            <a:extLst>
              <a:ext uri="{FF2B5EF4-FFF2-40B4-BE49-F238E27FC236}">
                <a16:creationId xmlns:a16="http://schemas.microsoft.com/office/drawing/2014/main" id="{C629D325-B694-A596-6B8E-D316793E74A9}"/>
              </a:ext>
            </a:extLst>
          </p:cNvPr>
          <p:cNvSpPr txBox="1">
            <a:spLocks/>
          </p:cNvSpPr>
          <p:nvPr/>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6</a:t>
            </a:fld>
            <a:endParaRPr lang="en-GB" altLang="en-US" sz="1200">
              <a:solidFill>
                <a:schemeClr val="bg1"/>
              </a:solidFill>
            </a:endParaRPr>
          </a:p>
        </p:txBody>
      </p:sp>
      <p:pic>
        <p:nvPicPr>
          <p:cNvPr id="21" name="Picture 20">
            <a:extLst>
              <a:ext uri="{FF2B5EF4-FFF2-40B4-BE49-F238E27FC236}">
                <a16:creationId xmlns:a16="http://schemas.microsoft.com/office/drawing/2014/main" id="{3A449DF4-564D-6970-4C2C-7A3D6ED23FCA}"/>
              </a:ext>
            </a:extLst>
          </p:cNvPr>
          <p:cNvPicPr>
            <a:picLocks noChangeAspect="1"/>
          </p:cNvPicPr>
          <p:nvPr/>
        </p:nvPicPr>
        <p:blipFill>
          <a:blip r:embed="rId3"/>
          <a:stretch>
            <a:fillRect/>
          </a:stretch>
        </p:blipFill>
        <p:spPr>
          <a:xfrm>
            <a:off x="1796773" y="1614308"/>
            <a:ext cx="7138475" cy="4030054"/>
          </a:xfrm>
          <a:prstGeom prst="rect">
            <a:avLst/>
          </a:prstGeom>
        </p:spPr>
      </p:pic>
      <p:pic>
        <p:nvPicPr>
          <p:cNvPr id="22" name="Picture 21">
            <a:extLst>
              <a:ext uri="{FF2B5EF4-FFF2-40B4-BE49-F238E27FC236}">
                <a16:creationId xmlns:a16="http://schemas.microsoft.com/office/drawing/2014/main" id="{C490258B-178B-EB51-774A-C18E3FF6869F}"/>
              </a:ext>
            </a:extLst>
          </p:cNvPr>
          <p:cNvPicPr>
            <a:picLocks noChangeAspect="1"/>
          </p:cNvPicPr>
          <p:nvPr/>
        </p:nvPicPr>
        <p:blipFill rotWithShape="1">
          <a:blip r:embed="rId4"/>
          <a:srcRect l="5748"/>
          <a:stretch/>
        </p:blipFill>
        <p:spPr>
          <a:xfrm>
            <a:off x="1400861" y="1723254"/>
            <a:ext cx="1363379" cy="1754973"/>
          </a:xfrm>
          <a:prstGeom prst="rect">
            <a:avLst/>
          </a:prstGeom>
        </p:spPr>
      </p:pic>
      <p:pic>
        <p:nvPicPr>
          <p:cNvPr id="23" name="Picture 22">
            <a:extLst>
              <a:ext uri="{FF2B5EF4-FFF2-40B4-BE49-F238E27FC236}">
                <a16:creationId xmlns:a16="http://schemas.microsoft.com/office/drawing/2014/main" id="{16C95F36-E581-F450-0DF2-A99DAD557E15}"/>
              </a:ext>
            </a:extLst>
          </p:cNvPr>
          <p:cNvPicPr>
            <a:picLocks noChangeAspect="1"/>
          </p:cNvPicPr>
          <p:nvPr/>
        </p:nvPicPr>
        <p:blipFill>
          <a:blip r:embed="rId5"/>
          <a:stretch>
            <a:fillRect/>
          </a:stretch>
        </p:blipFill>
        <p:spPr>
          <a:xfrm>
            <a:off x="9018182" y="1340529"/>
            <a:ext cx="1869327" cy="1594426"/>
          </a:xfrm>
          <a:prstGeom prst="rect">
            <a:avLst/>
          </a:prstGeom>
        </p:spPr>
      </p:pic>
      <p:sp>
        <p:nvSpPr>
          <p:cNvPr id="24" name="TextBox 23">
            <a:extLst>
              <a:ext uri="{FF2B5EF4-FFF2-40B4-BE49-F238E27FC236}">
                <a16:creationId xmlns:a16="http://schemas.microsoft.com/office/drawing/2014/main" id="{CA885349-A5FB-6211-C46B-0F57566F341B}"/>
              </a:ext>
            </a:extLst>
          </p:cNvPr>
          <p:cNvSpPr txBox="1"/>
          <p:nvPr/>
        </p:nvSpPr>
        <p:spPr>
          <a:xfrm>
            <a:off x="8654921" y="2934956"/>
            <a:ext cx="2523331" cy="954107"/>
          </a:xfrm>
          <a:prstGeom prst="rect">
            <a:avLst/>
          </a:prstGeom>
          <a:noFill/>
        </p:spPr>
        <p:txBody>
          <a:bodyPr wrap="square">
            <a:spAutoFit/>
          </a:bodyPr>
          <a:lstStyle/>
          <a:p>
            <a:pPr algn="ctr"/>
            <a:r>
              <a:rPr lang="en-US" sz="1400" dirty="0"/>
              <a:t>Aligned with the United Nations Integrated Geospatial Information Framework (UN-IGIF) – Cross sectoral framework</a:t>
            </a:r>
            <a:endParaRPr lang="fr-CH" sz="1400" dirty="0"/>
          </a:p>
        </p:txBody>
      </p:sp>
      <p:sp>
        <p:nvSpPr>
          <p:cNvPr id="25" name="Rectangle 24">
            <a:extLst>
              <a:ext uri="{FF2B5EF4-FFF2-40B4-BE49-F238E27FC236}">
                <a16:creationId xmlns:a16="http://schemas.microsoft.com/office/drawing/2014/main" id="{F6E91DD0-0744-E015-A781-7DF099DA97D1}"/>
              </a:ext>
            </a:extLst>
          </p:cNvPr>
          <p:cNvSpPr/>
          <p:nvPr/>
        </p:nvSpPr>
        <p:spPr>
          <a:xfrm>
            <a:off x="1476375" y="3171825"/>
            <a:ext cx="1238250" cy="3159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Straight Arrow Connector 25">
            <a:extLst>
              <a:ext uri="{FF2B5EF4-FFF2-40B4-BE49-F238E27FC236}">
                <a16:creationId xmlns:a16="http://schemas.microsoft.com/office/drawing/2014/main" id="{B5B40DCC-15DD-D113-4591-8B3E22FDB3CE}"/>
              </a:ext>
            </a:extLst>
          </p:cNvPr>
          <p:cNvCxnSpPr>
            <a:stCxn id="25" idx="3"/>
          </p:cNvCxnSpPr>
          <p:nvPr/>
        </p:nvCxnSpPr>
        <p:spPr>
          <a:xfrm flipV="1">
            <a:off x="2714625" y="3267075"/>
            <a:ext cx="552450" cy="6271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8913CDB3-783E-21EC-E772-7642AC127D74}"/>
              </a:ext>
            </a:extLst>
          </p:cNvPr>
          <p:cNvCxnSpPr>
            <a:cxnSpLocks/>
          </p:cNvCxnSpPr>
          <p:nvPr/>
        </p:nvCxnSpPr>
        <p:spPr>
          <a:xfrm>
            <a:off x="2894365" y="1895475"/>
            <a:ext cx="1038568" cy="303895"/>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4DAB31D0-E760-53DA-A82D-7FB75B440784}"/>
              </a:ext>
            </a:extLst>
          </p:cNvPr>
          <p:cNvSpPr/>
          <p:nvPr/>
        </p:nvSpPr>
        <p:spPr>
          <a:xfrm>
            <a:off x="1408395" y="1731805"/>
            <a:ext cx="1363380" cy="315927"/>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29393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2152650" y="26431"/>
            <a:ext cx="7886700"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en-US" sz="3200" b="1">
                <a:solidFill>
                  <a:srgbClr val="002147"/>
                </a:solidFill>
                <a:latin typeface="+mn-lt"/>
              </a:rPr>
              <a:t>The HIS geo-enabling framework</a:t>
            </a:r>
          </a:p>
        </p:txBody>
      </p:sp>
      <p:sp>
        <p:nvSpPr>
          <p:cNvPr id="8" name="Title 1"/>
          <p:cNvSpPr txBox="1">
            <a:spLocks/>
          </p:cNvSpPr>
          <p:nvPr/>
        </p:nvSpPr>
        <p:spPr>
          <a:xfrm>
            <a:off x="987569" y="753923"/>
            <a:ext cx="9850759" cy="936105"/>
          </a:xfrm>
          <a:prstGeom prst="rect">
            <a:avLst/>
          </a:prstGeom>
        </p:spPr>
        <p:txBody>
          <a:bodyPr vert="horz" lIns="91440" tIns="45720" rIns="91440" bIns="45720" rtlCol="0" anchor="t">
            <a:noAutofit/>
          </a:bodyPr>
          <a:lstStyle/>
          <a:p>
            <a:pPr>
              <a:lnSpc>
                <a:spcPct val="90000"/>
              </a:lnSpc>
              <a:defRPr/>
            </a:pPr>
            <a:r>
              <a:rPr lang="en-US" sz="2400" dirty="0">
                <a:ea typeface="Arial" charset="0"/>
              </a:rPr>
              <a:t>The place of the 5 main applications of geospatial data and technologies</a:t>
            </a:r>
          </a:p>
        </p:txBody>
      </p:sp>
      <p:sp>
        <p:nvSpPr>
          <p:cNvPr id="16" name="Slide Number Placeholder 3">
            <a:extLst>
              <a:ext uri="{FF2B5EF4-FFF2-40B4-BE49-F238E27FC236}">
                <a16:creationId xmlns:a16="http://schemas.microsoft.com/office/drawing/2014/main" id="{92A5E874-B5B3-2FD3-5B5C-69FB31817CB3}"/>
              </a:ext>
            </a:extLst>
          </p:cNvPr>
          <p:cNvSpPr txBox="1">
            <a:spLocks/>
          </p:cNvSpPr>
          <p:nvPr/>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7</a:t>
            </a:fld>
            <a:endParaRPr lang="en-GB" altLang="en-US" sz="1200">
              <a:solidFill>
                <a:schemeClr val="bg1"/>
              </a:solidFill>
            </a:endParaRPr>
          </a:p>
        </p:txBody>
      </p:sp>
      <p:sp>
        <p:nvSpPr>
          <p:cNvPr id="21" name="Free-form: Shape 20">
            <a:extLst>
              <a:ext uri="{FF2B5EF4-FFF2-40B4-BE49-F238E27FC236}">
                <a16:creationId xmlns:a16="http://schemas.microsoft.com/office/drawing/2014/main" id="{07288F3C-3FA1-2E40-3C53-28276DCDF3E6}"/>
              </a:ext>
            </a:extLst>
          </p:cNvPr>
          <p:cNvSpPr/>
          <p:nvPr/>
        </p:nvSpPr>
        <p:spPr>
          <a:xfrm>
            <a:off x="1945341" y="1308847"/>
            <a:ext cx="3532094" cy="3839922"/>
          </a:xfrm>
          <a:custGeom>
            <a:avLst/>
            <a:gdLst>
              <a:gd name="connsiteX0" fmla="*/ 3451412 w 3532094"/>
              <a:gd name="connsiteY0" fmla="*/ 89647 h 3839922"/>
              <a:gd name="connsiteX1" fmla="*/ 3451412 w 3532094"/>
              <a:gd name="connsiteY1" fmla="*/ 89647 h 3839922"/>
              <a:gd name="connsiteX2" fmla="*/ 3487271 w 3532094"/>
              <a:gd name="connsiteY2" fmla="*/ 224118 h 3839922"/>
              <a:gd name="connsiteX3" fmla="*/ 3505200 w 3532094"/>
              <a:gd name="connsiteY3" fmla="*/ 448235 h 3839922"/>
              <a:gd name="connsiteX4" fmla="*/ 3523130 w 3532094"/>
              <a:gd name="connsiteY4" fmla="*/ 493059 h 3839922"/>
              <a:gd name="connsiteX5" fmla="*/ 3532094 w 3532094"/>
              <a:gd name="connsiteY5" fmla="*/ 528918 h 3839922"/>
              <a:gd name="connsiteX6" fmla="*/ 3523130 w 3532094"/>
              <a:gd name="connsiteY6" fmla="*/ 609600 h 3839922"/>
              <a:gd name="connsiteX7" fmla="*/ 3496235 w 3532094"/>
              <a:gd name="connsiteY7" fmla="*/ 645459 h 3839922"/>
              <a:gd name="connsiteX8" fmla="*/ 3478306 w 3532094"/>
              <a:gd name="connsiteY8" fmla="*/ 681318 h 3839922"/>
              <a:gd name="connsiteX9" fmla="*/ 3406588 w 3532094"/>
              <a:gd name="connsiteY9" fmla="*/ 762000 h 3839922"/>
              <a:gd name="connsiteX10" fmla="*/ 3334871 w 3532094"/>
              <a:gd name="connsiteY10" fmla="*/ 797859 h 3839922"/>
              <a:gd name="connsiteX11" fmla="*/ 3137647 w 3532094"/>
              <a:gd name="connsiteY11" fmla="*/ 860612 h 3839922"/>
              <a:gd name="connsiteX12" fmla="*/ 3021106 w 3532094"/>
              <a:gd name="connsiteY12" fmla="*/ 950259 h 3839922"/>
              <a:gd name="connsiteX13" fmla="*/ 2958353 w 3532094"/>
              <a:gd name="connsiteY13" fmla="*/ 1066800 h 3839922"/>
              <a:gd name="connsiteX14" fmla="*/ 2931459 w 3532094"/>
              <a:gd name="connsiteY14" fmla="*/ 1111624 h 3839922"/>
              <a:gd name="connsiteX15" fmla="*/ 2886635 w 3532094"/>
              <a:gd name="connsiteY15" fmla="*/ 1165412 h 3839922"/>
              <a:gd name="connsiteX16" fmla="*/ 2832847 w 3532094"/>
              <a:gd name="connsiteY16" fmla="*/ 1362635 h 3839922"/>
              <a:gd name="connsiteX17" fmla="*/ 2823883 w 3532094"/>
              <a:gd name="connsiteY17" fmla="*/ 1407459 h 3839922"/>
              <a:gd name="connsiteX18" fmla="*/ 2814918 w 3532094"/>
              <a:gd name="connsiteY18" fmla="*/ 1461247 h 3839922"/>
              <a:gd name="connsiteX19" fmla="*/ 2796988 w 3532094"/>
              <a:gd name="connsiteY19" fmla="*/ 1497106 h 3839922"/>
              <a:gd name="connsiteX20" fmla="*/ 2617694 w 3532094"/>
              <a:gd name="connsiteY20" fmla="*/ 1694329 h 3839922"/>
              <a:gd name="connsiteX21" fmla="*/ 2528047 w 3532094"/>
              <a:gd name="connsiteY21" fmla="*/ 1775012 h 3839922"/>
              <a:gd name="connsiteX22" fmla="*/ 2286000 w 3532094"/>
              <a:gd name="connsiteY22" fmla="*/ 1954306 h 3839922"/>
              <a:gd name="connsiteX23" fmla="*/ 2268071 w 3532094"/>
              <a:gd name="connsiteY23" fmla="*/ 1990165 h 3839922"/>
              <a:gd name="connsiteX24" fmla="*/ 2250141 w 3532094"/>
              <a:gd name="connsiteY24" fmla="*/ 2241177 h 3839922"/>
              <a:gd name="connsiteX25" fmla="*/ 2160494 w 3532094"/>
              <a:gd name="connsiteY25" fmla="*/ 2375647 h 3839922"/>
              <a:gd name="connsiteX26" fmla="*/ 2034988 w 3532094"/>
              <a:gd name="connsiteY26" fmla="*/ 2537012 h 3839922"/>
              <a:gd name="connsiteX27" fmla="*/ 2026024 w 3532094"/>
              <a:gd name="connsiteY27" fmla="*/ 2563906 h 3839922"/>
              <a:gd name="connsiteX28" fmla="*/ 2008094 w 3532094"/>
              <a:gd name="connsiteY28" fmla="*/ 2635624 h 3839922"/>
              <a:gd name="connsiteX29" fmla="*/ 1981200 w 3532094"/>
              <a:gd name="connsiteY29" fmla="*/ 2671482 h 3839922"/>
              <a:gd name="connsiteX30" fmla="*/ 1972235 w 3532094"/>
              <a:gd name="connsiteY30" fmla="*/ 2698377 h 3839922"/>
              <a:gd name="connsiteX31" fmla="*/ 1891553 w 3532094"/>
              <a:gd name="connsiteY31" fmla="*/ 2761129 h 3839922"/>
              <a:gd name="connsiteX32" fmla="*/ 1810871 w 3532094"/>
              <a:gd name="connsiteY32" fmla="*/ 2832847 h 3839922"/>
              <a:gd name="connsiteX33" fmla="*/ 1775012 w 3532094"/>
              <a:gd name="connsiteY33" fmla="*/ 2904565 h 3839922"/>
              <a:gd name="connsiteX34" fmla="*/ 1748118 w 3532094"/>
              <a:gd name="connsiteY34" fmla="*/ 2967318 h 3839922"/>
              <a:gd name="connsiteX35" fmla="*/ 1712259 w 3532094"/>
              <a:gd name="connsiteY35" fmla="*/ 3030071 h 3839922"/>
              <a:gd name="connsiteX36" fmla="*/ 1703294 w 3532094"/>
              <a:gd name="connsiteY36" fmla="*/ 3056965 h 3839922"/>
              <a:gd name="connsiteX37" fmla="*/ 1685365 w 3532094"/>
              <a:gd name="connsiteY37" fmla="*/ 3101788 h 3839922"/>
              <a:gd name="connsiteX38" fmla="*/ 1649506 w 3532094"/>
              <a:gd name="connsiteY38" fmla="*/ 3191435 h 3839922"/>
              <a:gd name="connsiteX39" fmla="*/ 1640541 w 3532094"/>
              <a:gd name="connsiteY39" fmla="*/ 3236259 h 3839922"/>
              <a:gd name="connsiteX40" fmla="*/ 1622612 w 3532094"/>
              <a:gd name="connsiteY40" fmla="*/ 3334871 h 3839922"/>
              <a:gd name="connsiteX41" fmla="*/ 1604683 w 3532094"/>
              <a:gd name="connsiteY41" fmla="*/ 3415553 h 3839922"/>
              <a:gd name="connsiteX42" fmla="*/ 1577788 w 3532094"/>
              <a:gd name="connsiteY42" fmla="*/ 3532094 h 3839922"/>
              <a:gd name="connsiteX43" fmla="*/ 1524000 w 3532094"/>
              <a:gd name="connsiteY43" fmla="*/ 3585882 h 3839922"/>
              <a:gd name="connsiteX44" fmla="*/ 1479177 w 3532094"/>
              <a:gd name="connsiteY44" fmla="*/ 3639671 h 3839922"/>
              <a:gd name="connsiteX45" fmla="*/ 1228165 w 3532094"/>
              <a:gd name="connsiteY45" fmla="*/ 3810000 h 3839922"/>
              <a:gd name="connsiteX46" fmla="*/ 1093694 w 3532094"/>
              <a:gd name="connsiteY46" fmla="*/ 3836894 h 3839922"/>
              <a:gd name="connsiteX47" fmla="*/ 779930 w 3532094"/>
              <a:gd name="connsiteY47" fmla="*/ 3827929 h 3839922"/>
              <a:gd name="connsiteX48" fmla="*/ 439271 w 3532094"/>
              <a:gd name="connsiteY48" fmla="*/ 3693459 h 3839922"/>
              <a:gd name="connsiteX49" fmla="*/ 259977 w 3532094"/>
              <a:gd name="connsiteY49" fmla="*/ 3558988 h 3839922"/>
              <a:gd name="connsiteX50" fmla="*/ 143435 w 3532094"/>
              <a:gd name="connsiteY50" fmla="*/ 3505200 h 3839922"/>
              <a:gd name="connsiteX51" fmla="*/ 44824 w 3532094"/>
              <a:gd name="connsiteY51" fmla="*/ 3236259 h 3839922"/>
              <a:gd name="connsiteX52" fmla="*/ 35859 w 3532094"/>
              <a:gd name="connsiteY52" fmla="*/ 2994212 h 3839922"/>
              <a:gd name="connsiteX53" fmla="*/ 0 w 3532094"/>
              <a:gd name="connsiteY53" fmla="*/ 2501153 h 3839922"/>
              <a:gd name="connsiteX54" fmla="*/ 681318 w 3532094"/>
              <a:gd name="connsiteY54" fmla="*/ 815788 h 3839922"/>
              <a:gd name="connsiteX55" fmla="*/ 941294 w 3532094"/>
              <a:gd name="connsiteY55" fmla="*/ 627529 h 3839922"/>
              <a:gd name="connsiteX56" fmla="*/ 1909483 w 3532094"/>
              <a:gd name="connsiteY56" fmla="*/ 224118 h 3839922"/>
              <a:gd name="connsiteX57" fmla="*/ 2348753 w 3532094"/>
              <a:gd name="connsiteY57" fmla="*/ 53788 h 3839922"/>
              <a:gd name="connsiteX58" fmla="*/ 2483224 w 3532094"/>
              <a:gd name="connsiteY58" fmla="*/ 0 h 3839922"/>
              <a:gd name="connsiteX59" fmla="*/ 3012141 w 3532094"/>
              <a:gd name="connsiteY59" fmla="*/ 71718 h 3839922"/>
              <a:gd name="connsiteX60" fmla="*/ 3119718 w 3532094"/>
              <a:gd name="connsiteY60" fmla="*/ 98612 h 3839922"/>
              <a:gd name="connsiteX61" fmla="*/ 3164541 w 3532094"/>
              <a:gd name="connsiteY61" fmla="*/ 107577 h 3839922"/>
              <a:gd name="connsiteX62" fmla="*/ 3272118 w 3532094"/>
              <a:gd name="connsiteY62" fmla="*/ 98612 h 3839922"/>
              <a:gd name="connsiteX63" fmla="*/ 3316941 w 3532094"/>
              <a:gd name="connsiteY63" fmla="*/ 89647 h 3839922"/>
              <a:gd name="connsiteX64" fmla="*/ 3451412 w 3532094"/>
              <a:gd name="connsiteY64" fmla="*/ 89647 h 38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532094" h="3839922">
                <a:moveTo>
                  <a:pt x="3451412" y="89647"/>
                </a:moveTo>
                <a:lnTo>
                  <a:pt x="3451412" y="89647"/>
                </a:lnTo>
                <a:cubicBezTo>
                  <a:pt x="3463365" y="134471"/>
                  <a:pt x="3480522" y="178222"/>
                  <a:pt x="3487271" y="224118"/>
                </a:cubicBezTo>
                <a:cubicBezTo>
                  <a:pt x="3493164" y="264192"/>
                  <a:pt x="3488175" y="385812"/>
                  <a:pt x="3505200" y="448235"/>
                </a:cubicBezTo>
                <a:cubicBezTo>
                  <a:pt x="3509434" y="463760"/>
                  <a:pt x="3518041" y="477792"/>
                  <a:pt x="3523130" y="493059"/>
                </a:cubicBezTo>
                <a:cubicBezTo>
                  <a:pt x="3527026" y="504748"/>
                  <a:pt x="3529106" y="516965"/>
                  <a:pt x="3532094" y="528918"/>
                </a:cubicBezTo>
                <a:cubicBezTo>
                  <a:pt x="3529106" y="555812"/>
                  <a:pt x="3531088" y="583737"/>
                  <a:pt x="3523130" y="609600"/>
                </a:cubicBezTo>
                <a:cubicBezTo>
                  <a:pt x="3518736" y="623881"/>
                  <a:pt x="3504154" y="632789"/>
                  <a:pt x="3496235" y="645459"/>
                </a:cubicBezTo>
                <a:cubicBezTo>
                  <a:pt x="3489152" y="656791"/>
                  <a:pt x="3485389" y="669985"/>
                  <a:pt x="3478306" y="681318"/>
                </a:cubicBezTo>
                <a:cubicBezTo>
                  <a:pt x="3463635" y="704791"/>
                  <a:pt x="3426762" y="748034"/>
                  <a:pt x="3406588" y="762000"/>
                </a:cubicBezTo>
                <a:cubicBezTo>
                  <a:pt x="3384613" y="777213"/>
                  <a:pt x="3359244" y="786891"/>
                  <a:pt x="3334871" y="797859"/>
                </a:cubicBezTo>
                <a:cubicBezTo>
                  <a:pt x="3217262" y="850783"/>
                  <a:pt x="3251190" y="837903"/>
                  <a:pt x="3137647" y="860612"/>
                </a:cubicBezTo>
                <a:cubicBezTo>
                  <a:pt x="3091286" y="888429"/>
                  <a:pt x="3059082" y="904145"/>
                  <a:pt x="3021106" y="950259"/>
                </a:cubicBezTo>
                <a:cubicBezTo>
                  <a:pt x="2902432" y="1094363"/>
                  <a:pt x="2994615" y="994277"/>
                  <a:pt x="2958353" y="1066800"/>
                </a:cubicBezTo>
                <a:cubicBezTo>
                  <a:pt x="2950561" y="1082385"/>
                  <a:pt x="2941914" y="1097684"/>
                  <a:pt x="2931459" y="1111624"/>
                </a:cubicBezTo>
                <a:cubicBezTo>
                  <a:pt x="2827890" y="1249717"/>
                  <a:pt x="2970285" y="1039942"/>
                  <a:pt x="2886635" y="1165412"/>
                </a:cubicBezTo>
                <a:cubicBezTo>
                  <a:pt x="2860878" y="1242684"/>
                  <a:pt x="2853063" y="1261547"/>
                  <a:pt x="2832847" y="1362635"/>
                </a:cubicBezTo>
                <a:cubicBezTo>
                  <a:pt x="2829859" y="1377576"/>
                  <a:pt x="2826609" y="1392468"/>
                  <a:pt x="2823883" y="1407459"/>
                </a:cubicBezTo>
                <a:cubicBezTo>
                  <a:pt x="2820632" y="1425342"/>
                  <a:pt x="2820141" y="1443837"/>
                  <a:pt x="2814918" y="1461247"/>
                </a:cubicBezTo>
                <a:cubicBezTo>
                  <a:pt x="2811078" y="1474047"/>
                  <a:pt x="2803864" y="1485647"/>
                  <a:pt x="2796988" y="1497106"/>
                </a:cubicBezTo>
                <a:cubicBezTo>
                  <a:pt x="2743720" y="1585887"/>
                  <a:pt x="2713308" y="1602393"/>
                  <a:pt x="2617694" y="1694329"/>
                </a:cubicBezTo>
                <a:cubicBezTo>
                  <a:pt x="2588715" y="1722194"/>
                  <a:pt x="2561050" y="1752054"/>
                  <a:pt x="2528047" y="1775012"/>
                </a:cubicBezTo>
                <a:cubicBezTo>
                  <a:pt x="2307982" y="1928100"/>
                  <a:pt x="2381061" y="1859245"/>
                  <a:pt x="2286000" y="1954306"/>
                </a:cubicBezTo>
                <a:cubicBezTo>
                  <a:pt x="2280024" y="1966259"/>
                  <a:pt x="2269729" y="1976904"/>
                  <a:pt x="2268071" y="1990165"/>
                </a:cubicBezTo>
                <a:cubicBezTo>
                  <a:pt x="2257666" y="2073401"/>
                  <a:pt x="2272689" y="2160380"/>
                  <a:pt x="2250141" y="2241177"/>
                </a:cubicBezTo>
                <a:cubicBezTo>
                  <a:pt x="2235660" y="2293065"/>
                  <a:pt x="2192179" y="2332080"/>
                  <a:pt x="2160494" y="2375647"/>
                </a:cubicBezTo>
                <a:cubicBezTo>
                  <a:pt x="2120415" y="2430756"/>
                  <a:pt x="2034988" y="2537012"/>
                  <a:pt x="2034988" y="2537012"/>
                </a:cubicBezTo>
                <a:cubicBezTo>
                  <a:pt x="2032000" y="2545977"/>
                  <a:pt x="2028510" y="2554789"/>
                  <a:pt x="2026024" y="2563906"/>
                </a:cubicBezTo>
                <a:cubicBezTo>
                  <a:pt x="2019540" y="2587680"/>
                  <a:pt x="2017572" y="2612878"/>
                  <a:pt x="2008094" y="2635624"/>
                </a:cubicBezTo>
                <a:cubicBezTo>
                  <a:pt x="2002347" y="2649416"/>
                  <a:pt x="1990165" y="2659529"/>
                  <a:pt x="1981200" y="2671482"/>
                </a:cubicBezTo>
                <a:cubicBezTo>
                  <a:pt x="1978212" y="2680447"/>
                  <a:pt x="1978458" y="2691265"/>
                  <a:pt x="1972235" y="2698377"/>
                </a:cubicBezTo>
                <a:cubicBezTo>
                  <a:pt x="1898024" y="2783190"/>
                  <a:pt x="1943473" y="2714977"/>
                  <a:pt x="1891553" y="2761129"/>
                </a:cubicBezTo>
                <a:cubicBezTo>
                  <a:pt x="1799443" y="2843005"/>
                  <a:pt x="1871909" y="2792156"/>
                  <a:pt x="1810871" y="2832847"/>
                </a:cubicBezTo>
                <a:cubicBezTo>
                  <a:pt x="1748822" y="2987965"/>
                  <a:pt x="1828727" y="2797135"/>
                  <a:pt x="1775012" y="2904565"/>
                </a:cubicBezTo>
                <a:cubicBezTo>
                  <a:pt x="1764835" y="2924920"/>
                  <a:pt x="1758296" y="2946963"/>
                  <a:pt x="1748118" y="2967318"/>
                </a:cubicBezTo>
                <a:cubicBezTo>
                  <a:pt x="1703097" y="3057359"/>
                  <a:pt x="1759414" y="2920043"/>
                  <a:pt x="1712259" y="3030071"/>
                </a:cubicBezTo>
                <a:cubicBezTo>
                  <a:pt x="1708537" y="3038757"/>
                  <a:pt x="1706612" y="3048117"/>
                  <a:pt x="1703294" y="3056965"/>
                </a:cubicBezTo>
                <a:cubicBezTo>
                  <a:pt x="1697644" y="3072032"/>
                  <a:pt x="1691901" y="3087083"/>
                  <a:pt x="1685365" y="3101788"/>
                </a:cubicBezTo>
                <a:cubicBezTo>
                  <a:pt x="1661698" y="3155037"/>
                  <a:pt x="1667821" y="3124281"/>
                  <a:pt x="1649506" y="3191435"/>
                </a:cubicBezTo>
                <a:cubicBezTo>
                  <a:pt x="1645497" y="3206135"/>
                  <a:pt x="1643349" y="3221283"/>
                  <a:pt x="1640541" y="3236259"/>
                </a:cubicBezTo>
                <a:cubicBezTo>
                  <a:pt x="1634384" y="3269096"/>
                  <a:pt x="1629164" y="3302110"/>
                  <a:pt x="1622612" y="3334871"/>
                </a:cubicBezTo>
                <a:cubicBezTo>
                  <a:pt x="1617209" y="3361886"/>
                  <a:pt x="1610086" y="3388538"/>
                  <a:pt x="1604683" y="3415553"/>
                </a:cubicBezTo>
                <a:cubicBezTo>
                  <a:pt x="1599066" y="3443636"/>
                  <a:pt x="1592424" y="3508311"/>
                  <a:pt x="1577788" y="3532094"/>
                </a:cubicBezTo>
                <a:cubicBezTo>
                  <a:pt x="1564499" y="3553689"/>
                  <a:pt x="1541133" y="3567191"/>
                  <a:pt x="1524000" y="3585882"/>
                </a:cubicBezTo>
                <a:cubicBezTo>
                  <a:pt x="1508229" y="3603087"/>
                  <a:pt x="1496621" y="3624165"/>
                  <a:pt x="1479177" y="3639671"/>
                </a:cubicBezTo>
                <a:cubicBezTo>
                  <a:pt x="1427568" y="3685546"/>
                  <a:pt x="1291218" y="3784779"/>
                  <a:pt x="1228165" y="3810000"/>
                </a:cubicBezTo>
                <a:cubicBezTo>
                  <a:pt x="1185723" y="3826977"/>
                  <a:pt x="1138518" y="3827929"/>
                  <a:pt x="1093694" y="3836894"/>
                </a:cubicBezTo>
                <a:cubicBezTo>
                  <a:pt x="989106" y="3833906"/>
                  <a:pt x="882135" y="3850330"/>
                  <a:pt x="779930" y="3827929"/>
                </a:cubicBezTo>
                <a:cubicBezTo>
                  <a:pt x="660681" y="3801792"/>
                  <a:pt x="547704" y="3749545"/>
                  <a:pt x="439271" y="3693459"/>
                </a:cubicBezTo>
                <a:cubicBezTo>
                  <a:pt x="372916" y="3659137"/>
                  <a:pt x="323004" y="3599096"/>
                  <a:pt x="259977" y="3558988"/>
                </a:cubicBezTo>
                <a:cubicBezTo>
                  <a:pt x="223881" y="3536018"/>
                  <a:pt x="182282" y="3523129"/>
                  <a:pt x="143435" y="3505200"/>
                </a:cubicBezTo>
                <a:cubicBezTo>
                  <a:pt x="62996" y="3424761"/>
                  <a:pt x="80601" y="3450920"/>
                  <a:pt x="44824" y="3236259"/>
                </a:cubicBezTo>
                <a:cubicBezTo>
                  <a:pt x="31551" y="3156620"/>
                  <a:pt x="40773" y="3074800"/>
                  <a:pt x="35859" y="2994212"/>
                </a:cubicBezTo>
                <a:cubicBezTo>
                  <a:pt x="25830" y="2829730"/>
                  <a:pt x="11953" y="2665506"/>
                  <a:pt x="0" y="2501153"/>
                </a:cubicBezTo>
                <a:cubicBezTo>
                  <a:pt x="103864" y="2121652"/>
                  <a:pt x="321530" y="1076325"/>
                  <a:pt x="681318" y="815788"/>
                </a:cubicBezTo>
                <a:cubicBezTo>
                  <a:pt x="767977" y="753035"/>
                  <a:pt x="851979" y="686439"/>
                  <a:pt x="941294" y="627529"/>
                </a:cubicBezTo>
                <a:cubicBezTo>
                  <a:pt x="1195925" y="459581"/>
                  <a:pt x="1790885" y="270192"/>
                  <a:pt x="1909483" y="224118"/>
                </a:cubicBezTo>
                <a:lnTo>
                  <a:pt x="2348753" y="53788"/>
                </a:lnTo>
                <a:lnTo>
                  <a:pt x="2483224" y="0"/>
                </a:lnTo>
                <a:cubicBezTo>
                  <a:pt x="2725968" y="26008"/>
                  <a:pt x="2764412" y="25629"/>
                  <a:pt x="3012141" y="71718"/>
                </a:cubicBezTo>
                <a:cubicBezTo>
                  <a:pt x="3048480" y="78479"/>
                  <a:pt x="3083738" y="90146"/>
                  <a:pt x="3119718" y="98612"/>
                </a:cubicBezTo>
                <a:cubicBezTo>
                  <a:pt x="3134550" y="102102"/>
                  <a:pt x="3149600" y="104589"/>
                  <a:pt x="3164541" y="107577"/>
                </a:cubicBezTo>
                <a:cubicBezTo>
                  <a:pt x="3200400" y="104589"/>
                  <a:pt x="3236381" y="102816"/>
                  <a:pt x="3272118" y="98612"/>
                </a:cubicBezTo>
                <a:cubicBezTo>
                  <a:pt x="3287251" y="96832"/>
                  <a:pt x="3301723" y="90408"/>
                  <a:pt x="3316941" y="89647"/>
                </a:cubicBezTo>
                <a:cubicBezTo>
                  <a:pt x="3361709" y="87409"/>
                  <a:pt x="3429000" y="89647"/>
                  <a:pt x="3451412" y="89647"/>
                </a:cubicBez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ight Arrow 10">
            <a:extLst>
              <a:ext uri="{FF2B5EF4-FFF2-40B4-BE49-F238E27FC236}">
                <a16:creationId xmlns:a16="http://schemas.microsoft.com/office/drawing/2014/main" id="{6CED81AF-7CB9-4F0C-6457-F5F58F1A1486}"/>
              </a:ext>
            </a:extLst>
          </p:cNvPr>
          <p:cNvSpPr/>
          <p:nvPr/>
        </p:nvSpPr>
        <p:spPr>
          <a:xfrm>
            <a:off x="724398" y="5228621"/>
            <a:ext cx="432048" cy="400984"/>
          </a:xfrm>
          <a:prstGeom prst="rightArrow">
            <a:avLst/>
          </a:prstGeom>
          <a:solidFill>
            <a:srgbClr val="3466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Picture 4">
            <a:extLst>
              <a:ext uri="{FF2B5EF4-FFF2-40B4-BE49-F238E27FC236}">
                <a16:creationId xmlns:a16="http://schemas.microsoft.com/office/drawing/2014/main" id="{A1D7AA9D-2F3B-D3DA-949F-3A561DA84F80}"/>
              </a:ext>
            </a:extLst>
          </p:cNvPr>
          <p:cNvPicPr>
            <a:picLocks noChangeAspect="1"/>
          </p:cNvPicPr>
          <p:nvPr/>
        </p:nvPicPr>
        <p:blipFill>
          <a:blip r:embed="rId3"/>
          <a:stretch>
            <a:fillRect/>
          </a:stretch>
        </p:blipFill>
        <p:spPr>
          <a:xfrm>
            <a:off x="1755797" y="1141156"/>
            <a:ext cx="7138475" cy="4030054"/>
          </a:xfrm>
          <a:prstGeom prst="rect">
            <a:avLst/>
          </a:prstGeom>
        </p:spPr>
      </p:pic>
      <p:sp>
        <p:nvSpPr>
          <p:cNvPr id="6" name="Free-form: Shape 5">
            <a:extLst>
              <a:ext uri="{FF2B5EF4-FFF2-40B4-BE49-F238E27FC236}">
                <a16:creationId xmlns:a16="http://schemas.microsoft.com/office/drawing/2014/main" id="{9FD4F67A-3721-550D-EEA7-4AC180E81F31}"/>
              </a:ext>
            </a:extLst>
          </p:cNvPr>
          <p:cNvSpPr/>
          <p:nvPr/>
        </p:nvSpPr>
        <p:spPr>
          <a:xfrm>
            <a:off x="1891121" y="1309609"/>
            <a:ext cx="3532094" cy="3839922"/>
          </a:xfrm>
          <a:custGeom>
            <a:avLst/>
            <a:gdLst>
              <a:gd name="connsiteX0" fmla="*/ 3451412 w 3532094"/>
              <a:gd name="connsiteY0" fmla="*/ 89647 h 3839922"/>
              <a:gd name="connsiteX1" fmla="*/ 3451412 w 3532094"/>
              <a:gd name="connsiteY1" fmla="*/ 89647 h 3839922"/>
              <a:gd name="connsiteX2" fmla="*/ 3487271 w 3532094"/>
              <a:gd name="connsiteY2" fmla="*/ 224118 h 3839922"/>
              <a:gd name="connsiteX3" fmla="*/ 3505200 w 3532094"/>
              <a:gd name="connsiteY3" fmla="*/ 448235 h 3839922"/>
              <a:gd name="connsiteX4" fmla="*/ 3523130 w 3532094"/>
              <a:gd name="connsiteY4" fmla="*/ 493059 h 3839922"/>
              <a:gd name="connsiteX5" fmla="*/ 3532094 w 3532094"/>
              <a:gd name="connsiteY5" fmla="*/ 528918 h 3839922"/>
              <a:gd name="connsiteX6" fmla="*/ 3523130 w 3532094"/>
              <a:gd name="connsiteY6" fmla="*/ 609600 h 3839922"/>
              <a:gd name="connsiteX7" fmla="*/ 3496235 w 3532094"/>
              <a:gd name="connsiteY7" fmla="*/ 645459 h 3839922"/>
              <a:gd name="connsiteX8" fmla="*/ 3478306 w 3532094"/>
              <a:gd name="connsiteY8" fmla="*/ 681318 h 3839922"/>
              <a:gd name="connsiteX9" fmla="*/ 3406588 w 3532094"/>
              <a:gd name="connsiteY9" fmla="*/ 762000 h 3839922"/>
              <a:gd name="connsiteX10" fmla="*/ 3334871 w 3532094"/>
              <a:gd name="connsiteY10" fmla="*/ 797859 h 3839922"/>
              <a:gd name="connsiteX11" fmla="*/ 3137647 w 3532094"/>
              <a:gd name="connsiteY11" fmla="*/ 860612 h 3839922"/>
              <a:gd name="connsiteX12" fmla="*/ 3021106 w 3532094"/>
              <a:gd name="connsiteY12" fmla="*/ 950259 h 3839922"/>
              <a:gd name="connsiteX13" fmla="*/ 2958353 w 3532094"/>
              <a:gd name="connsiteY13" fmla="*/ 1066800 h 3839922"/>
              <a:gd name="connsiteX14" fmla="*/ 2931459 w 3532094"/>
              <a:gd name="connsiteY14" fmla="*/ 1111624 h 3839922"/>
              <a:gd name="connsiteX15" fmla="*/ 2886635 w 3532094"/>
              <a:gd name="connsiteY15" fmla="*/ 1165412 h 3839922"/>
              <a:gd name="connsiteX16" fmla="*/ 2832847 w 3532094"/>
              <a:gd name="connsiteY16" fmla="*/ 1362635 h 3839922"/>
              <a:gd name="connsiteX17" fmla="*/ 2823883 w 3532094"/>
              <a:gd name="connsiteY17" fmla="*/ 1407459 h 3839922"/>
              <a:gd name="connsiteX18" fmla="*/ 2814918 w 3532094"/>
              <a:gd name="connsiteY18" fmla="*/ 1461247 h 3839922"/>
              <a:gd name="connsiteX19" fmla="*/ 2796988 w 3532094"/>
              <a:gd name="connsiteY19" fmla="*/ 1497106 h 3839922"/>
              <a:gd name="connsiteX20" fmla="*/ 2617694 w 3532094"/>
              <a:gd name="connsiteY20" fmla="*/ 1694329 h 3839922"/>
              <a:gd name="connsiteX21" fmla="*/ 2528047 w 3532094"/>
              <a:gd name="connsiteY21" fmla="*/ 1775012 h 3839922"/>
              <a:gd name="connsiteX22" fmla="*/ 2286000 w 3532094"/>
              <a:gd name="connsiteY22" fmla="*/ 1954306 h 3839922"/>
              <a:gd name="connsiteX23" fmla="*/ 2268071 w 3532094"/>
              <a:gd name="connsiteY23" fmla="*/ 1990165 h 3839922"/>
              <a:gd name="connsiteX24" fmla="*/ 2250141 w 3532094"/>
              <a:gd name="connsiteY24" fmla="*/ 2241177 h 3839922"/>
              <a:gd name="connsiteX25" fmla="*/ 2160494 w 3532094"/>
              <a:gd name="connsiteY25" fmla="*/ 2375647 h 3839922"/>
              <a:gd name="connsiteX26" fmla="*/ 2034988 w 3532094"/>
              <a:gd name="connsiteY26" fmla="*/ 2537012 h 3839922"/>
              <a:gd name="connsiteX27" fmla="*/ 2026024 w 3532094"/>
              <a:gd name="connsiteY27" fmla="*/ 2563906 h 3839922"/>
              <a:gd name="connsiteX28" fmla="*/ 2008094 w 3532094"/>
              <a:gd name="connsiteY28" fmla="*/ 2635624 h 3839922"/>
              <a:gd name="connsiteX29" fmla="*/ 1981200 w 3532094"/>
              <a:gd name="connsiteY29" fmla="*/ 2671482 h 3839922"/>
              <a:gd name="connsiteX30" fmla="*/ 1972235 w 3532094"/>
              <a:gd name="connsiteY30" fmla="*/ 2698377 h 3839922"/>
              <a:gd name="connsiteX31" fmla="*/ 1891553 w 3532094"/>
              <a:gd name="connsiteY31" fmla="*/ 2761129 h 3839922"/>
              <a:gd name="connsiteX32" fmla="*/ 1810871 w 3532094"/>
              <a:gd name="connsiteY32" fmla="*/ 2832847 h 3839922"/>
              <a:gd name="connsiteX33" fmla="*/ 1775012 w 3532094"/>
              <a:gd name="connsiteY33" fmla="*/ 2904565 h 3839922"/>
              <a:gd name="connsiteX34" fmla="*/ 1748118 w 3532094"/>
              <a:gd name="connsiteY34" fmla="*/ 2967318 h 3839922"/>
              <a:gd name="connsiteX35" fmla="*/ 1712259 w 3532094"/>
              <a:gd name="connsiteY35" fmla="*/ 3030071 h 3839922"/>
              <a:gd name="connsiteX36" fmla="*/ 1703294 w 3532094"/>
              <a:gd name="connsiteY36" fmla="*/ 3056965 h 3839922"/>
              <a:gd name="connsiteX37" fmla="*/ 1685365 w 3532094"/>
              <a:gd name="connsiteY37" fmla="*/ 3101788 h 3839922"/>
              <a:gd name="connsiteX38" fmla="*/ 1649506 w 3532094"/>
              <a:gd name="connsiteY38" fmla="*/ 3191435 h 3839922"/>
              <a:gd name="connsiteX39" fmla="*/ 1640541 w 3532094"/>
              <a:gd name="connsiteY39" fmla="*/ 3236259 h 3839922"/>
              <a:gd name="connsiteX40" fmla="*/ 1622612 w 3532094"/>
              <a:gd name="connsiteY40" fmla="*/ 3334871 h 3839922"/>
              <a:gd name="connsiteX41" fmla="*/ 1604683 w 3532094"/>
              <a:gd name="connsiteY41" fmla="*/ 3415553 h 3839922"/>
              <a:gd name="connsiteX42" fmla="*/ 1577788 w 3532094"/>
              <a:gd name="connsiteY42" fmla="*/ 3532094 h 3839922"/>
              <a:gd name="connsiteX43" fmla="*/ 1524000 w 3532094"/>
              <a:gd name="connsiteY43" fmla="*/ 3585882 h 3839922"/>
              <a:gd name="connsiteX44" fmla="*/ 1479177 w 3532094"/>
              <a:gd name="connsiteY44" fmla="*/ 3639671 h 3839922"/>
              <a:gd name="connsiteX45" fmla="*/ 1228165 w 3532094"/>
              <a:gd name="connsiteY45" fmla="*/ 3810000 h 3839922"/>
              <a:gd name="connsiteX46" fmla="*/ 1093694 w 3532094"/>
              <a:gd name="connsiteY46" fmla="*/ 3836894 h 3839922"/>
              <a:gd name="connsiteX47" fmla="*/ 779930 w 3532094"/>
              <a:gd name="connsiteY47" fmla="*/ 3827929 h 3839922"/>
              <a:gd name="connsiteX48" fmla="*/ 439271 w 3532094"/>
              <a:gd name="connsiteY48" fmla="*/ 3693459 h 3839922"/>
              <a:gd name="connsiteX49" fmla="*/ 259977 w 3532094"/>
              <a:gd name="connsiteY49" fmla="*/ 3558988 h 3839922"/>
              <a:gd name="connsiteX50" fmla="*/ 143435 w 3532094"/>
              <a:gd name="connsiteY50" fmla="*/ 3505200 h 3839922"/>
              <a:gd name="connsiteX51" fmla="*/ 44824 w 3532094"/>
              <a:gd name="connsiteY51" fmla="*/ 3236259 h 3839922"/>
              <a:gd name="connsiteX52" fmla="*/ 35859 w 3532094"/>
              <a:gd name="connsiteY52" fmla="*/ 2994212 h 3839922"/>
              <a:gd name="connsiteX53" fmla="*/ 0 w 3532094"/>
              <a:gd name="connsiteY53" fmla="*/ 2501153 h 3839922"/>
              <a:gd name="connsiteX54" fmla="*/ 681318 w 3532094"/>
              <a:gd name="connsiteY54" fmla="*/ 815788 h 3839922"/>
              <a:gd name="connsiteX55" fmla="*/ 941294 w 3532094"/>
              <a:gd name="connsiteY55" fmla="*/ 627529 h 3839922"/>
              <a:gd name="connsiteX56" fmla="*/ 1909483 w 3532094"/>
              <a:gd name="connsiteY56" fmla="*/ 224118 h 3839922"/>
              <a:gd name="connsiteX57" fmla="*/ 2348753 w 3532094"/>
              <a:gd name="connsiteY57" fmla="*/ 53788 h 3839922"/>
              <a:gd name="connsiteX58" fmla="*/ 2483224 w 3532094"/>
              <a:gd name="connsiteY58" fmla="*/ 0 h 3839922"/>
              <a:gd name="connsiteX59" fmla="*/ 3012141 w 3532094"/>
              <a:gd name="connsiteY59" fmla="*/ 71718 h 3839922"/>
              <a:gd name="connsiteX60" fmla="*/ 3119718 w 3532094"/>
              <a:gd name="connsiteY60" fmla="*/ 98612 h 3839922"/>
              <a:gd name="connsiteX61" fmla="*/ 3164541 w 3532094"/>
              <a:gd name="connsiteY61" fmla="*/ 107577 h 3839922"/>
              <a:gd name="connsiteX62" fmla="*/ 3272118 w 3532094"/>
              <a:gd name="connsiteY62" fmla="*/ 98612 h 3839922"/>
              <a:gd name="connsiteX63" fmla="*/ 3316941 w 3532094"/>
              <a:gd name="connsiteY63" fmla="*/ 89647 h 3839922"/>
              <a:gd name="connsiteX64" fmla="*/ 3451412 w 3532094"/>
              <a:gd name="connsiteY64" fmla="*/ 89647 h 38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532094" h="3839922">
                <a:moveTo>
                  <a:pt x="3451412" y="89647"/>
                </a:moveTo>
                <a:lnTo>
                  <a:pt x="3451412" y="89647"/>
                </a:lnTo>
                <a:cubicBezTo>
                  <a:pt x="3463365" y="134471"/>
                  <a:pt x="3480522" y="178222"/>
                  <a:pt x="3487271" y="224118"/>
                </a:cubicBezTo>
                <a:cubicBezTo>
                  <a:pt x="3493164" y="264192"/>
                  <a:pt x="3488175" y="385812"/>
                  <a:pt x="3505200" y="448235"/>
                </a:cubicBezTo>
                <a:cubicBezTo>
                  <a:pt x="3509434" y="463760"/>
                  <a:pt x="3518041" y="477792"/>
                  <a:pt x="3523130" y="493059"/>
                </a:cubicBezTo>
                <a:cubicBezTo>
                  <a:pt x="3527026" y="504748"/>
                  <a:pt x="3529106" y="516965"/>
                  <a:pt x="3532094" y="528918"/>
                </a:cubicBezTo>
                <a:cubicBezTo>
                  <a:pt x="3529106" y="555812"/>
                  <a:pt x="3531088" y="583737"/>
                  <a:pt x="3523130" y="609600"/>
                </a:cubicBezTo>
                <a:cubicBezTo>
                  <a:pt x="3518736" y="623881"/>
                  <a:pt x="3504154" y="632789"/>
                  <a:pt x="3496235" y="645459"/>
                </a:cubicBezTo>
                <a:cubicBezTo>
                  <a:pt x="3489152" y="656791"/>
                  <a:pt x="3485389" y="669985"/>
                  <a:pt x="3478306" y="681318"/>
                </a:cubicBezTo>
                <a:cubicBezTo>
                  <a:pt x="3463635" y="704791"/>
                  <a:pt x="3426762" y="748034"/>
                  <a:pt x="3406588" y="762000"/>
                </a:cubicBezTo>
                <a:cubicBezTo>
                  <a:pt x="3384613" y="777213"/>
                  <a:pt x="3359244" y="786891"/>
                  <a:pt x="3334871" y="797859"/>
                </a:cubicBezTo>
                <a:cubicBezTo>
                  <a:pt x="3217262" y="850783"/>
                  <a:pt x="3251190" y="837903"/>
                  <a:pt x="3137647" y="860612"/>
                </a:cubicBezTo>
                <a:cubicBezTo>
                  <a:pt x="3091286" y="888429"/>
                  <a:pt x="3059082" y="904145"/>
                  <a:pt x="3021106" y="950259"/>
                </a:cubicBezTo>
                <a:cubicBezTo>
                  <a:pt x="2902432" y="1094363"/>
                  <a:pt x="2994615" y="994277"/>
                  <a:pt x="2958353" y="1066800"/>
                </a:cubicBezTo>
                <a:cubicBezTo>
                  <a:pt x="2950561" y="1082385"/>
                  <a:pt x="2941914" y="1097684"/>
                  <a:pt x="2931459" y="1111624"/>
                </a:cubicBezTo>
                <a:cubicBezTo>
                  <a:pt x="2827890" y="1249717"/>
                  <a:pt x="2970285" y="1039942"/>
                  <a:pt x="2886635" y="1165412"/>
                </a:cubicBezTo>
                <a:cubicBezTo>
                  <a:pt x="2860878" y="1242684"/>
                  <a:pt x="2853063" y="1261547"/>
                  <a:pt x="2832847" y="1362635"/>
                </a:cubicBezTo>
                <a:cubicBezTo>
                  <a:pt x="2829859" y="1377576"/>
                  <a:pt x="2826609" y="1392468"/>
                  <a:pt x="2823883" y="1407459"/>
                </a:cubicBezTo>
                <a:cubicBezTo>
                  <a:pt x="2820632" y="1425342"/>
                  <a:pt x="2820141" y="1443837"/>
                  <a:pt x="2814918" y="1461247"/>
                </a:cubicBezTo>
                <a:cubicBezTo>
                  <a:pt x="2811078" y="1474047"/>
                  <a:pt x="2803864" y="1485647"/>
                  <a:pt x="2796988" y="1497106"/>
                </a:cubicBezTo>
                <a:cubicBezTo>
                  <a:pt x="2743720" y="1585887"/>
                  <a:pt x="2713308" y="1602393"/>
                  <a:pt x="2617694" y="1694329"/>
                </a:cubicBezTo>
                <a:cubicBezTo>
                  <a:pt x="2588715" y="1722194"/>
                  <a:pt x="2561050" y="1752054"/>
                  <a:pt x="2528047" y="1775012"/>
                </a:cubicBezTo>
                <a:cubicBezTo>
                  <a:pt x="2307982" y="1928100"/>
                  <a:pt x="2381061" y="1859245"/>
                  <a:pt x="2286000" y="1954306"/>
                </a:cubicBezTo>
                <a:cubicBezTo>
                  <a:pt x="2280024" y="1966259"/>
                  <a:pt x="2269729" y="1976904"/>
                  <a:pt x="2268071" y="1990165"/>
                </a:cubicBezTo>
                <a:cubicBezTo>
                  <a:pt x="2257666" y="2073401"/>
                  <a:pt x="2272689" y="2160380"/>
                  <a:pt x="2250141" y="2241177"/>
                </a:cubicBezTo>
                <a:cubicBezTo>
                  <a:pt x="2235660" y="2293065"/>
                  <a:pt x="2192179" y="2332080"/>
                  <a:pt x="2160494" y="2375647"/>
                </a:cubicBezTo>
                <a:cubicBezTo>
                  <a:pt x="2120415" y="2430756"/>
                  <a:pt x="2034988" y="2537012"/>
                  <a:pt x="2034988" y="2537012"/>
                </a:cubicBezTo>
                <a:cubicBezTo>
                  <a:pt x="2032000" y="2545977"/>
                  <a:pt x="2028510" y="2554789"/>
                  <a:pt x="2026024" y="2563906"/>
                </a:cubicBezTo>
                <a:cubicBezTo>
                  <a:pt x="2019540" y="2587680"/>
                  <a:pt x="2017572" y="2612878"/>
                  <a:pt x="2008094" y="2635624"/>
                </a:cubicBezTo>
                <a:cubicBezTo>
                  <a:pt x="2002347" y="2649416"/>
                  <a:pt x="1990165" y="2659529"/>
                  <a:pt x="1981200" y="2671482"/>
                </a:cubicBezTo>
                <a:cubicBezTo>
                  <a:pt x="1978212" y="2680447"/>
                  <a:pt x="1978458" y="2691265"/>
                  <a:pt x="1972235" y="2698377"/>
                </a:cubicBezTo>
                <a:cubicBezTo>
                  <a:pt x="1898024" y="2783190"/>
                  <a:pt x="1943473" y="2714977"/>
                  <a:pt x="1891553" y="2761129"/>
                </a:cubicBezTo>
                <a:cubicBezTo>
                  <a:pt x="1799443" y="2843005"/>
                  <a:pt x="1871909" y="2792156"/>
                  <a:pt x="1810871" y="2832847"/>
                </a:cubicBezTo>
                <a:cubicBezTo>
                  <a:pt x="1748822" y="2987965"/>
                  <a:pt x="1828727" y="2797135"/>
                  <a:pt x="1775012" y="2904565"/>
                </a:cubicBezTo>
                <a:cubicBezTo>
                  <a:pt x="1764835" y="2924920"/>
                  <a:pt x="1758296" y="2946963"/>
                  <a:pt x="1748118" y="2967318"/>
                </a:cubicBezTo>
                <a:cubicBezTo>
                  <a:pt x="1703097" y="3057359"/>
                  <a:pt x="1759414" y="2920043"/>
                  <a:pt x="1712259" y="3030071"/>
                </a:cubicBezTo>
                <a:cubicBezTo>
                  <a:pt x="1708537" y="3038757"/>
                  <a:pt x="1706612" y="3048117"/>
                  <a:pt x="1703294" y="3056965"/>
                </a:cubicBezTo>
                <a:cubicBezTo>
                  <a:pt x="1697644" y="3072032"/>
                  <a:pt x="1691901" y="3087083"/>
                  <a:pt x="1685365" y="3101788"/>
                </a:cubicBezTo>
                <a:cubicBezTo>
                  <a:pt x="1661698" y="3155037"/>
                  <a:pt x="1667821" y="3124281"/>
                  <a:pt x="1649506" y="3191435"/>
                </a:cubicBezTo>
                <a:cubicBezTo>
                  <a:pt x="1645497" y="3206135"/>
                  <a:pt x="1643349" y="3221283"/>
                  <a:pt x="1640541" y="3236259"/>
                </a:cubicBezTo>
                <a:cubicBezTo>
                  <a:pt x="1634384" y="3269096"/>
                  <a:pt x="1629164" y="3302110"/>
                  <a:pt x="1622612" y="3334871"/>
                </a:cubicBezTo>
                <a:cubicBezTo>
                  <a:pt x="1617209" y="3361886"/>
                  <a:pt x="1610086" y="3388538"/>
                  <a:pt x="1604683" y="3415553"/>
                </a:cubicBezTo>
                <a:cubicBezTo>
                  <a:pt x="1599066" y="3443636"/>
                  <a:pt x="1592424" y="3508311"/>
                  <a:pt x="1577788" y="3532094"/>
                </a:cubicBezTo>
                <a:cubicBezTo>
                  <a:pt x="1564499" y="3553689"/>
                  <a:pt x="1541133" y="3567191"/>
                  <a:pt x="1524000" y="3585882"/>
                </a:cubicBezTo>
                <a:cubicBezTo>
                  <a:pt x="1508229" y="3603087"/>
                  <a:pt x="1496621" y="3624165"/>
                  <a:pt x="1479177" y="3639671"/>
                </a:cubicBezTo>
                <a:cubicBezTo>
                  <a:pt x="1427568" y="3685546"/>
                  <a:pt x="1291218" y="3784779"/>
                  <a:pt x="1228165" y="3810000"/>
                </a:cubicBezTo>
                <a:cubicBezTo>
                  <a:pt x="1185723" y="3826977"/>
                  <a:pt x="1138518" y="3827929"/>
                  <a:pt x="1093694" y="3836894"/>
                </a:cubicBezTo>
                <a:cubicBezTo>
                  <a:pt x="989106" y="3833906"/>
                  <a:pt x="882135" y="3850330"/>
                  <a:pt x="779930" y="3827929"/>
                </a:cubicBezTo>
                <a:cubicBezTo>
                  <a:pt x="660681" y="3801792"/>
                  <a:pt x="547704" y="3749545"/>
                  <a:pt x="439271" y="3693459"/>
                </a:cubicBezTo>
                <a:cubicBezTo>
                  <a:pt x="372916" y="3659137"/>
                  <a:pt x="323004" y="3599096"/>
                  <a:pt x="259977" y="3558988"/>
                </a:cubicBezTo>
                <a:cubicBezTo>
                  <a:pt x="223881" y="3536018"/>
                  <a:pt x="182282" y="3523129"/>
                  <a:pt x="143435" y="3505200"/>
                </a:cubicBezTo>
                <a:cubicBezTo>
                  <a:pt x="62996" y="3424761"/>
                  <a:pt x="80601" y="3450920"/>
                  <a:pt x="44824" y="3236259"/>
                </a:cubicBezTo>
                <a:cubicBezTo>
                  <a:pt x="31551" y="3156620"/>
                  <a:pt x="40773" y="3074800"/>
                  <a:pt x="35859" y="2994212"/>
                </a:cubicBezTo>
                <a:cubicBezTo>
                  <a:pt x="25830" y="2829730"/>
                  <a:pt x="11953" y="2665506"/>
                  <a:pt x="0" y="2501153"/>
                </a:cubicBezTo>
                <a:cubicBezTo>
                  <a:pt x="103864" y="2121652"/>
                  <a:pt x="321530" y="1076325"/>
                  <a:pt x="681318" y="815788"/>
                </a:cubicBezTo>
                <a:cubicBezTo>
                  <a:pt x="767977" y="753035"/>
                  <a:pt x="851979" y="686439"/>
                  <a:pt x="941294" y="627529"/>
                </a:cubicBezTo>
                <a:cubicBezTo>
                  <a:pt x="1195925" y="459581"/>
                  <a:pt x="1790885" y="270192"/>
                  <a:pt x="1909483" y="224118"/>
                </a:cubicBezTo>
                <a:lnTo>
                  <a:pt x="2348753" y="53788"/>
                </a:lnTo>
                <a:lnTo>
                  <a:pt x="2483224" y="0"/>
                </a:lnTo>
                <a:cubicBezTo>
                  <a:pt x="2725968" y="26008"/>
                  <a:pt x="2764412" y="25629"/>
                  <a:pt x="3012141" y="71718"/>
                </a:cubicBezTo>
                <a:cubicBezTo>
                  <a:pt x="3048480" y="78479"/>
                  <a:pt x="3083738" y="90146"/>
                  <a:pt x="3119718" y="98612"/>
                </a:cubicBezTo>
                <a:cubicBezTo>
                  <a:pt x="3134550" y="102102"/>
                  <a:pt x="3149600" y="104589"/>
                  <a:pt x="3164541" y="107577"/>
                </a:cubicBezTo>
                <a:cubicBezTo>
                  <a:pt x="3200400" y="104589"/>
                  <a:pt x="3236381" y="102816"/>
                  <a:pt x="3272118" y="98612"/>
                </a:cubicBezTo>
                <a:cubicBezTo>
                  <a:pt x="3287251" y="96832"/>
                  <a:pt x="3301723" y="90408"/>
                  <a:pt x="3316941" y="89647"/>
                </a:cubicBezTo>
                <a:cubicBezTo>
                  <a:pt x="3361709" y="87409"/>
                  <a:pt x="3429000" y="89647"/>
                  <a:pt x="3451412" y="89647"/>
                </a:cubicBez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131DA4BD-012C-5900-426F-4C3CE7484E74}"/>
              </a:ext>
            </a:extLst>
          </p:cNvPr>
          <p:cNvSpPr/>
          <p:nvPr/>
        </p:nvSpPr>
        <p:spPr>
          <a:xfrm>
            <a:off x="8008460" y="1377857"/>
            <a:ext cx="2255520" cy="414666"/>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002060"/>
                </a:solidFill>
              </a:rPr>
              <a:t>Population estimation and spatial distribution</a:t>
            </a:r>
          </a:p>
        </p:txBody>
      </p:sp>
      <p:sp>
        <p:nvSpPr>
          <p:cNvPr id="11" name="Rectangle 10">
            <a:extLst>
              <a:ext uri="{FF2B5EF4-FFF2-40B4-BE49-F238E27FC236}">
                <a16:creationId xmlns:a16="http://schemas.microsoft.com/office/drawing/2014/main" id="{3EBD0739-DF95-8B95-310F-75CB0CF6F162}"/>
              </a:ext>
            </a:extLst>
          </p:cNvPr>
          <p:cNvSpPr/>
          <p:nvPr/>
        </p:nvSpPr>
        <p:spPr>
          <a:xfrm>
            <a:off x="2988628" y="1483556"/>
            <a:ext cx="2255520" cy="38100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002060"/>
                </a:solidFill>
              </a:rPr>
              <a:t>Thematic mapping</a:t>
            </a:r>
          </a:p>
        </p:txBody>
      </p:sp>
      <p:sp>
        <p:nvSpPr>
          <p:cNvPr id="12" name="Rectangle 11">
            <a:extLst>
              <a:ext uri="{FF2B5EF4-FFF2-40B4-BE49-F238E27FC236}">
                <a16:creationId xmlns:a16="http://schemas.microsoft.com/office/drawing/2014/main" id="{500CB873-F49B-9B9D-9C6F-B140DDF45A3F}"/>
              </a:ext>
            </a:extLst>
          </p:cNvPr>
          <p:cNvSpPr/>
          <p:nvPr/>
        </p:nvSpPr>
        <p:spPr>
          <a:xfrm>
            <a:off x="8367950" y="1946774"/>
            <a:ext cx="2255520" cy="732267"/>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002060"/>
                </a:solidFill>
              </a:rPr>
              <a:t>Geographic accessibility, service localization, and route optimization modeling</a:t>
            </a:r>
          </a:p>
        </p:txBody>
      </p:sp>
      <p:sp>
        <p:nvSpPr>
          <p:cNvPr id="13" name="Rectangle 12">
            <a:extLst>
              <a:ext uri="{FF2B5EF4-FFF2-40B4-BE49-F238E27FC236}">
                <a16:creationId xmlns:a16="http://schemas.microsoft.com/office/drawing/2014/main" id="{2130D077-61E2-883F-296A-2E735097513A}"/>
              </a:ext>
            </a:extLst>
          </p:cNvPr>
          <p:cNvSpPr/>
          <p:nvPr/>
        </p:nvSpPr>
        <p:spPr>
          <a:xfrm>
            <a:off x="1981633" y="2715091"/>
            <a:ext cx="2255520" cy="391856"/>
          </a:xfrm>
          <a:prstGeom prst="rect">
            <a:avLst/>
          </a:prstGeom>
          <a:noFill/>
          <a:ln w="28575">
            <a:solidFill>
              <a:srgbClr val="41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002060"/>
                </a:solidFill>
              </a:rPr>
              <a:t>Georeferenced Master Lists</a:t>
            </a:r>
          </a:p>
        </p:txBody>
      </p:sp>
      <p:sp>
        <p:nvSpPr>
          <p:cNvPr id="14" name="Rectangle 13">
            <a:extLst>
              <a:ext uri="{FF2B5EF4-FFF2-40B4-BE49-F238E27FC236}">
                <a16:creationId xmlns:a16="http://schemas.microsoft.com/office/drawing/2014/main" id="{78AA9B84-469E-0527-5E66-AE562CAC2672}"/>
              </a:ext>
            </a:extLst>
          </p:cNvPr>
          <p:cNvSpPr/>
          <p:nvPr/>
        </p:nvSpPr>
        <p:spPr>
          <a:xfrm>
            <a:off x="8547695" y="2879533"/>
            <a:ext cx="2255520" cy="53507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002060"/>
                </a:solidFill>
              </a:rPr>
              <a:t>Navigation, tracking and geographic coordinate collection using a GNSS</a:t>
            </a:r>
            <a:endParaRPr lang="en-US" sz="1100" dirty="0">
              <a:solidFill>
                <a:srgbClr val="002060"/>
              </a:solidFill>
            </a:endParaRPr>
          </a:p>
        </p:txBody>
      </p:sp>
      <p:cxnSp>
        <p:nvCxnSpPr>
          <p:cNvPr id="15" name="Straight Connector 14">
            <a:extLst>
              <a:ext uri="{FF2B5EF4-FFF2-40B4-BE49-F238E27FC236}">
                <a16:creationId xmlns:a16="http://schemas.microsoft.com/office/drawing/2014/main" id="{A6DB9F24-13A9-6886-FB27-A519BCD6CDEF}"/>
              </a:ext>
            </a:extLst>
          </p:cNvPr>
          <p:cNvCxnSpPr>
            <a:stCxn id="13" idx="3"/>
          </p:cNvCxnSpPr>
          <p:nvPr/>
        </p:nvCxnSpPr>
        <p:spPr>
          <a:xfrm flipV="1">
            <a:off x="4237153" y="2750116"/>
            <a:ext cx="660336" cy="160903"/>
          </a:xfrm>
          <a:prstGeom prst="line">
            <a:avLst/>
          </a:prstGeom>
          <a:ln w="28575">
            <a:solidFill>
              <a:srgbClr val="41719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F644FEB-1E22-4F94-AB70-A7FD8F7D037C}"/>
              </a:ext>
            </a:extLst>
          </p:cNvPr>
          <p:cNvCxnSpPr>
            <a:cxnSpLocks/>
            <a:stCxn id="11" idx="3"/>
          </p:cNvCxnSpPr>
          <p:nvPr/>
        </p:nvCxnSpPr>
        <p:spPr>
          <a:xfrm>
            <a:off x="5244148" y="1674056"/>
            <a:ext cx="335564" cy="216464"/>
          </a:xfrm>
          <a:prstGeom prst="line">
            <a:avLst/>
          </a:prstGeom>
          <a:ln w="28575">
            <a:solidFill>
              <a:srgbClr val="41719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9995C97-9CF0-B8FC-9F46-96E3A765296D}"/>
              </a:ext>
            </a:extLst>
          </p:cNvPr>
          <p:cNvCxnSpPr>
            <a:cxnSpLocks/>
            <a:stCxn id="9" idx="1"/>
            <a:endCxn id="30" idx="3"/>
          </p:cNvCxnSpPr>
          <p:nvPr/>
        </p:nvCxnSpPr>
        <p:spPr>
          <a:xfrm flipH="1">
            <a:off x="6647230" y="1585190"/>
            <a:ext cx="1361230" cy="264497"/>
          </a:xfrm>
          <a:prstGeom prst="line">
            <a:avLst/>
          </a:prstGeom>
          <a:ln w="28575">
            <a:solidFill>
              <a:srgbClr val="41719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FA4CB5D-82ED-9473-B179-56DA847176E7}"/>
              </a:ext>
            </a:extLst>
          </p:cNvPr>
          <p:cNvCxnSpPr>
            <a:cxnSpLocks/>
            <a:stCxn id="12" idx="1"/>
            <a:endCxn id="30" idx="3"/>
          </p:cNvCxnSpPr>
          <p:nvPr/>
        </p:nvCxnSpPr>
        <p:spPr>
          <a:xfrm flipH="1" flipV="1">
            <a:off x="6647230" y="1849687"/>
            <a:ext cx="1720720" cy="463221"/>
          </a:xfrm>
          <a:prstGeom prst="line">
            <a:avLst/>
          </a:prstGeom>
          <a:ln w="28575">
            <a:solidFill>
              <a:srgbClr val="41719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241AF6E-987B-8A95-427D-524698505851}"/>
              </a:ext>
            </a:extLst>
          </p:cNvPr>
          <p:cNvCxnSpPr>
            <a:cxnSpLocks/>
            <a:stCxn id="14" idx="1"/>
          </p:cNvCxnSpPr>
          <p:nvPr/>
        </p:nvCxnSpPr>
        <p:spPr>
          <a:xfrm flipH="1" flipV="1">
            <a:off x="7233095" y="2872801"/>
            <a:ext cx="1314600" cy="274267"/>
          </a:xfrm>
          <a:prstGeom prst="line">
            <a:avLst/>
          </a:prstGeom>
          <a:ln w="28575">
            <a:solidFill>
              <a:srgbClr val="41719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01B5C9D-F148-EC75-F08B-F7AC2F1EB914}"/>
              </a:ext>
            </a:extLst>
          </p:cNvPr>
          <p:cNvCxnSpPr>
            <a:cxnSpLocks/>
            <a:stCxn id="14" idx="1"/>
            <a:endCxn id="30" idx="3"/>
          </p:cNvCxnSpPr>
          <p:nvPr/>
        </p:nvCxnSpPr>
        <p:spPr>
          <a:xfrm flipH="1" flipV="1">
            <a:off x="6647230" y="1849687"/>
            <a:ext cx="1900465" cy="1297381"/>
          </a:xfrm>
          <a:prstGeom prst="line">
            <a:avLst/>
          </a:prstGeom>
          <a:ln w="28575">
            <a:solidFill>
              <a:srgbClr val="41719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AED07F5F-FD70-6F0B-42BE-850C3E46378F}"/>
              </a:ext>
            </a:extLst>
          </p:cNvPr>
          <p:cNvSpPr/>
          <p:nvPr/>
        </p:nvSpPr>
        <p:spPr>
          <a:xfrm>
            <a:off x="6479381" y="1752600"/>
            <a:ext cx="167849" cy="1941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1" name="Straight Connector 30">
            <a:extLst>
              <a:ext uri="{FF2B5EF4-FFF2-40B4-BE49-F238E27FC236}">
                <a16:creationId xmlns:a16="http://schemas.microsoft.com/office/drawing/2014/main" id="{4E0DABB3-351E-2B66-89F6-781643290918}"/>
              </a:ext>
            </a:extLst>
          </p:cNvPr>
          <p:cNvCxnSpPr>
            <a:cxnSpLocks/>
          </p:cNvCxnSpPr>
          <p:nvPr/>
        </p:nvCxnSpPr>
        <p:spPr>
          <a:xfrm flipV="1">
            <a:off x="4196958" y="1864531"/>
            <a:ext cx="1366507" cy="1064000"/>
          </a:xfrm>
          <a:prstGeom prst="line">
            <a:avLst/>
          </a:prstGeom>
          <a:ln w="28575">
            <a:solidFill>
              <a:srgbClr val="41719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3" name="Title 1">
            <a:extLst>
              <a:ext uri="{FF2B5EF4-FFF2-40B4-BE49-F238E27FC236}">
                <a16:creationId xmlns:a16="http://schemas.microsoft.com/office/drawing/2014/main" id="{EFA47CB4-DC76-4523-473C-BCF28D0408BC}"/>
              </a:ext>
            </a:extLst>
          </p:cNvPr>
          <p:cNvSpPr txBox="1">
            <a:spLocks/>
          </p:cNvSpPr>
          <p:nvPr/>
        </p:nvSpPr>
        <p:spPr>
          <a:xfrm>
            <a:off x="1156446" y="5405515"/>
            <a:ext cx="10641107" cy="685800"/>
          </a:xfrm>
          <a:prstGeom prst="rect">
            <a:avLst/>
          </a:prstGeom>
        </p:spPr>
        <p:txBody>
          <a:bodyPr vert="horz" lIns="91440" tIns="45720" rIns="91440" bIns="45720" rtlCol="0" anchor="ctr">
            <a:noAutofit/>
          </a:bodyPr>
          <a:lstStyle/>
          <a:p>
            <a:pPr algn="just">
              <a:lnSpc>
                <a:spcPct val="90000"/>
              </a:lnSpc>
              <a:spcBef>
                <a:spcPct val="0"/>
              </a:spcBef>
              <a:defRPr/>
            </a:pPr>
            <a:r>
              <a:rPr lang="en-US" sz="2300" dirty="0">
                <a:ea typeface="Arial" charset="0"/>
                <a:cs typeface="Arial" charset="0"/>
              </a:rPr>
              <a:t>Apart from the georeferenced master list and the collection of geographic coordinates which are also key to the core data stage of the framework, all these application are enabling the use cases</a:t>
            </a:r>
          </a:p>
        </p:txBody>
      </p:sp>
    </p:spTree>
    <p:extLst>
      <p:ext uri="{BB962C8B-B14F-4D97-AF65-F5344CB8AC3E}">
        <p14:creationId xmlns:p14="http://schemas.microsoft.com/office/powerpoint/2010/main" val="37219306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534240" y="800384"/>
            <a:ext cx="11164701" cy="5257232"/>
          </a:xfrm>
          <a:prstGeom prst="rect">
            <a:avLst/>
          </a:prstGeom>
        </p:spPr>
        <p:txBody>
          <a:bodyPr vert="horz" lIns="91440" tIns="45720" rIns="91440" bIns="45720" rtlCol="0" anchor="ctr">
            <a:noAutofit/>
          </a:bodyPr>
          <a:lstStyle/>
          <a:p>
            <a:pPr marL="342900" lvl="0" indent="-342900" algn="just">
              <a:buFont typeface="+mj-lt"/>
              <a:buAutoNum type="arabicPeriod"/>
            </a:pPr>
            <a:r>
              <a:rPr lang="en-US" sz="1900" dirty="0">
                <a:solidFill>
                  <a:srgbClr val="000000"/>
                </a:solidFill>
                <a:effectLst/>
                <a:ea typeface="Times New Roman" panose="02020603050405020304" pitchFamily="18" charset="0"/>
              </a:rPr>
              <a:t>A Clear </a:t>
            </a:r>
            <a:r>
              <a:rPr lang="en-US" sz="1900" b="1" dirty="0">
                <a:solidFill>
                  <a:srgbClr val="000000"/>
                </a:solidFill>
                <a:effectLst/>
                <a:ea typeface="Times New Roman" panose="02020603050405020304" pitchFamily="18" charset="0"/>
              </a:rPr>
              <a:t>vision</a:t>
            </a:r>
            <a:r>
              <a:rPr lang="en-US" sz="1900" dirty="0">
                <a:solidFill>
                  <a:srgbClr val="000000"/>
                </a:solidFill>
                <a:effectLst/>
                <a:ea typeface="Times New Roman" panose="02020603050405020304" pitchFamily="18" charset="0"/>
              </a:rPr>
              <a:t>,</a:t>
            </a:r>
            <a:r>
              <a:rPr lang="en-US" sz="1900" b="1" dirty="0">
                <a:solidFill>
                  <a:srgbClr val="000000"/>
                </a:solidFill>
                <a:effectLst/>
                <a:ea typeface="Times New Roman" panose="02020603050405020304" pitchFamily="18" charset="0"/>
              </a:rPr>
              <a:t> strategy,</a:t>
            </a:r>
            <a:r>
              <a:rPr lang="en-US" sz="1900" dirty="0">
                <a:solidFill>
                  <a:srgbClr val="000000"/>
                </a:solidFill>
                <a:effectLst/>
                <a:ea typeface="Times New Roman" panose="02020603050405020304" pitchFamily="18" charset="0"/>
              </a:rPr>
              <a:t> and</a:t>
            </a:r>
            <a:r>
              <a:rPr lang="en-US" sz="1900" b="1" dirty="0">
                <a:solidFill>
                  <a:srgbClr val="000000"/>
                </a:solidFill>
                <a:effectLst/>
                <a:ea typeface="Times New Roman" panose="02020603050405020304" pitchFamily="18" charset="0"/>
              </a:rPr>
              <a:t> action plan</a:t>
            </a:r>
            <a:r>
              <a:rPr lang="en-US" sz="1900" dirty="0">
                <a:solidFill>
                  <a:srgbClr val="000000"/>
                </a:solidFill>
                <a:effectLst/>
                <a:ea typeface="Times New Roman" panose="02020603050405020304" pitchFamily="18" charset="0"/>
              </a:rPr>
              <a:t> for the management and use of geospatial data and technologies have been defined. </a:t>
            </a:r>
            <a:endParaRPr lang="en-GB" sz="1900" dirty="0">
              <a:solidFill>
                <a:srgbClr val="000000"/>
              </a:solidFill>
              <a:effectLst/>
              <a:ea typeface="Arial" panose="020B0604020202020204" pitchFamily="34" charset="0"/>
            </a:endParaRPr>
          </a:p>
          <a:p>
            <a:pPr marL="342900" lvl="0" indent="-342900" algn="just">
              <a:buFont typeface="+mj-lt"/>
              <a:buAutoNum type="arabicPeriod"/>
            </a:pPr>
            <a:r>
              <a:rPr lang="en-US" sz="1900" dirty="0">
                <a:solidFill>
                  <a:srgbClr val="000000"/>
                </a:solidFill>
                <a:effectLst/>
                <a:ea typeface="Times New Roman" panose="02020603050405020304" pitchFamily="18" charset="0"/>
              </a:rPr>
              <a:t>A </a:t>
            </a:r>
            <a:r>
              <a:rPr lang="en-US" sz="1900" b="1" dirty="0">
                <a:solidFill>
                  <a:srgbClr val="000000"/>
                </a:solidFill>
                <a:effectLst/>
                <a:ea typeface="Times New Roman" panose="02020603050405020304" pitchFamily="18" charset="0"/>
              </a:rPr>
              <a:t>governance structure </a:t>
            </a:r>
            <a:r>
              <a:rPr lang="en-US" sz="1900" dirty="0">
                <a:solidFill>
                  <a:srgbClr val="000000"/>
                </a:solidFill>
                <a:effectLst/>
                <a:ea typeface="Times New Roman" panose="02020603050405020304" pitchFamily="18" charset="0"/>
              </a:rPr>
              <a:t>supporting the vision, strategy, and action plan has been established.</a:t>
            </a:r>
            <a:endParaRPr lang="en-GB" sz="1900" dirty="0">
              <a:solidFill>
                <a:srgbClr val="000000"/>
              </a:solidFill>
              <a:effectLst/>
              <a:ea typeface="Arial" panose="020B0604020202020204" pitchFamily="34" charset="0"/>
            </a:endParaRPr>
          </a:p>
          <a:p>
            <a:pPr marL="342900" lvl="0" indent="-342900" algn="just">
              <a:buFont typeface="+mj-lt"/>
              <a:buAutoNum type="arabicPeriod"/>
            </a:pPr>
            <a:r>
              <a:rPr lang="en-US" sz="1900" dirty="0">
                <a:solidFill>
                  <a:srgbClr val="000000"/>
                </a:solidFill>
                <a:effectLst/>
                <a:ea typeface="Times New Roman" panose="02020603050405020304" pitchFamily="18" charset="0"/>
              </a:rPr>
              <a:t>Sufficient </a:t>
            </a:r>
            <a:r>
              <a:rPr lang="en-US" sz="1900" b="1" dirty="0">
                <a:solidFill>
                  <a:srgbClr val="000000"/>
                </a:solidFill>
                <a:effectLst/>
                <a:ea typeface="Times New Roman" panose="02020603050405020304" pitchFamily="18" charset="0"/>
              </a:rPr>
              <a:t>technical capacity</a:t>
            </a:r>
            <a:r>
              <a:rPr lang="en-US" sz="1900" dirty="0">
                <a:solidFill>
                  <a:srgbClr val="000000"/>
                </a:solidFill>
                <a:effectLst/>
                <a:ea typeface="Times New Roman" panose="02020603050405020304" pitchFamily="18" charset="0"/>
              </a:rPr>
              <a:t> has been developed to support the proper management and use of geospatial data and technologies. </a:t>
            </a:r>
            <a:endParaRPr lang="en-GB" sz="1900" dirty="0">
              <a:solidFill>
                <a:srgbClr val="000000"/>
              </a:solidFill>
              <a:effectLst/>
              <a:ea typeface="Arial" panose="020B0604020202020204" pitchFamily="34" charset="0"/>
            </a:endParaRPr>
          </a:p>
          <a:p>
            <a:pPr marL="342900" lvl="0" indent="-342900" algn="just">
              <a:buFont typeface="+mj-lt"/>
              <a:buAutoNum type="arabicPeriod"/>
            </a:pPr>
            <a:r>
              <a:rPr lang="en-US" sz="1900" dirty="0">
                <a:solidFill>
                  <a:srgbClr val="000000"/>
                </a:solidFill>
                <a:effectLst/>
                <a:ea typeface="Times New Roman" panose="02020603050405020304" pitchFamily="18" charset="0"/>
              </a:rPr>
              <a:t>Geospatial data </a:t>
            </a:r>
            <a:r>
              <a:rPr lang="en-US" sz="1900" b="1" dirty="0">
                <a:solidFill>
                  <a:srgbClr val="000000"/>
                </a:solidFill>
                <a:effectLst/>
                <a:ea typeface="Times New Roman" panose="02020603050405020304" pitchFamily="18" charset="0"/>
              </a:rPr>
              <a:t>specifications, standards, and protocols</a:t>
            </a:r>
            <a:r>
              <a:rPr lang="en-US" sz="1900" dirty="0">
                <a:solidFill>
                  <a:srgbClr val="000000"/>
                </a:solidFill>
                <a:effectLst/>
                <a:ea typeface="Times New Roman" panose="02020603050405020304" pitchFamily="18" charset="0"/>
              </a:rPr>
              <a:t> have been defined and are being implemented to ensure the availability and quality (completeness, uniqueness, timeliness, validity, accuracy, and consistency) of geographic information across the whole data lifecycle.</a:t>
            </a:r>
            <a:endParaRPr lang="en-GB" sz="1900" dirty="0">
              <a:solidFill>
                <a:srgbClr val="000000"/>
              </a:solidFill>
              <a:effectLst/>
              <a:ea typeface="Arial" panose="020B0604020202020204" pitchFamily="34" charset="0"/>
            </a:endParaRPr>
          </a:p>
          <a:p>
            <a:pPr marL="342900" lvl="0" indent="-342900" algn="just">
              <a:buFont typeface="+mj-lt"/>
              <a:buAutoNum type="arabicPeriod"/>
            </a:pPr>
            <a:r>
              <a:rPr lang="en-US" sz="1900" dirty="0">
                <a:solidFill>
                  <a:srgbClr val="000000"/>
                </a:solidFill>
                <a:effectLst/>
                <a:ea typeface="Times New Roman" panose="02020603050405020304" pitchFamily="18" charset="0"/>
              </a:rPr>
              <a:t>The </a:t>
            </a:r>
            <a:r>
              <a:rPr lang="en-US" sz="1900" b="1" dirty="0">
                <a:solidFill>
                  <a:srgbClr val="000000"/>
                </a:solidFill>
                <a:effectLst/>
                <a:ea typeface="Times New Roman" panose="02020603050405020304" pitchFamily="18" charset="0"/>
              </a:rPr>
              <a:t>master lists</a:t>
            </a:r>
            <a:r>
              <a:rPr lang="en-US" sz="1900" dirty="0">
                <a:solidFill>
                  <a:srgbClr val="000000"/>
                </a:solidFill>
                <a:effectLst/>
                <a:ea typeface="Times New Roman" panose="02020603050405020304" pitchFamily="18" charset="0"/>
              </a:rPr>
              <a:t> for the core geographic objects (health facilities, administrative divisions and villages, and reporting divisions) and their associated hierarchies and geospatial data have been developed, made accessible, and an updating mechanism put in place for each of them using a </a:t>
            </a:r>
            <a:r>
              <a:rPr lang="en-US" sz="1900" b="1" dirty="0">
                <a:solidFill>
                  <a:srgbClr val="000000"/>
                </a:solidFill>
                <a:effectLst/>
                <a:ea typeface="Times New Roman" panose="02020603050405020304" pitchFamily="18" charset="0"/>
              </a:rPr>
              <a:t>common geo-registry</a:t>
            </a:r>
            <a:r>
              <a:rPr lang="en-US" sz="1900" dirty="0">
                <a:solidFill>
                  <a:srgbClr val="000000"/>
                </a:solidFill>
                <a:effectLst/>
                <a:ea typeface="Times New Roman" panose="02020603050405020304" pitchFamily="18" charset="0"/>
              </a:rPr>
              <a:t>. </a:t>
            </a:r>
            <a:endParaRPr lang="en-GB" sz="1900" dirty="0">
              <a:solidFill>
                <a:srgbClr val="000000"/>
              </a:solidFill>
              <a:effectLst/>
              <a:ea typeface="Arial" panose="020B0604020202020204" pitchFamily="34" charset="0"/>
            </a:endParaRPr>
          </a:p>
          <a:p>
            <a:pPr marL="342900" lvl="0" indent="-342900" algn="just">
              <a:buFont typeface="+mj-lt"/>
              <a:buAutoNum type="arabicPeriod"/>
            </a:pPr>
            <a:r>
              <a:rPr lang="en-US" sz="1900" dirty="0">
                <a:solidFill>
                  <a:srgbClr val="000000"/>
                </a:solidFill>
                <a:effectLst/>
                <a:ea typeface="Times New Roman" panose="02020603050405020304" pitchFamily="18" charset="0"/>
              </a:rPr>
              <a:t>The appropriate </a:t>
            </a:r>
            <a:r>
              <a:rPr lang="en-US" sz="1900" b="1" dirty="0">
                <a:solidFill>
                  <a:srgbClr val="000000"/>
                </a:solidFill>
                <a:effectLst/>
                <a:ea typeface="Times New Roman" panose="02020603050405020304" pitchFamily="18" charset="0"/>
              </a:rPr>
              <a:t>geospatial technologies</a:t>
            </a:r>
            <a:r>
              <a:rPr lang="en-US" sz="1900" dirty="0">
                <a:solidFill>
                  <a:srgbClr val="000000"/>
                </a:solidFill>
                <a:effectLst/>
                <a:ea typeface="Times New Roman" panose="02020603050405020304" pitchFamily="18" charset="0"/>
              </a:rPr>
              <a:t> have been identified and are being used in accordance with good geospatial </a:t>
            </a:r>
            <a:r>
              <a:rPr lang="en-US" sz="1900" b="1" dirty="0">
                <a:solidFill>
                  <a:srgbClr val="000000"/>
                </a:solidFill>
                <a:effectLst/>
                <a:ea typeface="Times New Roman" panose="02020603050405020304" pitchFamily="18" charset="0"/>
              </a:rPr>
              <a:t>data management practices</a:t>
            </a:r>
            <a:r>
              <a:rPr lang="en-US" sz="1900" dirty="0">
                <a:solidFill>
                  <a:srgbClr val="000000"/>
                </a:solidFill>
                <a:effectLst/>
                <a:ea typeface="Times New Roman" panose="02020603050405020304" pitchFamily="18" charset="0"/>
              </a:rPr>
              <a:t>.</a:t>
            </a:r>
            <a:endParaRPr lang="en-GB" sz="1900" dirty="0">
              <a:solidFill>
                <a:srgbClr val="000000"/>
              </a:solidFill>
              <a:effectLst/>
              <a:ea typeface="Arial" panose="020B0604020202020204" pitchFamily="34" charset="0"/>
            </a:endParaRPr>
          </a:p>
          <a:p>
            <a:pPr marL="342900" lvl="0" indent="-342900" algn="just">
              <a:buFont typeface="+mj-lt"/>
              <a:buAutoNum type="arabicPeriod"/>
            </a:pPr>
            <a:r>
              <a:rPr lang="en-US" sz="1900" b="1" dirty="0">
                <a:solidFill>
                  <a:srgbClr val="000000"/>
                </a:solidFill>
                <a:effectLst/>
                <a:ea typeface="Times New Roman" panose="02020603050405020304" pitchFamily="18" charset="0"/>
              </a:rPr>
              <a:t>Use cases</a:t>
            </a:r>
            <a:r>
              <a:rPr lang="en-US" sz="1900" dirty="0">
                <a:solidFill>
                  <a:srgbClr val="000000"/>
                </a:solidFill>
                <a:effectLst/>
                <a:ea typeface="Times New Roman" panose="02020603050405020304" pitchFamily="18" charset="0"/>
              </a:rPr>
              <a:t> (applications)</a:t>
            </a:r>
            <a:r>
              <a:rPr lang="en-US" sz="1900" b="1" dirty="0">
                <a:solidFill>
                  <a:srgbClr val="000000"/>
                </a:solidFill>
                <a:effectLst/>
                <a:ea typeface="Times New Roman" panose="02020603050405020304" pitchFamily="18" charset="0"/>
              </a:rPr>
              <a:t> </a:t>
            </a:r>
            <a:r>
              <a:rPr lang="en-US" sz="1900" dirty="0">
                <a:solidFill>
                  <a:srgbClr val="000000"/>
                </a:solidFill>
                <a:effectLst/>
                <a:ea typeface="Times New Roman" panose="02020603050405020304" pitchFamily="18" charset="0"/>
              </a:rPr>
              <a:t>supporting health programs (communicable diseases surveillance, malaria elimination, health service coverage, disaster management, etc.) towards reaching SDG 3 are being implemented and documented.</a:t>
            </a:r>
            <a:endParaRPr lang="en-GB" sz="1900" dirty="0">
              <a:solidFill>
                <a:srgbClr val="000000"/>
              </a:solidFill>
              <a:effectLst/>
              <a:ea typeface="Arial" panose="020B0604020202020204" pitchFamily="34" charset="0"/>
            </a:endParaRPr>
          </a:p>
          <a:p>
            <a:pPr marL="342900" lvl="0" indent="-342900" algn="just">
              <a:buFont typeface="+mj-lt"/>
              <a:buAutoNum type="arabicPeriod"/>
            </a:pPr>
            <a:r>
              <a:rPr lang="en-US" sz="1900" b="1" dirty="0">
                <a:solidFill>
                  <a:srgbClr val="000000"/>
                </a:solidFill>
                <a:effectLst/>
                <a:ea typeface="Times New Roman" panose="02020603050405020304" pitchFamily="18" charset="0"/>
              </a:rPr>
              <a:t>Policies</a:t>
            </a:r>
            <a:r>
              <a:rPr lang="en-US" sz="1900" dirty="0">
                <a:solidFill>
                  <a:srgbClr val="000000"/>
                </a:solidFill>
                <a:effectLst/>
                <a:ea typeface="Times New Roman" panose="02020603050405020304" pitchFamily="18" charset="0"/>
              </a:rPr>
              <a:t> supporting and enforcing all the above as well as geospatial data accessibility have been released.</a:t>
            </a:r>
            <a:endParaRPr lang="en-GB" sz="1900" dirty="0">
              <a:solidFill>
                <a:srgbClr val="000000"/>
              </a:solidFill>
              <a:effectLst/>
              <a:ea typeface="Arial" panose="020B0604020202020204" pitchFamily="34" charset="0"/>
            </a:endParaRPr>
          </a:p>
          <a:p>
            <a:pPr marL="342900" lvl="0" indent="-342900" algn="just">
              <a:buFont typeface="+mj-lt"/>
              <a:buAutoNum type="arabicPeriod"/>
            </a:pPr>
            <a:r>
              <a:rPr lang="en-US" sz="1900" dirty="0">
                <a:solidFill>
                  <a:srgbClr val="000000"/>
                </a:solidFill>
                <a:effectLst/>
                <a:ea typeface="Times New Roman" panose="02020603050405020304" pitchFamily="18" charset="0"/>
              </a:rPr>
              <a:t>The necessary </a:t>
            </a:r>
            <a:r>
              <a:rPr lang="en-US" sz="1900" b="1" dirty="0">
                <a:solidFill>
                  <a:srgbClr val="000000"/>
                </a:solidFill>
                <a:effectLst/>
                <a:ea typeface="Times New Roman" panose="02020603050405020304" pitchFamily="18" charset="0"/>
              </a:rPr>
              <a:t>resources</a:t>
            </a:r>
            <a:r>
              <a:rPr lang="en-US" sz="1900" dirty="0">
                <a:solidFill>
                  <a:srgbClr val="000000"/>
                </a:solidFill>
                <a:effectLst/>
                <a:ea typeface="Times New Roman" panose="02020603050405020304" pitchFamily="18" charset="0"/>
              </a:rPr>
              <a:t> to ensure long term sustainability have been identified and secured.</a:t>
            </a:r>
            <a:endParaRPr lang="en-GB" sz="1900" dirty="0">
              <a:solidFill>
                <a:srgbClr val="000000"/>
              </a:solidFill>
              <a:effectLst/>
              <a:ea typeface="Arial" panose="020B0604020202020204" pitchFamily="34" charset="0"/>
            </a:endParaRPr>
          </a:p>
        </p:txBody>
      </p:sp>
      <p:sp>
        <p:nvSpPr>
          <p:cNvPr id="4" name="Title 1">
            <a:extLst>
              <a:ext uri="{FF2B5EF4-FFF2-40B4-BE49-F238E27FC236}">
                <a16:creationId xmlns:a16="http://schemas.microsoft.com/office/drawing/2014/main" id="{C3062483-8092-228B-CFD0-F2D0230B07D6}"/>
              </a:ext>
            </a:extLst>
          </p:cNvPr>
          <p:cNvSpPr txBox="1">
            <a:spLocks/>
          </p:cNvSpPr>
          <p:nvPr/>
        </p:nvSpPr>
        <p:spPr bwMode="auto">
          <a:xfrm>
            <a:off x="2152650" y="26431"/>
            <a:ext cx="7886700"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fr-FR" sz="3200" b="1" dirty="0">
                <a:solidFill>
                  <a:srgbClr val="002147"/>
                </a:solidFill>
                <a:latin typeface="+mn-lt"/>
              </a:rPr>
              <a:t>The HIS </a:t>
            </a:r>
            <a:r>
              <a:rPr lang="fr-FR" sz="3200" b="1" dirty="0" err="1">
                <a:solidFill>
                  <a:srgbClr val="002147"/>
                </a:solidFill>
                <a:latin typeface="+mn-lt"/>
              </a:rPr>
              <a:t>geo-enabling</a:t>
            </a:r>
            <a:r>
              <a:rPr lang="fr-FR" sz="3200" b="1" dirty="0">
                <a:solidFill>
                  <a:srgbClr val="002147"/>
                </a:solidFill>
                <a:latin typeface="+mn-lt"/>
              </a:rPr>
              <a:t> </a:t>
            </a:r>
            <a:r>
              <a:rPr lang="fr-FR" sz="3200" b="1" dirty="0" err="1">
                <a:solidFill>
                  <a:srgbClr val="002147"/>
                </a:solidFill>
                <a:latin typeface="+mn-lt"/>
              </a:rPr>
              <a:t>framework</a:t>
            </a:r>
            <a:endParaRPr lang="en-US" sz="3200" b="1" dirty="0">
              <a:solidFill>
                <a:srgbClr val="002147"/>
              </a:solidFill>
              <a:latin typeface="+mn-lt"/>
            </a:endParaRPr>
          </a:p>
        </p:txBody>
      </p:sp>
      <p:sp>
        <p:nvSpPr>
          <p:cNvPr id="3" name="Slide Number Placeholder 3">
            <a:extLst>
              <a:ext uri="{FF2B5EF4-FFF2-40B4-BE49-F238E27FC236}">
                <a16:creationId xmlns:a16="http://schemas.microsoft.com/office/drawing/2014/main" id="{DDB66BFE-ABD2-FB45-63E4-ADEEEF936DE1}"/>
              </a:ext>
            </a:extLst>
          </p:cNvPr>
          <p:cNvSpPr txBox="1">
            <a:spLocks/>
          </p:cNvSpPr>
          <p:nvPr/>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8</a:t>
            </a:fld>
            <a:endParaRPr lang="en-GB" altLang="en-US" sz="1200">
              <a:solidFill>
                <a:schemeClr val="bg1"/>
              </a:solidFill>
            </a:endParaRPr>
          </a:p>
        </p:txBody>
      </p:sp>
    </p:spTree>
    <p:extLst>
      <p:ext uri="{BB962C8B-B14F-4D97-AF65-F5344CB8AC3E}">
        <p14:creationId xmlns:p14="http://schemas.microsoft.com/office/powerpoint/2010/main" val="24472608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1" y="142977"/>
            <a:ext cx="12102353" cy="43973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fr-CH" sz="3200" b="1" dirty="0">
                <a:solidFill>
                  <a:srgbClr val="002147"/>
                </a:solidFill>
                <a:latin typeface="+mn-lt"/>
              </a:rPr>
              <a:t>The HIS </a:t>
            </a:r>
            <a:r>
              <a:rPr lang="fr-CH" sz="3200" b="1" dirty="0" err="1">
                <a:solidFill>
                  <a:srgbClr val="002147"/>
                </a:solidFill>
                <a:latin typeface="+mn-lt"/>
              </a:rPr>
              <a:t>geo-enabling</a:t>
            </a:r>
            <a:r>
              <a:rPr lang="fr-CH" sz="3200" b="1" dirty="0">
                <a:solidFill>
                  <a:srgbClr val="002147"/>
                </a:solidFill>
                <a:latin typeface="+mn-lt"/>
              </a:rPr>
              <a:t> </a:t>
            </a:r>
            <a:r>
              <a:rPr lang="fr-CH" sz="3200" b="1" dirty="0" err="1">
                <a:solidFill>
                  <a:srgbClr val="002147"/>
                </a:solidFill>
                <a:latin typeface="+mn-lt"/>
              </a:rPr>
              <a:t>framework</a:t>
            </a:r>
            <a:r>
              <a:rPr lang="fr-CH" sz="3200" b="1" dirty="0">
                <a:solidFill>
                  <a:srgbClr val="002147"/>
                </a:solidFill>
                <a:latin typeface="+mn-lt"/>
              </a:rPr>
              <a:t> – Objectives and benchmarks</a:t>
            </a:r>
          </a:p>
        </p:txBody>
      </p:sp>
      <p:sp>
        <p:nvSpPr>
          <p:cNvPr id="2" name="Slide Number Placeholder 3">
            <a:extLst>
              <a:ext uri="{FF2B5EF4-FFF2-40B4-BE49-F238E27FC236}">
                <a16:creationId xmlns:a16="http://schemas.microsoft.com/office/drawing/2014/main" id="{D45BFB3A-D3F3-4F57-1F48-43328D0B43A9}"/>
              </a:ext>
            </a:extLst>
          </p:cNvPr>
          <p:cNvSpPr txBox="1">
            <a:spLocks/>
          </p:cNvSpPr>
          <p:nvPr/>
        </p:nvSpPr>
        <p:spPr>
          <a:xfrm>
            <a:off x="8603877" y="5668053"/>
            <a:ext cx="2057400" cy="273844"/>
          </a:xfrm>
          <a:prstGeom prst="rect">
            <a:avLst/>
          </a:prstGeom>
        </p:spPr>
        <p:txBody>
          <a:bodyPr/>
          <a:lstStyle>
            <a:defPPr>
              <a:defRPr lang="en-US"/>
            </a:defPPr>
            <a:lvl1pPr marL="0" algn="r" defTabSz="914400" rtl="0" eaLnBrk="1" latinLnBrk="0" hangingPunct="1">
              <a:defRPr sz="1600" kern="1200">
                <a:solidFill>
                  <a:schemeClr val="bg1">
                    <a:lumMod val="9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309488-8EB1-4662-952E-D6A73107E6C0}" type="slidenum">
              <a:rPr lang="en-US" sz="1200"/>
              <a:pPr/>
              <a:t>9</a:t>
            </a:fld>
            <a:endParaRPr lang="en-US" sz="1200" dirty="0"/>
          </a:p>
        </p:txBody>
      </p:sp>
      <p:pic>
        <p:nvPicPr>
          <p:cNvPr id="8" name="Picture 7">
            <a:extLst>
              <a:ext uri="{FF2B5EF4-FFF2-40B4-BE49-F238E27FC236}">
                <a16:creationId xmlns:a16="http://schemas.microsoft.com/office/drawing/2014/main" id="{1AF2CEA6-619D-5E1C-CCCD-02091634D1B5}"/>
              </a:ext>
            </a:extLst>
          </p:cNvPr>
          <p:cNvPicPr>
            <a:picLocks noChangeAspect="1"/>
          </p:cNvPicPr>
          <p:nvPr/>
        </p:nvPicPr>
        <p:blipFill>
          <a:blip r:embed="rId3"/>
          <a:stretch>
            <a:fillRect/>
          </a:stretch>
        </p:blipFill>
        <p:spPr>
          <a:xfrm>
            <a:off x="404982" y="681318"/>
            <a:ext cx="9227595" cy="5495363"/>
          </a:xfrm>
          <a:prstGeom prst="rect">
            <a:avLst/>
          </a:prstGeom>
        </p:spPr>
      </p:pic>
      <p:sp>
        <p:nvSpPr>
          <p:cNvPr id="11" name="Right Brace 10">
            <a:extLst>
              <a:ext uri="{FF2B5EF4-FFF2-40B4-BE49-F238E27FC236}">
                <a16:creationId xmlns:a16="http://schemas.microsoft.com/office/drawing/2014/main" id="{1AD84A4A-2952-D66D-7408-9730DB877F7D}"/>
              </a:ext>
            </a:extLst>
          </p:cNvPr>
          <p:cNvSpPr/>
          <p:nvPr/>
        </p:nvSpPr>
        <p:spPr>
          <a:xfrm>
            <a:off x="9708776" y="590628"/>
            <a:ext cx="484095" cy="5676744"/>
          </a:xfrm>
          <a:prstGeom prst="rightBrace">
            <a:avLst/>
          </a:prstGeom>
          <a:ln w="38100">
            <a:solidFill>
              <a:srgbClr val="34666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 name="Rectangle 265">
            <a:extLst>
              <a:ext uri="{FF2B5EF4-FFF2-40B4-BE49-F238E27FC236}">
                <a16:creationId xmlns:a16="http://schemas.microsoft.com/office/drawing/2014/main" id="{AED7C121-56D3-7738-4FE5-D36B1EA3A0C2}"/>
              </a:ext>
            </a:extLst>
          </p:cNvPr>
          <p:cNvSpPr>
            <a:spLocks noChangeArrowheads="1"/>
          </p:cNvSpPr>
          <p:nvPr/>
        </p:nvSpPr>
        <p:spPr bwMode="auto">
          <a:xfrm>
            <a:off x="10296831" y="2600198"/>
            <a:ext cx="1895169" cy="2061719"/>
          </a:xfrm>
          <a:prstGeom prst="rect">
            <a:avLst/>
          </a:prstGeom>
          <a:noFill/>
          <a:ln w="12700">
            <a:noFill/>
            <a:miter lim="800000"/>
            <a:headEnd/>
            <a:tailEnd/>
          </a:ln>
        </p:spPr>
        <p:txBody>
          <a:bodyPr wrap="square" lIns="67866" tIns="33338" rIns="67866" bIns="33338">
            <a:spAutoFit/>
          </a:bodyPr>
          <a:lstStyle/>
          <a:p>
            <a:pPr>
              <a:lnSpc>
                <a:spcPct val="90000"/>
              </a:lnSpc>
              <a:defRPr/>
            </a:pPr>
            <a:r>
              <a:rPr lang="en-US" dirty="0"/>
              <a:t>Used to assess the current level of geo-enablement in each country and as the basis for developing the action plan to fill existing gaps</a:t>
            </a:r>
          </a:p>
        </p:txBody>
      </p:sp>
      <p:sp>
        <p:nvSpPr>
          <p:cNvPr id="5" name="Slide Number Placeholder 3">
            <a:extLst>
              <a:ext uri="{FF2B5EF4-FFF2-40B4-BE49-F238E27FC236}">
                <a16:creationId xmlns:a16="http://schemas.microsoft.com/office/drawing/2014/main" id="{E97AE29A-D3A5-10DE-5C07-87D0C7DBCA51}"/>
              </a:ext>
            </a:extLst>
          </p:cNvPr>
          <p:cNvSpPr txBox="1">
            <a:spLocks/>
          </p:cNvSpPr>
          <p:nvPr/>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9</a:t>
            </a:fld>
            <a:endParaRPr lang="en-GB" altLang="en-US" sz="1200">
              <a:solidFill>
                <a:schemeClr val="bg1"/>
              </a:solidFill>
            </a:endParaRPr>
          </a:p>
        </p:txBody>
      </p:sp>
      <p:pic>
        <p:nvPicPr>
          <p:cNvPr id="4" name="Picture 3">
            <a:extLst>
              <a:ext uri="{FF2B5EF4-FFF2-40B4-BE49-F238E27FC236}">
                <a16:creationId xmlns:a16="http://schemas.microsoft.com/office/drawing/2014/main" id="{71569AEF-D952-8D8F-0CF8-535E2EDE684D}"/>
              </a:ext>
            </a:extLst>
          </p:cNvPr>
          <p:cNvPicPr>
            <a:picLocks noChangeAspect="1"/>
          </p:cNvPicPr>
          <p:nvPr/>
        </p:nvPicPr>
        <p:blipFill>
          <a:blip r:embed="rId4"/>
          <a:stretch>
            <a:fillRect/>
          </a:stretch>
        </p:blipFill>
        <p:spPr>
          <a:xfrm>
            <a:off x="10862608" y="620713"/>
            <a:ext cx="946150" cy="1217869"/>
          </a:xfrm>
          <a:prstGeom prst="rect">
            <a:avLst/>
          </a:prstGeom>
          <a:ln>
            <a:solidFill>
              <a:schemeClr val="tx1"/>
            </a:solidFill>
          </a:ln>
        </p:spPr>
      </p:pic>
    </p:spTree>
    <p:extLst>
      <p:ext uri="{BB962C8B-B14F-4D97-AF65-F5344CB8AC3E}">
        <p14:creationId xmlns:p14="http://schemas.microsoft.com/office/powerpoint/2010/main" val="17449417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5d77ab39-99b3-4b56-8024-34505d31c567"/>
</p:tagLst>
</file>

<file path=ppt/theme/theme1.xml><?xml version="1.0" encoding="utf-8"?>
<a:theme xmlns:a="http://schemas.openxmlformats.org/drawingml/2006/main" name="MORU Epi">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RU Epi NEW 4_3 191018.potx" id="{98E674E4-836A-45AF-B6ED-DC325EA403FB}" vid="{9AECCC77-F4DD-49CF-91A4-43ED9B9F4A4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GF_IDN_MORU-HGL_ve1</Template>
  <TotalTime>8389</TotalTime>
  <Words>1635</Words>
  <Application>Microsoft Office PowerPoint</Application>
  <PresentationFormat>Widescreen</PresentationFormat>
  <Paragraphs>174</Paragraphs>
  <Slides>22</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Calibri Light</vt:lpstr>
      <vt:lpstr>Open Sans</vt:lpstr>
      <vt:lpstr>Times New Roman</vt:lpstr>
      <vt:lpstr>MORU Epi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Izay Pantanilla</dc:creator>
  <cp:lastModifiedBy>Steeve Ebener</cp:lastModifiedBy>
  <cp:revision>216</cp:revision>
  <dcterms:created xsi:type="dcterms:W3CDTF">2021-09-02T13:03:17Z</dcterms:created>
  <dcterms:modified xsi:type="dcterms:W3CDTF">2024-06-28T03:57:03Z</dcterms:modified>
</cp:coreProperties>
</file>