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8" r:id="rId2"/>
    <p:sldId id="279" r:id="rId3"/>
    <p:sldId id="758" r:id="rId4"/>
    <p:sldId id="281" r:id="rId5"/>
    <p:sldId id="817" r:id="rId6"/>
    <p:sldId id="776" r:id="rId7"/>
    <p:sldId id="818" r:id="rId8"/>
    <p:sldId id="775" r:id="rId9"/>
    <p:sldId id="813" r:id="rId10"/>
    <p:sldId id="771" r:id="rId11"/>
    <p:sldId id="772" r:id="rId12"/>
    <p:sldId id="815" r:id="rId13"/>
    <p:sldId id="816" r:id="rId14"/>
    <p:sldId id="810" r:id="rId15"/>
    <p:sldId id="759" r:id="rId16"/>
    <p:sldId id="821" r:id="rId17"/>
    <p:sldId id="799"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302" userDrawn="1">
          <p15:clr>
            <a:srgbClr val="A4A3A4"/>
          </p15:clr>
        </p15:guide>
        <p15:guide id="3" orient="horz" pos="686" userDrawn="1">
          <p15:clr>
            <a:srgbClr val="A4A3A4"/>
          </p15:clr>
        </p15:guide>
        <p15:guide id="4" pos="3840" userDrawn="1">
          <p15:clr>
            <a:srgbClr val="A4A3A4"/>
          </p15:clr>
        </p15:guide>
        <p15:guide id="5" orient="horz" pos="2228" userDrawn="1">
          <p15:clr>
            <a:srgbClr val="A4A3A4"/>
          </p15:clr>
        </p15:guide>
        <p15:guide id="7" pos="6902" userDrawn="1">
          <p15:clr>
            <a:srgbClr val="A4A3A4"/>
          </p15:clr>
        </p15:guide>
        <p15:guide id="8" pos="7378" userDrawn="1">
          <p15:clr>
            <a:srgbClr val="A4A3A4"/>
          </p15:clr>
        </p15:guide>
        <p15:guide id="9" orient="horz" pos="777" userDrawn="1">
          <p15:clr>
            <a:srgbClr val="A4A3A4"/>
          </p15:clr>
        </p15:guide>
        <p15:guide id="10" pos="801" userDrawn="1">
          <p15:clr>
            <a:srgbClr val="A4A3A4"/>
          </p15:clr>
        </p15:guide>
        <p15:guide id="11" orient="horz" pos="1253" userDrawn="1">
          <p15:clr>
            <a:srgbClr val="A4A3A4"/>
          </p15:clr>
        </p15:guide>
        <p15:guide id="12" orient="horz" pos="2614" userDrawn="1">
          <p15:clr>
            <a:srgbClr val="A4A3A4"/>
          </p15:clr>
        </p15:guide>
        <p15:guide id="13" orient="horz" pos="23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A37"/>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6247" autoAdjust="0"/>
  </p:normalViewPr>
  <p:slideViewPr>
    <p:cSldViewPr snapToGrid="0">
      <p:cViewPr varScale="1">
        <p:scale>
          <a:sx n="107" d="100"/>
          <a:sy n="107" d="100"/>
        </p:scale>
        <p:origin x="468" y="120"/>
      </p:cViewPr>
      <p:guideLst>
        <p:guide orient="horz" pos="300"/>
        <p:guide pos="302"/>
        <p:guide orient="horz" pos="686"/>
        <p:guide pos="3840"/>
        <p:guide orient="horz" pos="2228"/>
        <p:guide pos="6902"/>
        <p:guide pos="7378"/>
        <p:guide orient="horz" pos="777"/>
        <p:guide pos="801"/>
        <p:guide orient="horz" pos="1253"/>
        <p:guide orient="horz" pos="2614"/>
        <p:guide orient="horz" pos="23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10</a:t>
            </a:fld>
            <a:endParaRPr lang="en-GB"/>
          </a:p>
        </p:txBody>
      </p:sp>
    </p:spTree>
    <p:extLst>
      <p:ext uri="{BB962C8B-B14F-4D97-AF65-F5344CB8AC3E}">
        <p14:creationId xmlns:p14="http://schemas.microsoft.com/office/powerpoint/2010/main" val="653499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11</a:t>
            </a:fld>
            <a:endParaRPr lang="en-GB"/>
          </a:p>
        </p:txBody>
      </p:sp>
    </p:spTree>
    <p:extLst>
      <p:ext uri="{BB962C8B-B14F-4D97-AF65-F5344CB8AC3E}">
        <p14:creationId xmlns:p14="http://schemas.microsoft.com/office/powerpoint/2010/main" val="352527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12</a:t>
            </a:fld>
            <a:endParaRPr lang="en-GB"/>
          </a:p>
        </p:txBody>
      </p:sp>
    </p:spTree>
    <p:extLst>
      <p:ext uri="{BB962C8B-B14F-4D97-AF65-F5344CB8AC3E}">
        <p14:creationId xmlns:p14="http://schemas.microsoft.com/office/powerpoint/2010/main" val="4128082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13</a:t>
            </a:fld>
            <a:endParaRPr lang="en-GB"/>
          </a:p>
        </p:txBody>
      </p:sp>
    </p:spTree>
    <p:extLst>
      <p:ext uri="{BB962C8B-B14F-4D97-AF65-F5344CB8AC3E}">
        <p14:creationId xmlns:p14="http://schemas.microsoft.com/office/powerpoint/2010/main" val="409252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14</a:t>
            </a:fld>
            <a:endParaRPr lang="en-GB"/>
          </a:p>
        </p:txBody>
      </p:sp>
    </p:spTree>
    <p:extLst>
      <p:ext uri="{BB962C8B-B14F-4D97-AF65-F5344CB8AC3E}">
        <p14:creationId xmlns:p14="http://schemas.microsoft.com/office/powerpoint/2010/main" val="1461282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en-GB" dirty="0"/>
          </a:p>
          <a:p>
            <a:pPr marL="0" lvl="0" indent="0" algn="l" rtl="0">
              <a:spcBef>
                <a:spcPts val="0"/>
              </a:spcBef>
              <a:spcAft>
                <a:spcPts val="0"/>
              </a:spcAft>
              <a:buNone/>
            </a:pPr>
            <a:endParaRPr dirty="0"/>
          </a:p>
        </p:txBody>
      </p:sp>
      <p:sp>
        <p:nvSpPr>
          <p:cNvPr id="212" name="Google Shape;212;p9:notes"/>
          <p:cNvSpPr>
            <a:spLocks noGrp="1" noRot="1" noChangeAspect="1"/>
          </p:cNvSpPr>
          <p:nvPr>
            <p:ph type="sldImg" idx="2"/>
          </p:nvPr>
        </p:nvSpPr>
        <p:spPr>
          <a:xfrm>
            <a:off x="685800" y="112395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229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690563" y="1079500"/>
            <a:ext cx="5457825" cy="30702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26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Aft>
                <a:spcPts val="0"/>
              </a:spcAf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16525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146690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336231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3096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5</a:t>
            </a:fld>
            <a:endParaRPr lang="en-GB"/>
          </a:p>
        </p:txBody>
      </p:sp>
    </p:spTree>
    <p:extLst>
      <p:ext uri="{BB962C8B-B14F-4D97-AF65-F5344CB8AC3E}">
        <p14:creationId xmlns:p14="http://schemas.microsoft.com/office/powerpoint/2010/main" val="326806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6</a:t>
            </a:fld>
            <a:endParaRPr lang="en-GB"/>
          </a:p>
        </p:txBody>
      </p:sp>
    </p:spTree>
    <p:extLst>
      <p:ext uri="{BB962C8B-B14F-4D97-AF65-F5344CB8AC3E}">
        <p14:creationId xmlns:p14="http://schemas.microsoft.com/office/powerpoint/2010/main" val="54913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7</a:t>
            </a:fld>
            <a:endParaRPr lang="en-GB"/>
          </a:p>
        </p:txBody>
      </p:sp>
    </p:spTree>
    <p:extLst>
      <p:ext uri="{BB962C8B-B14F-4D97-AF65-F5344CB8AC3E}">
        <p14:creationId xmlns:p14="http://schemas.microsoft.com/office/powerpoint/2010/main" val="42023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8</a:t>
            </a:fld>
            <a:endParaRPr lang="en-GB"/>
          </a:p>
        </p:txBody>
      </p:sp>
    </p:spTree>
    <p:extLst>
      <p:ext uri="{BB962C8B-B14F-4D97-AF65-F5344CB8AC3E}">
        <p14:creationId xmlns:p14="http://schemas.microsoft.com/office/powerpoint/2010/main" val="2834471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9</a:t>
            </a:fld>
            <a:endParaRPr lang="en-GB"/>
          </a:p>
        </p:txBody>
      </p:sp>
    </p:spTree>
    <p:extLst>
      <p:ext uri="{BB962C8B-B14F-4D97-AF65-F5344CB8AC3E}">
        <p14:creationId xmlns:p14="http://schemas.microsoft.com/office/powerpoint/2010/main" val="20880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A7AA7BEC-6412-E390-4220-E2DA558F53F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37E02377-60AB-5021-0299-88DAA8C3FFCB}"/>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D8190BD8-9052-5FAB-004B-6988C76B33C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3">
            <a:extLst>
              <a:ext uri="{FF2B5EF4-FFF2-40B4-BE49-F238E27FC236}">
                <a16:creationId xmlns:a16="http://schemas.microsoft.com/office/drawing/2014/main" id="{9B56D6F4-1D0D-927A-53B8-E0AD8B5E8B3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9B1633D-2956-69F1-B821-74F7958194D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18" name="Rectangle 17"/>
          <p:cNvSpPr/>
          <p:nvPr userDrawn="1"/>
        </p:nvSpPr>
        <p:spPr bwMode="auto">
          <a:xfrm>
            <a:off x="0" y="981074"/>
            <a:ext cx="12192000" cy="5366459"/>
          </a:xfrm>
          <a:prstGeom prst="rect">
            <a:avLst/>
          </a:prstGeom>
          <a:solidFill>
            <a:srgbClr val="D8AA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CF183359-A096-0730-05FE-71368F82D2CE}"/>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tx1"/>
                </a:solidFill>
                <a:latin typeface="+mn-lt"/>
                <a:ea typeface="Century Gothic" charset="0"/>
                <a:cs typeface="Century Gothic" charset="0"/>
              </a:rPr>
              <a:t>MODULE 1:</a:t>
            </a:r>
          </a:p>
          <a:p>
            <a:pPr algn="ctr"/>
            <a:r>
              <a:rPr lang="en-US" altLang="en-US" sz="3600" dirty="0">
                <a:solidFill>
                  <a:schemeClr val="tx1"/>
                </a:solidFill>
                <a:latin typeface="+mn-lt"/>
                <a:ea typeface="Century Gothic" charset="0"/>
                <a:cs typeface="Century Gothic" charset="0"/>
              </a:rPr>
              <a:t>Medical Geography</a:t>
            </a:r>
          </a:p>
        </p:txBody>
      </p:sp>
    </p:spTree>
    <p:extLst>
      <p:ext uri="{BB962C8B-B14F-4D97-AF65-F5344CB8AC3E}">
        <p14:creationId xmlns:p14="http://schemas.microsoft.com/office/powerpoint/2010/main" val="293272604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8C5490D6-8476-4F9A-9D29-0EC3740DF8C6}" type="slidenum">
              <a:rPr lang="en-GB" altLang="en-US" smtClean="0"/>
              <a:pPr>
                <a:defRPr/>
              </a:pPr>
              <a:t>‹#›</a:t>
            </a:fld>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136D0D07-5919-15BD-A5E6-367E320E552B}"/>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1023925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267F0F10-6E93-B81B-FEDF-86F6B3DB53E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FBBD1CAA-BD84-45D1-7B2A-DFD35FB70496}"/>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a:extLst>
              <a:ext uri="{FF2B5EF4-FFF2-40B4-BE49-F238E27FC236}">
                <a16:creationId xmlns:a16="http://schemas.microsoft.com/office/drawing/2014/main" id="{25A962E0-711C-9321-46A8-240C292DF2A3}"/>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3">
            <a:extLst>
              <a:ext uri="{FF2B5EF4-FFF2-40B4-BE49-F238E27FC236}">
                <a16:creationId xmlns:a16="http://schemas.microsoft.com/office/drawing/2014/main" id="{92D7EA97-BCBA-9A37-F8FB-0FE4FECACAA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3">
            <a:extLst>
              <a:ext uri="{FF2B5EF4-FFF2-40B4-BE49-F238E27FC236}">
                <a16:creationId xmlns:a16="http://schemas.microsoft.com/office/drawing/2014/main" id="{380CFDE8-E98F-1B64-3A65-8552727AF76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1398622-AA8D-FA3F-D99A-29257F4F954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3">
            <a:extLst>
              <a:ext uri="{FF2B5EF4-FFF2-40B4-BE49-F238E27FC236}">
                <a16:creationId xmlns:a16="http://schemas.microsoft.com/office/drawing/2014/main" id="{4AB4C679-2B60-8F64-CFAB-91A5C43DE59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3">
            <a:extLst>
              <a:ext uri="{FF2B5EF4-FFF2-40B4-BE49-F238E27FC236}">
                <a16:creationId xmlns:a16="http://schemas.microsoft.com/office/drawing/2014/main" id="{CBB68473-8C1D-C14E-DD29-873D9AE2F66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7">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8">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9">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20">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1">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2">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gif"/><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9.png"/><Relationship Id="rId7" Type="http://schemas.openxmlformats.org/officeDocument/2006/relationships/image" Target="../media/image30.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0.sv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hyperlink" Target="https://svgsilh.com/image/1093167.html" TargetMode="External"/><Relationship Id="rId4" Type="http://schemas.openxmlformats.org/officeDocument/2006/relationships/image" Target="../media/image50.jpeg"/><Relationship Id="rId9" Type="http://schemas.openxmlformats.org/officeDocument/2006/relationships/image" Target="../media/image31.jpe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bit.ly/3vyUuNL" TargetMode="External"/><Relationship Id="rId7" Type="http://schemas.openxmlformats.org/officeDocument/2006/relationships/hyperlink" Target="../../../MICROPLANNING_PROCESS_2018/EPI_Microplanning%20Form_200319.xlsx" TargetMode="External"/><Relationship Id="rId12" Type="http://schemas.openxmlformats.org/officeDocument/2006/relationships/image" Target="../media/image69.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20.png"/><Relationship Id="rId4" Type="http://schemas.openxmlformats.org/officeDocument/2006/relationships/image" Target="../media/image63.tiff"/><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3.jp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69.gif"/></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tinyurl.com/2s3z2wnn" TargetMode="External"/><Relationship Id="rId5" Type="http://schemas.openxmlformats.org/officeDocument/2006/relationships/hyperlink" Target="http://tinyurl.com/ydab3jpd" TargetMode="Externa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drive.google.com/file/d/1jj779zww4herWOESAd9mXqVE1YfQehtH/view?usp=sharing" TargetMode="External"/><Relationship Id="rId10" Type="http://schemas.openxmlformats.org/officeDocument/2006/relationships/image" Target="../media/image88.png"/><Relationship Id="rId4" Type="http://schemas.openxmlformats.org/officeDocument/2006/relationships/hyperlink" Target="https://www.gavi.org/news/document-library/leveraging-geospatial-technologies-and-data-strengthen-immunisation" TargetMode="External"/><Relationship Id="rId9"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48.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20.png"/><Relationship Id="rId10" Type="http://schemas.openxmlformats.org/officeDocument/2006/relationships/image" Target="../media/image93.png"/><Relationship Id="rId4" Type="http://schemas.openxmlformats.org/officeDocument/2006/relationships/hyperlink" Target="https://knowledge.unicef.org/resource/geo-enabled-microplanning-handbook" TargetMode="External"/><Relationship Id="rId9"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98.png"/><Relationship Id="rId12"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arcg.is/1XmLjy" TargetMode="External"/><Relationship Id="rId11" Type="http://schemas.openxmlformats.org/officeDocument/2006/relationships/image" Target="../media/image101.png"/><Relationship Id="rId5" Type="http://schemas.openxmlformats.org/officeDocument/2006/relationships/hyperlink" Target="https://arcg.is/0uviGj" TargetMode="External"/><Relationship Id="rId10" Type="http://schemas.openxmlformats.org/officeDocument/2006/relationships/hyperlink" Target="https://arcg.is/1O0u4r" TargetMode="External"/><Relationship Id="rId4" Type="http://schemas.openxmlformats.org/officeDocument/2006/relationships/hyperlink" Target="https://arcg.is/OCHOz" TargetMode="External"/><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apps.who.int/iris/handle/10665/75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hyperlink" Target="https://healthgeolab.net/KNOW_REP/Acc_Analysis_VUT_050224_FINAL.pdf" TargetMode="Externa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seactn.org/"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unfpa.org/featured-publication/implementation-manual-developing-national-network-maternity-unit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sites.tufts.edu/gis/files/2013/11/Wanlund_Anne.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ncbi.nlm.nih.gov/pmc/articles/PMC3335676/pdf/tropmed-86-75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6" name="Rectangle 25"/>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8" name="Rectangle 27"/>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9" name="Rectangle 28"/>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1" name="Rectangle 30"/>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2" name="Rectangle 31"/>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4" name="Rectangle 33"/>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0" name="Rectangle 39"/>
          <p:cNvSpPr/>
          <p:nvPr/>
        </p:nvSpPr>
        <p:spPr bwMode="auto">
          <a:xfrm>
            <a:off x="-3467496" y="3420917"/>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1" name="Rectangle 40"/>
          <p:cNvSpPr/>
          <p:nvPr/>
        </p:nvSpPr>
        <p:spPr bwMode="auto">
          <a:xfrm>
            <a:off x="-2654200" y="2546363"/>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6" name="TextBox 6"/>
          <p:cNvSpPr txBox="1">
            <a:spLocks noChangeArrowheads="1"/>
          </p:cNvSpPr>
          <p:nvPr/>
        </p:nvSpPr>
        <p:spPr bwMode="auto">
          <a:xfrm>
            <a:off x="2074069" y="3731813"/>
            <a:ext cx="8043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latin typeface="+mn-lt"/>
                <a:ea typeface="Century Gothic" charset="0"/>
                <a:cs typeface="Century Gothic" charset="0"/>
              </a:rPr>
              <a:t>Session 1.3: Examples of application of geospatial data and technologies in public health</a:t>
            </a:r>
            <a:endParaRPr lang="en-US" altLang="en-US" sz="3200" dirty="0">
              <a:latin typeface="+mn-lt"/>
              <a:ea typeface="Century Gothic" charset="0"/>
              <a:cs typeface="Century Gothic"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Vector borne diseases - Malaria stratification (Cambodia) </a:t>
            </a:r>
            <a:endParaRPr dirty="0">
              <a:solidFill>
                <a:srgbClr val="002147"/>
              </a:solidFill>
            </a:endParaRPr>
          </a:p>
        </p:txBody>
      </p:sp>
      <p:pic>
        <p:nvPicPr>
          <p:cNvPr id="2" name="Picture 1">
            <a:extLst>
              <a:ext uri="{FF2B5EF4-FFF2-40B4-BE49-F238E27FC236}">
                <a16:creationId xmlns:a16="http://schemas.microsoft.com/office/drawing/2014/main" id="{3BD1E6C0-4E86-D0CD-6120-9C5E749E9C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1160" y="5148020"/>
            <a:ext cx="902300" cy="902300"/>
          </a:xfrm>
          <a:prstGeom prst="rect">
            <a:avLst/>
          </a:prstGeom>
        </p:spPr>
      </p:pic>
      <p:pic>
        <p:nvPicPr>
          <p:cNvPr id="3" name="Picture 2">
            <a:extLst>
              <a:ext uri="{FF2B5EF4-FFF2-40B4-BE49-F238E27FC236}">
                <a16:creationId xmlns:a16="http://schemas.microsoft.com/office/drawing/2014/main" id="{01DE3AB1-86F8-C20E-68BC-B4BD6D8A93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0192" y="1290495"/>
            <a:ext cx="2347079" cy="1659950"/>
          </a:xfrm>
          <a:prstGeom prst="rect">
            <a:avLst/>
          </a:prstGeom>
        </p:spPr>
      </p:pic>
      <p:pic>
        <p:nvPicPr>
          <p:cNvPr id="5" name="Picture 4">
            <a:extLst>
              <a:ext uri="{FF2B5EF4-FFF2-40B4-BE49-F238E27FC236}">
                <a16:creationId xmlns:a16="http://schemas.microsoft.com/office/drawing/2014/main" id="{7CEF342C-00C1-AEE0-D27F-4DCA27B356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63"/>
          <a:stretch/>
        </p:blipFill>
        <p:spPr>
          <a:xfrm>
            <a:off x="6040010" y="4910542"/>
            <a:ext cx="1850456" cy="1377256"/>
          </a:xfrm>
          <a:prstGeom prst="rect">
            <a:avLst/>
          </a:prstGeom>
          <a:ln>
            <a:solidFill>
              <a:schemeClr val="tx1"/>
            </a:solidFill>
          </a:ln>
        </p:spPr>
      </p:pic>
      <p:sp>
        <p:nvSpPr>
          <p:cNvPr id="7" name="TextBox 6">
            <a:extLst>
              <a:ext uri="{FF2B5EF4-FFF2-40B4-BE49-F238E27FC236}">
                <a16:creationId xmlns:a16="http://schemas.microsoft.com/office/drawing/2014/main" id="{14605716-C9B2-750B-B23A-AFCCFE6D99DB}"/>
              </a:ext>
            </a:extLst>
          </p:cNvPr>
          <p:cNvSpPr txBox="1"/>
          <p:nvPr/>
        </p:nvSpPr>
        <p:spPr>
          <a:xfrm>
            <a:off x="351864" y="677256"/>
            <a:ext cx="8998324" cy="646331"/>
          </a:xfrm>
          <a:prstGeom prst="rect">
            <a:avLst/>
          </a:prstGeom>
          <a:noFill/>
        </p:spPr>
        <p:txBody>
          <a:bodyPr wrap="square">
            <a:spAutoFit/>
          </a:bodyPr>
          <a:lstStyle/>
          <a:p>
            <a:pPr algn="l"/>
            <a:r>
              <a:rPr lang="en-PH" b="0" i="0" dirty="0">
                <a:solidFill>
                  <a:srgbClr val="202124"/>
                </a:solidFill>
                <a:effectLst/>
              </a:rPr>
              <a:t>The National Center for Parasitology, Entomology and Malaria Control (CNM) with MORU’s support has been working on geo-enabling the microplanning of its malaria </a:t>
            </a:r>
            <a:r>
              <a:rPr lang="en-PH" b="0" i="0" dirty="0" err="1">
                <a:solidFill>
                  <a:srgbClr val="202124"/>
                </a:solidFill>
                <a:effectLst/>
              </a:rPr>
              <a:t>programme</a:t>
            </a:r>
            <a:r>
              <a:rPr lang="en-PH" b="0" i="0" dirty="0">
                <a:solidFill>
                  <a:srgbClr val="202124"/>
                </a:solidFill>
                <a:effectLst/>
              </a:rPr>
              <a:t> </a:t>
            </a:r>
          </a:p>
        </p:txBody>
      </p:sp>
      <p:sp>
        <p:nvSpPr>
          <p:cNvPr id="8" name="TextBox 7">
            <a:extLst>
              <a:ext uri="{FF2B5EF4-FFF2-40B4-BE49-F238E27FC236}">
                <a16:creationId xmlns:a16="http://schemas.microsoft.com/office/drawing/2014/main" id="{3DBA4521-1192-A25B-CD0C-F2BD6121490F}"/>
              </a:ext>
            </a:extLst>
          </p:cNvPr>
          <p:cNvSpPr txBox="1"/>
          <p:nvPr/>
        </p:nvSpPr>
        <p:spPr>
          <a:xfrm>
            <a:off x="445518" y="1628991"/>
            <a:ext cx="4440247" cy="1200329"/>
          </a:xfrm>
          <a:prstGeom prst="rect">
            <a:avLst/>
          </a:prstGeom>
          <a:noFill/>
        </p:spPr>
        <p:txBody>
          <a:bodyPr wrap="square">
            <a:spAutoFit/>
          </a:bodyPr>
          <a:lstStyle/>
          <a:p>
            <a:pPr algn="l"/>
            <a:r>
              <a:rPr lang="en-PH" b="0" i="0" dirty="0">
                <a:solidFill>
                  <a:srgbClr val="202124"/>
                </a:solidFill>
                <a:effectLst/>
              </a:rPr>
              <a:t>Checking, correcting and updating the list and location of villages and health facilities as well as the boundaries of the Operational Districts for the Malaria endemic areas</a:t>
            </a:r>
          </a:p>
        </p:txBody>
      </p:sp>
      <p:pic>
        <p:nvPicPr>
          <p:cNvPr id="9" name="Picture 8">
            <a:extLst>
              <a:ext uri="{FF2B5EF4-FFF2-40B4-BE49-F238E27FC236}">
                <a16:creationId xmlns:a16="http://schemas.microsoft.com/office/drawing/2014/main" id="{113C0760-A3C0-C074-18C4-B7BCE85592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16705" y="1493788"/>
            <a:ext cx="1255395" cy="941546"/>
          </a:xfrm>
          <a:prstGeom prst="rect">
            <a:avLst/>
          </a:prstGeom>
        </p:spPr>
      </p:pic>
      <p:pic>
        <p:nvPicPr>
          <p:cNvPr id="11" name="Picture 10">
            <a:extLst>
              <a:ext uri="{FF2B5EF4-FFF2-40B4-BE49-F238E27FC236}">
                <a16:creationId xmlns:a16="http://schemas.microsoft.com/office/drawing/2014/main" id="{D8004757-1745-E1C5-FDBF-B5E3FD55DB6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96523" y="1758684"/>
            <a:ext cx="1551153" cy="1163365"/>
          </a:xfrm>
          <a:prstGeom prst="rect">
            <a:avLst/>
          </a:prstGeom>
        </p:spPr>
      </p:pic>
      <p:sp>
        <p:nvSpPr>
          <p:cNvPr id="12" name="Google Shape;395;p13">
            <a:extLst>
              <a:ext uri="{FF2B5EF4-FFF2-40B4-BE49-F238E27FC236}">
                <a16:creationId xmlns:a16="http://schemas.microsoft.com/office/drawing/2014/main" id="{5804E4F4-78AD-BF37-6497-9AE5F7FFAAAD}"/>
              </a:ext>
            </a:extLst>
          </p:cNvPr>
          <p:cNvSpPr/>
          <p:nvPr/>
        </p:nvSpPr>
        <p:spPr>
          <a:xfrm>
            <a:off x="7464663" y="1808652"/>
            <a:ext cx="367554" cy="311818"/>
          </a:xfrm>
          <a:prstGeom prst="rightArrow">
            <a:avLst>
              <a:gd name="adj1" fmla="val 50000"/>
              <a:gd name="adj2" fmla="val 50000"/>
            </a:avLst>
          </a:prstGeom>
          <a:solidFill>
            <a:srgbClr val="1F8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147"/>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D00025C4-2CEA-20B9-0204-32D68DE989D0}"/>
              </a:ext>
            </a:extLst>
          </p:cNvPr>
          <p:cNvSpPr txBox="1"/>
          <p:nvPr/>
        </p:nvSpPr>
        <p:spPr>
          <a:xfrm>
            <a:off x="445518" y="3580229"/>
            <a:ext cx="4211169" cy="923330"/>
          </a:xfrm>
          <a:prstGeom prst="rect">
            <a:avLst/>
          </a:prstGeom>
          <a:noFill/>
        </p:spPr>
        <p:txBody>
          <a:bodyPr wrap="square">
            <a:spAutoFit/>
          </a:bodyPr>
          <a:lstStyle/>
          <a:p>
            <a:pPr algn="l"/>
            <a:r>
              <a:rPr lang="en-US" dirty="0">
                <a:solidFill>
                  <a:srgbClr val="202124"/>
                </a:solidFill>
              </a:rPr>
              <a:t>ESA </a:t>
            </a:r>
            <a:r>
              <a:rPr lang="en-US" dirty="0" err="1">
                <a:solidFill>
                  <a:srgbClr val="202124"/>
                </a:solidFill>
              </a:rPr>
              <a:t>analysed</a:t>
            </a:r>
            <a:r>
              <a:rPr lang="en-US" dirty="0">
                <a:solidFill>
                  <a:srgbClr val="202124"/>
                </a:solidFill>
              </a:rPr>
              <a:t> imagery using g</a:t>
            </a:r>
            <a:r>
              <a:rPr lang="en-PH" dirty="0">
                <a:solidFill>
                  <a:srgbClr val="202124"/>
                </a:solidFill>
              </a:rPr>
              <a:t>round truthing data collected by MORU and CNM to generate a new forest cover map </a:t>
            </a:r>
            <a:endParaRPr lang="en-PH" b="0" i="0" dirty="0">
              <a:solidFill>
                <a:srgbClr val="202124"/>
              </a:solidFill>
              <a:effectLst/>
            </a:endParaRPr>
          </a:p>
        </p:txBody>
      </p:sp>
      <p:pic>
        <p:nvPicPr>
          <p:cNvPr id="14" name="Picture 13">
            <a:extLst>
              <a:ext uri="{FF2B5EF4-FFF2-40B4-BE49-F238E27FC236}">
                <a16:creationId xmlns:a16="http://schemas.microsoft.com/office/drawing/2014/main" id="{F9E17BC9-A702-DB85-9D09-A1E79C5F03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20684" y="3114005"/>
            <a:ext cx="2153173" cy="1663816"/>
          </a:xfrm>
          <a:prstGeom prst="rect">
            <a:avLst/>
          </a:prstGeom>
          <a:ln>
            <a:noFill/>
          </a:ln>
          <a:effectLst/>
        </p:spPr>
      </p:pic>
      <p:pic>
        <p:nvPicPr>
          <p:cNvPr id="15" name="Picture 14">
            <a:extLst>
              <a:ext uri="{FF2B5EF4-FFF2-40B4-BE49-F238E27FC236}">
                <a16:creationId xmlns:a16="http://schemas.microsoft.com/office/drawing/2014/main" id="{C73653E2-A676-B2BF-3388-0E53F7C019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07484" y="3077435"/>
            <a:ext cx="2068204" cy="116336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A89E5DF-18EB-6AF6-3FF3-FFAB5E2BD5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94239" y="3416883"/>
            <a:ext cx="2068204" cy="1163365"/>
          </a:xfrm>
          <a:prstGeom prst="rect">
            <a:avLst/>
          </a:prstGeom>
          <a:ln>
            <a:noFill/>
          </a:ln>
          <a:effectLst>
            <a:outerShdw blurRad="292100" dist="139700" dir="2700000" algn="tl" rotWithShape="0">
              <a:srgbClr val="333333">
                <a:alpha val="65000"/>
              </a:srgbClr>
            </a:outerShdw>
          </a:effectLst>
        </p:spPr>
      </p:pic>
      <p:sp>
        <p:nvSpPr>
          <p:cNvPr id="17" name="Google Shape;395;p13">
            <a:extLst>
              <a:ext uri="{FF2B5EF4-FFF2-40B4-BE49-F238E27FC236}">
                <a16:creationId xmlns:a16="http://schemas.microsoft.com/office/drawing/2014/main" id="{2D4F284F-620B-42AD-9CF9-BC24ED59B7EA}"/>
              </a:ext>
            </a:extLst>
          </p:cNvPr>
          <p:cNvSpPr/>
          <p:nvPr/>
        </p:nvSpPr>
        <p:spPr>
          <a:xfrm>
            <a:off x="8566751" y="3808955"/>
            <a:ext cx="367554" cy="311818"/>
          </a:xfrm>
          <a:prstGeom prst="rightArrow">
            <a:avLst>
              <a:gd name="adj1" fmla="val 50000"/>
              <a:gd name="adj2" fmla="val 50000"/>
            </a:avLst>
          </a:prstGeom>
          <a:solidFill>
            <a:srgbClr val="1F8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147"/>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3D2031DA-6C19-1F55-2BA4-DA25CD5B112F}"/>
              </a:ext>
            </a:extLst>
          </p:cNvPr>
          <p:cNvSpPr txBox="1"/>
          <p:nvPr/>
        </p:nvSpPr>
        <p:spPr>
          <a:xfrm>
            <a:off x="230365" y="5112468"/>
            <a:ext cx="5266158" cy="1200329"/>
          </a:xfrm>
          <a:prstGeom prst="rect">
            <a:avLst/>
          </a:prstGeom>
          <a:noFill/>
        </p:spPr>
        <p:txBody>
          <a:bodyPr wrap="square">
            <a:spAutoFit/>
          </a:bodyPr>
          <a:lstStyle/>
          <a:p>
            <a:pPr algn="l"/>
            <a:r>
              <a:rPr lang="en-US" dirty="0">
                <a:solidFill>
                  <a:srgbClr val="202124"/>
                </a:solidFill>
              </a:rPr>
              <a:t>Stratifying malaria risk at the village level based on average reported API, percentage of forest coverage and distance to the nearest health facility using a tool built in the Malaria Information System</a:t>
            </a:r>
            <a:endParaRPr lang="en-PH" b="0" i="0" dirty="0">
              <a:solidFill>
                <a:srgbClr val="202124"/>
              </a:solidFill>
              <a:effectLst/>
            </a:endParaRPr>
          </a:p>
        </p:txBody>
      </p:sp>
      <p:sp>
        <p:nvSpPr>
          <p:cNvPr id="19" name="Google Shape;395;p13">
            <a:extLst>
              <a:ext uri="{FF2B5EF4-FFF2-40B4-BE49-F238E27FC236}">
                <a16:creationId xmlns:a16="http://schemas.microsoft.com/office/drawing/2014/main" id="{C1B8A1A8-03DE-972A-554A-82A17B564565}"/>
              </a:ext>
            </a:extLst>
          </p:cNvPr>
          <p:cNvSpPr/>
          <p:nvPr/>
        </p:nvSpPr>
        <p:spPr>
          <a:xfrm>
            <a:off x="5469590" y="5443261"/>
            <a:ext cx="367554" cy="311818"/>
          </a:xfrm>
          <a:prstGeom prst="rightArrow">
            <a:avLst>
              <a:gd name="adj1" fmla="val 50000"/>
              <a:gd name="adj2" fmla="val 50000"/>
            </a:avLst>
          </a:prstGeom>
          <a:solidFill>
            <a:srgbClr val="1F8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147"/>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EB0CC7E7-58E3-A9A9-EA97-D940828F38C8}"/>
              </a:ext>
            </a:extLst>
          </p:cNvPr>
          <p:cNvPicPr>
            <a:picLocks noChangeAspect="1"/>
          </p:cNvPicPr>
          <p:nvPr/>
        </p:nvPicPr>
        <p:blipFill rotWithShape="1">
          <a:blip r:embed="rId11"/>
          <a:srcRect l="20659" t="20125" r="41274" b="4724"/>
          <a:stretch/>
        </p:blipFill>
        <p:spPr>
          <a:xfrm>
            <a:off x="10847264" y="770853"/>
            <a:ext cx="899218" cy="1259922"/>
          </a:xfrm>
          <a:prstGeom prst="rect">
            <a:avLst/>
          </a:prstGeom>
          <a:ln>
            <a:solidFill>
              <a:schemeClr val="tx1"/>
            </a:solidFill>
          </a:ln>
        </p:spPr>
      </p:pic>
      <p:sp>
        <p:nvSpPr>
          <p:cNvPr id="21" name="TextBox 20">
            <a:extLst>
              <a:ext uri="{FF2B5EF4-FFF2-40B4-BE49-F238E27FC236}">
                <a16:creationId xmlns:a16="http://schemas.microsoft.com/office/drawing/2014/main" id="{F78E423A-3918-D45D-B5C5-01EC43310250}"/>
              </a:ext>
            </a:extLst>
          </p:cNvPr>
          <p:cNvSpPr txBox="1"/>
          <p:nvPr/>
        </p:nvSpPr>
        <p:spPr>
          <a:xfrm>
            <a:off x="7978589" y="6122092"/>
            <a:ext cx="4213411" cy="253916"/>
          </a:xfrm>
          <a:prstGeom prst="rect">
            <a:avLst/>
          </a:prstGeom>
          <a:noFill/>
        </p:spPr>
        <p:txBody>
          <a:bodyPr wrap="square">
            <a:spAutoFit/>
          </a:bodyPr>
          <a:lstStyle/>
          <a:p>
            <a:r>
              <a:rPr lang="fr-FR" sz="1050" b="0" i="0" u="none" strike="noStrike" baseline="0" dirty="0">
                <a:solidFill>
                  <a:srgbClr val="000000"/>
                </a:solidFill>
                <a:latin typeface="Source Sans Variable"/>
              </a:rPr>
              <a:t>https://www.ajtmh.org/view/journals/ </a:t>
            </a:r>
            <a:r>
              <a:rPr lang="fr-FR" sz="1050" b="0" i="0" u="none" strike="noStrike" baseline="0" dirty="0" err="1">
                <a:solidFill>
                  <a:srgbClr val="000000"/>
                </a:solidFill>
                <a:latin typeface="Source Sans Variable"/>
              </a:rPr>
              <a:t>tpmd</a:t>
            </a:r>
            <a:r>
              <a:rPr lang="fr-FR" sz="1050" b="0" i="0" u="none" strike="noStrike" baseline="0" dirty="0">
                <a:solidFill>
                  <a:srgbClr val="000000"/>
                </a:solidFill>
                <a:latin typeface="Source Sans Variable"/>
              </a:rPr>
              <a:t>/95/6_Suppl/article-p97.xml</a:t>
            </a:r>
            <a:endParaRPr lang="en-PH" sz="1050" dirty="0"/>
          </a:p>
        </p:txBody>
      </p:sp>
      <p:pic>
        <p:nvPicPr>
          <p:cNvPr id="20" name="Picture 19">
            <a:extLst>
              <a:ext uri="{FF2B5EF4-FFF2-40B4-BE49-F238E27FC236}">
                <a16:creationId xmlns:a16="http://schemas.microsoft.com/office/drawing/2014/main" id="{F234BB93-AB5D-59DC-E123-3146F416E434}"/>
              </a:ext>
            </a:extLst>
          </p:cNvPr>
          <p:cNvPicPr>
            <a:picLocks noChangeAspect="1"/>
          </p:cNvPicPr>
          <p:nvPr/>
        </p:nvPicPr>
        <p:blipFill rotWithShape="1">
          <a:blip r:embed="rId12"/>
          <a:srcRect l="80520" t="38265" r="10441" b="47050"/>
          <a:stretch/>
        </p:blipFill>
        <p:spPr>
          <a:xfrm>
            <a:off x="11530219" y="1882795"/>
            <a:ext cx="399991" cy="360478"/>
          </a:xfrm>
          <a:prstGeom prst="rect">
            <a:avLst/>
          </a:prstGeom>
        </p:spPr>
      </p:pic>
    </p:spTree>
    <p:extLst>
      <p:ext uri="{BB962C8B-B14F-4D97-AF65-F5344CB8AC3E}">
        <p14:creationId xmlns:p14="http://schemas.microsoft.com/office/powerpoint/2010/main" val="403118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98527675-EEBE-C014-8143-6EFCE8E8B263}"/>
              </a:ext>
            </a:extLst>
          </p:cNvPr>
          <p:cNvPicPr>
            <a:picLocks noChangeAspect="1"/>
          </p:cNvPicPr>
          <p:nvPr/>
        </p:nvPicPr>
        <p:blipFill>
          <a:blip r:embed="rId3"/>
          <a:stretch>
            <a:fillRect/>
          </a:stretch>
        </p:blipFill>
        <p:spPr>
          <a:xfrm>
            <a:off x="8214874" y="1540025"/>
            <a:ext cx="1981197" cy="1820993"/>
          </a:xfrm>
          <a:prstGeom prst="rect">
            <a:avLst/>
          </a:prstGeom>
        </p:spPr>
      </p:pic>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11</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350678"/>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Communicable diseases - Malaria surveillance and risk mapping (Bangladesh) </a:t>
            </a:r>
            <a:endParaRPr dirty="0">
              <a:solidFill>
                <a:srgbClr val="002147"/>
              </a:solidFill>
            </a:endParaRPr>
          </a:p>
        </p:txBody>
      </p:sp>
      <p:pic>
        <p:nvPicPr>
          <p:cNvPr id="2" name="Picture 1">
            <a:extLst>
              <a:ext uri="{FF2B5EF4-FFF2-40B4-BE49-F238E27FC236}">
                <a16:creationId xmlns:a16="http://schemas.microsoft.com/office/drawing/2014/main" id="{EBC048F3-93D7-AA6E-F1AB-CA03F074FC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 r="4043"/>
          <a:stretch/>
        </p:blipFill>
        <p:spPr>
          <a:xfrm>
            <a:off x="6929721" y="3429000"/>
            <a:ext cx="2214279" cy="2464376"/>
          </a:xfrm>
          <a:prstGeom prst="rect">
            <a:avLst/>
          </a:prstGeom>
        </p:spPr>
      </p:pic>
      <p:pic>
        <p:nvPicPr>
          <p:cNvPr id="3" name="Picture 2">
            <a:extLst>
              <a:ext uri="{FF2B5EF4-FFF2-40B4-BE49-F238E27FC236}">
                <a16:creationId xmlns:a16="http://schemas.microsoft.com/office/drawing/2014/main" id="{338C428D-5D1C-427B-7191-F37DEA3AE922}"/>
              </a:ext>
            </a:extLst>
          </p:cNvPr>
          <p:cNvPicPr>
            <a:picLocks noChangeAspect="1"/>
          </p:cNvPicPr>
          <p:nvPr/>
        </p:nvPicPr>
        <p:blipFill rotWithShape="1">
          <a:blip r:embed="rId5"/>
          <a:srcRect l="1138" t="1392" r="1189" b="626"/>
          <a:stretch/>
        </p:blipFill>
        <p:spPr>
          <a:xfrm>
            <a:off x="9905403" y="3536950"/>
            <a:ext cx="1981198" cy="2637177"/>
          </a:xfrm>
          <a:prstGeom prst="rect">
            <a:avLst/>
          </a:prstGeom>
        </p:spPr>
      </p:pic>
      <p:pic>
        <p:nvPicPr>
          <p:cNvPr id="6" name="Picture 5">
            <a:extLst>
              <a:ext uri="{FF2B5EF4-FFF2-40B4-BE49-F238E27FC236}">
                <a16:creationId xmlns:a16="http://schemas.microsoft.com/office/drawing/2014/main" id="{D0DF7315-90C2-B458-5FBB-990D3A09B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376" y="3429000"/>
            <a:ext cx="2267906" cy="2464376"/>
          </a:xfrm>
          <a:prstGeom prst="rect">
            <a:avLst/>
          </a:prstGeom>
        </p:spPr>
      </p:pic>
      <p:sp>
        <p:nvSpPr>
          <p:cNvPr id="7" name="Google Shape;157;p5">
            <a:extLst>
              <a:ext uri="{FF2B5EF4-FFF2-40B4-BE49-F238E27FC236}">
                <a16:creationId xmlns:a16="http://schemas.microsoft.com/office/drawing/2014/main" id="{387BD8AD-9C79-5BE5-0B31-2744EA150D52}"/>
              </a:ext>
            </a:extLst>
          </p:cNvPr>
          <p:cNvSpPr txBox="1"/>
          <p:nvPr/>
        </p:nvSpPr>
        <p:spPr>
          <a:xfrm>
            <a:off x="4585812" y="5966246"/>
            <a:ext cx="2205415" cy="3440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Settlement level API mapping (fine scale malaria risk)</a:t>
            </a:r>
          </a:p>
        </p:txBody>
      </p:sp>
      <p:sp>
        <p:nvSpPr>
          <p:cNvPr id="8" name="Google Shape;157;p5">
            <a:extLst>
              <a:ext uri="{FF2B5EF4-FFF2-40B4-BE49-F238E27FC236}">
                <a16:creationId xmlns:a16="http://schemas.microsoft.com/office/drawing/2014/main" id="{FAA6580A-663B-DBD7-973A-528B140DAC6D}"/>
              </a:ext>
            </a:extLst>
          </p:cNvPr>
          <p:cNvSpPr txBox="1"/>
          <p:nvPr/>
        </p:nvSpPr>
        <p:spPr>
          <a:xfrm>
            <a:off x="7069036" y="6138267"/>
            <a:ext cx="2205415" cy="33252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Malaria hotspot map</a:t>
            </a:r>
          </a:p>
        </p:txBody>
      </p:sp>
      <p:sp>
        <p:nvSpPr>
          <p:cNvPr id="9" name="Google Shape;157;p5">
            <a:extLst>
              <a:ext uri="{FF2B5EF4-FFF2-40B4-BE49-F238E27FC236}">
                <a16:creationId xmlns:a16="http://schemas.microsoft.com/office/drawing/2014/main" id="{11EDB436-7533-8809-660C-2B36C185C62B}"/>
              </a:ext>
            </a:extLst>
          </p:cNvPr>
          <p:cNvSpPr txBox="1"/>
          <p:nvPr/>
        </p:nvSpPr>
        <p:spPr>
          <a:xfrm>
            <a:off x="9905403" y="6160354"/>
            <a:ext cx="2205415" cy="33252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Physical accessibility modeling</a:t>
            </a:r>
          </a:p>
        </p:txBody>
      </p:sp>
      <p:sp>
        <p:nvSpPr>
          <p:cNvPr id="13" name="TextBox 12">
            <a:extLst>
              <a:ext uri="{FF2B5EF4-FFF2-40B4-BE49-F238E27FC236}">
                <a16:creationId xmlns:a16="http://schemas.microsoft.com/office/drawing/2014/main" id="{A026FC73-EFF9-3B1F-7EDE-D808C10EB553}"/>
              </a:ext>
            </a:extLst>
          </p:cNvPr>
          <p:cNvSpPr txBox="1"/>
          <p:nvPr/>
        </p:nvSpPr>
        <p:spPr>
          <a:xfrm>
            <a:off x="351864" y="928268"/>
            <a:ext cx="11301656" cy="646331"/>
          </a:xfrm>
          <a:prstGeom prst="rect">
            <a:avLst/>
          </a:prstGeom>
          <a:noFill/>
        </p:spPr>
        <p:txBody>
          <a:bodyPr wrap="square" lIns="91440" tIns="45720" rIns="91440" bIns="45720" anchor="t">
            <a:spAutoFit/>
          </a:bodyPr>
          <a:lstStyle/>
          <a:p>
            <a:r>
              <a:rPr lang="en-PH" b="0" i="0" dirty="0">
                <a:solidFill>
                  <a:srgbClr val="202124"/>
                </a:solidFill>
                <a:effectLst/>
              </a:rPr>
              <a:t>The National Malaria </a:t>
            </a:r>
            <a:r>
              <a:rPr lang="en-PH" dirty="0">
                <a:solidFill>
                  <a:srgbClr val="202124"/>
                </a:solidFill>
              </a:rPr>
              <a:t>Elimination </a:t>
            </a:r>
            <a:r>
              <a:rPr lang="en-PH" b="0" i="0" dirty="0" err="1">
                <a:solidFill>
                  <a:srgbClr val="202124"/>
                </a:solidFill>
                <a:effectLst/>
              </a:rPr>
              <a:t>Programme</a:t>
            </a:r>
            <a:r>
              <a:rPr lang="en-PH" b="0" i="0" dirty="0">
                <a:solidFill>
                  <a:srgbClr val="202124"/>
                </a:solidFill>
                <a:effectLst/>
              </a:rPr>
              <a:t> (NMEP) with the support of MORU and </a:t>
            </a:r>
            <a:r>
              <a:rPr lang="en-PH" b="0" i="0" dirty="0" err="1">
                <a:solidFill>
                  <a:srgbClr val="202124"/>
                </a:solidFill>
                <a:effectLst/>
              </a:rPr>
              <a:t>GroupMappers</a:t>
            </a:r>
            <a:r>
              <a:rPr lang="en-PH" b="0" i="0" dirty="0">
                <a:solidFill>
                  <a:srgbClr val="202124"/>
                </a:solidFill>
                <a:effectLst/>
              </a:rPr>
              <a:t> has been working on increasing the granularity of malaria surveillance and risk mapping</a:t>
            </a:r>
          </a:p>
        </p:txBody>
      </p:sp>
      <p:pic>
        <p:nvPicPr>
          <p:cNvPr id="14" name="Picture 13">
            <a:extLst>
              <a:ext uri="{FF2B5EF4-FFF2-40B4-BE49-F238E27FC236}">
                <a16:creationId xmlns:a16="http://schemas.microsoft.com/office/drawing/2014/main" id="{2FFC42E7-D42E-AF4F-FE91-5408918B0C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964" y="5927300"/>
            <a:ext cx="359682" cy="344043"/>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pic>
      <p:pic>
        <p:nvPicPr>
          <p:cNvPr id="15" name="Picture 14">
            <a:extLst>
              <a:ext uri="{FF2B5EF4-FFF2-40B4-BE49-F238E27FC236}">
                <a16:creationId xmlns:a16="http://schemas.microsoft.com/office/drawing/2014/main" id="{E20F13AE-E8B1-0443-BBF9-703C6A432B01}"/>
              </a:ext>
            </a:extLst>
          </p:cNvPr>
          <p:cNvPicPr>
            <a:picLocks noChangeAspect="1"/>
          </p:cNvPicPr>
          <p:nvPr/>
        </p:nvPicPr>
        <p:blipFill rotWithShape="1">
          <a:blip r:embed="rId8"/>
          <a:srcRect t="32400" b="32534"/>
          <a:stretch/>
        </p:blipFill>
        <p:spPr>
          <a:xfrm>
            <a:off x="1441566" y="5936955"/>
            <a:ext cx="980120" cy="34369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pic>
      <p:pic>
        <p:nvPicPr>
          <p:cNvPr id="16" name="Picture 15">
            <a:extLst>
              <a:ext uri="{FF2B5EF4-FFF2-40B4-BE49-F238E27FC236}">
                <a16:creationId xmlns:a16="http://schemas.microsoft.com/office/drawing/2014/main" id="{E52F8B4D-6A96-3D84-4C80-2662161587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724"/>
          <a:stretch/>
        </p:blipFill>
        <p:spPr>
          <a:xfrm>
            <a:off x="2535932" y="5938584"/>
            <a:ext cx="1375686" cy="344690"/>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pic>
      <p:sp>
        <p:nvSpPr>
          <p:cNvPr id="17" name="TextBox 16">
            <a:extLst>
              <a:ext uri="{FF2B5EF4-FFF2-40B4-BE49-F238E27FC236}">
                <a16:creationId xmlns:a16="http://schemas.microsoft.com/office/drawing/2014/main" id="{53C3B0EA-20CC-D4C3-47AB-73C62A98DE42}"/>
              </a:ext>
            </a:extLst>
          </p:cNvPr>
          <p:cNvSpPr txBox="1"/>
          <p:nvPr/>
        </p:nvSpPr>
        <p:spPr>
          <a:xfrm>
            <a:off x="351864" y="1736398"/>
            <a:ext cx="4644658" cy="646331"/>
          </a:xfrm>
          <a:prstGeom prst="rect">
            <a:avLst/>
          </a:prstGeom>
          <a:noFill/>
        </p:spPr>
        <p:txBody>
          <a:bodyPr wrap="square">
            <a:spAutoFit/>
          </a:bodyPr>
          <a:lstStyle/>
          <a:p>
            <a:pPr algn="l"/>
            <a:r>
              <a:rPr lang="en-PH" b="0" i="0" dirty="0">
                <a:solidFill>
                  <a:srgbClr val="202124"/>
                </a:solidFill>
                <a:effectLst/>
              </a:rPr>
              <a:t>Enhance malaria data by transitioning from the Upazila (sub-district) to the settlement level </a:t>
            </a:r>
          </a:p>
        </p:txBody>
      </p:sp>
      <p:pic>
        <p:nvPicPr>
          <p:cNvPr id="20" name="Picture 19">
            <a:extLst>
              <a:ext uri="{FF2B5EF4-FFF2-40B4-BE49-F238E27FC236}">
                <a16:creationId xmlns:a16="http://schemas.microsoft.com/office/drawing/2014/main" id="{553379E9-F890-3018-1C35-80E378CB178B}"/>
              </a:ext>
            </a:extLst>
          </p:cNvPr>
          <p:cNvPicPr>
            <a:picLocks noChangeAspect="1"/>
          </p:cNvPicPr>
          <p:nvPr/>
        </p:nvPicPr>
        <p:blipFill>
          <a:blip r:embed="rId10"/>
          <a:stretch>
            <a:fillRect/>
          </a:stretch>
        </p:blipFill>
        <p:spPr>
          <a:xfrm>
            <a:off x="5246449" y="1574599"/>
            <a:ext cx="1835021" cy="1751847"/>
          </a:xfrm>
          <a:prstGeom prst="rect">
            <a:avLst/>
          </a:prstGeom>
        </p:spPr>
      </p:pic>
      <p:sp>
        <p:nvSpPr>
          <p:cNvPr id="21" name="Google Shape;157;p5">
            <a:extLst>
              <a:ext uri="{FF2B5EF4-FFF2-40B4-BE49-F238E27FC236}">
                <a16:creationId xmlns:a16="http://schemas.microsoft.com/office/drawing/2014/main" id="{7968B5F0-A78E-5785-2382-8E82EDC1227D}"/>
              </a:ext>
            </a:extLst>
          </p:cNvPr>
          <p:cNvSpPr txBox="1"/>
          <p:nvPr/>
        </p:nvSpPr>
        <p:spPr>
          <a:xfrm>
            <a:off x="6239626" y="1654769"/>
            <a:ext cx="1339859" cy="3196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b="1" dirty="0">
                <a:solidFill>
                  <a:schemeClr val="dk1"/>
                </a:solidFill>
                <a:ea typeface="Calibri"/>
                <a:cs typeface="Calibri"/>
                <a:sym typeface="Calibri"/>
              </a:rPr>
              <a:t>Before 2023</a:t>
            </a:r>
          </a:p>
        </p:txBody>
      </p:sp>
      <p:sp>
        <p:nvSpPr>
          <p:cNvPr id="22" name="Google Shape;395;p13">
            <a:extLst>
              <a:ext uri="{FF2B5EF4-FFF2-40B4-BE49-F238E27FC236}">
                <a16:creationId xmlns:a16="http://schemas.microsoft.com/office/drawing/2014/main" id="{B753B2B4-6B2F-BD43-647F-BA6FBCCFC6DE}"/>
              </a:ext>
            </a:extLst>
          </p:cNvPr>
          <p:cNvSpPr/>
          <p:nvPr/>
        </p:nvSpPr>
        <p:spPr>
          <a:xfrm>
            <a:off x="6670069" y="4617280"/>
            <a:ext cx="519303" cy="476515"/>
          </a:xfrm>
          <a:prstGeom prst="rightArrow">
            <a:avLst>
              <a:gd name="adj1" fmla="val 50000"/>
              <a:gd name="adj2" fmla="val 50000"/>
            </a:avLst>
          </a:prstGeom>
          <a:solidFill>
            <a:srgbClr val="1F8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147"/>
              </a:solidFill>
              <a:latin typeface="Calibri"/>
              <a:ea typeface="Calibri"/>
              <a:cs typeface="Calibri"/>
              <a:sym typeface="Calibri"/>
            </a:endParaRPr>
          </a:p>
        </p:txBody>
      </p:sp>
      <p:sp>
        <p:nvSpPr>
          <p:cNvPr id="23" name="Google Shape;395;p13">
            <a:extLst>
              <a:ext uri="{FF2B5EF4-FFF2-40B4-BE49-F238E27FC236}">
                <a16:creationId xmlns:a16="http://schemas.microsoft.com/office/drawing/2014/main" id="{1F113955-7461-E4F6-D001-2E38A2CD7874}"/>
              </a:ext>
            </a:extLst>
          </p:cNvPr>
          <p:cNvSpPr/>
          <p:nvPr/>
        </p:nvSpPr>
        <p:spPr>
          <a:xfrm>
            <a:off x="9330276" y="4628816"/>
            <a:ext cx="519303" cy="476515"/>
          </a:xfrm>
          <a:prstGeom prst="rightArrow">
            <a:avLst>
              <a:gd name="adj1" fmla="val 50000"/>
              <a:gd name="adj2" fmla="val 50000"/>
            </a:avLst>
          </a:prstGeom>
          <a:solidFill>
            <a:srgbClr val="1F8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147"/>
              </a:solidFill>
              <a:latin typeface="Calibri"/>
              <a:ea typeface="Calibri"/>
              <a:cs typeface="Calibri"/>
              <a:sym typeface="Calibri"/>
            </a:endParaRPr>
          </a:p>
        </p:txBody>
      </p:sp>
      <p:sp>
        <p:nvSpPr>
          <p:cNvPr id="24" name="Google Shape;395;p13">
            <a:extLst>
              <a:ext uri="{FF2B5EF4-FFF2-40B4-BE49-F238E27FC236}">
                <a16:creationId xmlns:a16="http://schemas.microsoft.com/office/drawing/2014/main" id="{FC8255A1-5C0E-D685-59DD-8F857BC1C876}"/>
              </a:ext>
            </a:extLst>
          </p:cNvPr>
          <p:cNvSpPr/>
          <p:nvPr/>
        </p:nvSpPr>
        <p:spPr>
          <a:xfrm>
            <a:off x="7710712" y="2167764"/>
            <a:ext cx="519303" cy="476515"/>
          </a:xfrm>
          <a:prstGeom prst="rightArrow">
            <a:avLst>
              <a:gd name="adj1" fmla="val 50000"/>
              <a:gd name="adj2" fmla="val 50000"/>
            </a:avLst>
          </a:prstGeom>
          <a:solidFill>
            <a:srgbClr val="1F8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147"/>
              </a:solidFill>
              <a:latin typeface="Calibri"/>
              <a:ea typeface="Calibri"/>
              <a:cs typeface="Calibri"/>
              <a:sym typeface="Calibri"/>
            </a:endParaRPr>
          </a:p>
        </p:txBody>
      </p:sp>
      <p:sp>
        <p:nvSpPr>
          <p:cNvPr id="25" name="Google Shape;157;p5">
            <a:extLst>
              <a:ext uri="{FF2B5EF4-FFF2-40B4-BE49-F238E27FC236}">
                <a16:creationId xmlns:a16="http://schemas.microsoft.com/office/drawing/2014/main" id="{88DB0B48-F5A7-41F3-DD2E-60F544A6E982}"/>
              </a:ext>
            </a:extLst>
          </p:cNvPr>
          <p:cNvSpPr txBox="1"/>
          <p:nvPr/>
        </p:nvSpPr>
        <p:spPr>
          <a:xfrm>
            <a:off x="9179649" y="1621406"/>
            <a:ext cx="1339859" cy="3196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b="1" dirty="0">
                <a:solidFill>
                  <a:schemeClr val="dk1"/>
                </a:solidFill>
                <a:ea typeface="Calibri"/>
                <a:cs typeface="Calibri"/>
                <a:sym typeface="Calibri"/>
              </a:rPr>
              <a:t>Now</a:t>
            </a:r>
          </a:p>
        </p:txBody>
      </p:sp>
      <p:sp>
        <p:nvSpPr>
          <p:cNvPr id="28" name="Rectangle: Rounded Corners 27">
            <a:extLst>
              <a:ext uri="{FF2B5EF4-FFF2-40B4-BE49-F238E27FC236}">
                <a16:creationId xmlns:a16="http://schemas.microsoft.com/office/drawing/2014/main" id="{6953A321-3F5D-5030-B1D2-1441102C2646}"/>
              </a:ext>
            </a:extLst>
          </p:cNvPr>
          <p:cNvSpPr/>
          <p:nvPr/>
        </p:nvSpPr>
        <p:spPr>
          <a:xfrm>
            <a:off x="624611" y="2373163"/>
            <a:ext cx="3619492" cy="799244"/>
          </a:xfrm>
          <a:prstGeom prst="roundRect">
            <a:avLst>
              <a:gd name="adj" fmla="val 10000"/>
            </a:avLst>
          </a:prstGeom>
          <a:solidFill>
            <a:schemeClr val="accent1">
              <a:lumMod val="60000"/>
              <a:lumOff val="40000"/>
            </a:schemeClr>
          </a:solidFill>
        </p:spPr>
        <p:style>
          <a:lnRef idx="2">
            <a:schemeClr val="accent6">
              <a:shade val="50000"/>
            </a:schemeClr>
          </a:lnRef>
          <a:fillRef idx="1">
            <a:schemeClr val="accent6"/>
          </a:fillRef>
          <a:effectRef idx="0">
            <a:schemeClr val="accent6"/>
          </a:effectRef>
          <a:fontRef idx="minor">
            <a:schemeClr val="dk1">
              <a:hueOff val="0"/>
              <a:satOff val="0"/>
              <a:lumOff val="0"/>
              <a:alphaOff val="0"/>
            </a:schemeClr>
          </a:fontRef>
        </p:style>
        <p:txBody>
          <a:bodyPr/>
          <a:lstStyle/>
          <a:p>
            <a:endParaRPr lang="en-PH"/>
          </a:p>
        </p:txBody>
      </p:sp>
      <p:sp>
        <p:nvSpPr>
          <p:cNvPr id="29" name="Rectangle 28" descr="Suburban scene">
            <a:extLst>
              <a:ext uri="{FF2B5EF4-FFF2-40B4-BE49-F238E27FC236}">
                <a16:creationId xmlns:a16="http://schemas.microsoft.com/office/drawing/2014/main" id="{E7E139A6-18F7-4149-8B5E-F0D36BDB738C}"/>
              </a:ext>
            </a:extLst>
          </p:cNvPr>
          <p:cNvSpPr/>
          <p:nvPr/>
        </p:nvSpPr>
        <p:spPr>
          <a:xfrm>
            <a:off x="866382" y="2554569"/>
            <a:ext cx="439584" cy="439584"/>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3">
            <a:schemeClr val="lt1">
              <a:alpha val="0"/>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n-PH"/>
          </a:p>
        </p:txBody>
      </p:sp>
      <p:sp>
        <p:nvSpPr>
          <p:cNvPr id="30" name="Freeform: Shape 29">
            <a:extLst>
              <a:ext uri="{FF2B5EF4-FFF2-40B4-BE49-F238E27FC236}">
                <a16:creationId xmlns:a16="http://schemas.microsoft.com/office/drawing/2014/main" id="{48C79BC2-5691-AE2D-4904-2CBFF990FCB4}"/>
              </a:ext>
            </a:extLst>
          </p:cNvPr>
          <p:cNvSpPr/>
          <p:nvPr/>
        </p:nvSpPr>
        <p:spPr>
          <a:xfrm>
            <a:off x="1547738" y="2374739"/>
            <a:ext cx="2696364" cy="799244"/>
          </a:xfrm>
          <a:custGeom>
            <a:avLst/>
            <a:gdLst>
              <a:gd name="connsiteX0" fmla="*/ 0 w 2696364"/>
              <a:gd name="connsiteY0" fmla="*/ 0 h 799244"/>
              <a:gd name="connsiteX1" fmla="*/ 2696364 w 2696364"/>
              <a:gd name="connsiteY1" fmla="*/ 0 h 799244"/>
              <a:gd name="connsiteX2" fmla="*/ 2696364 w 2696364"/>
              <a:gd name="connsiteY2" fmla="*/ 799244 h 799244"/>
              <a:gd name="connsiteX3" fmla="*/ 0 w 2696364"/>
              <a:gd name="connsiteY3" fmla="*/ 799244 h 799244"/>
              <a:gd name="connsiteX4" fmla="*/ 0 w 2696364"/>
              <a:gd name="connsiteY4" fmla="*/ 0 h 7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364" h="799244">
                <a:moveTo>
                  <a:pt x="0" y="0"/>
                </a:moveTo>
                <a:lnTo>
                  <a:pt x="2696364" y="0"/>
                </a:lnTo>
                <a:lnTo>
                  <a:pt x="2696364" y="799244"/>
                </a:lnTo>
                <a:lnTo>
                  <a:pt x="0" y="799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4587" tIns="84587" rIns="84587" bIns="84587"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tx1"/>
                </a:solidFill>
                <a:latin typeface="Calibri Light" panose="020F0302020204030204"/>
              </a:rPr>
              <a:t>Settlements Mapping</a:t>
            </a:r>
            <a:endParaRPr lang="en-US" sz="1800" kern="1200" dirty="0">
              <a:solidFill>
                <a:schemeClr val="tx1"/>
              </a:solidFill>
            </a:endParaRPr>
          </a:p>
        </p:txBody>
      </p:sp>
      <p:sp>
        <p:nvSpPr>
          <p:cNvPr id="31" name="Rectangle: Rounded Corners 30">
            <a:extLst>
              <a:ext uri="{FF2B5EF4-FFF2-40B4-BE49-F238E27FC236}">
                <a16:creationId xmlns:a16="http://schemas.microsoft.com/office/drawing/2014/main" id="{269A7AE5-9665-0379-62E5-28BC8B83E51F}"/>
              </a:ext>
            </a:extLst>
          </p:cNvPr>
          <p:cNvSpPr/>
          <p:nvPr/>
        </p:nvSpPr>
        <p:spPr>
          <a:xfrm>
            <a:off x="624611" y="3245724"/>
            <a:ext cx="3619492" cy="799244"/>
          </a:xfrm>
          <a:prstGeom prst="roundRect">
            <a:avLst>
              <a:gd name="adj" fmla="val 10000"/>
            </a:avLst>
          </a:prstGeom>
          <a:solidFill>
            <a:schemeClr val="accent1">
              <a:lumMod val="60000"/>
              <a:lumOff val="40000"/>
            </a:schemeClr>
          </a:solidFill>
        </p:spPr>
        <p:style>
          <a:lnRef idx="0">
            <a:schemeClr val="accent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PH"/>
          </a:p>
        </p:txBody>
      </p:sp>
      <p:sp>
        <p:nvSpPr>
          <p:cNvPr id="32" name="Rectangle 31" descr="Medical">
            <a:extLst>
              <a:ext uri="{FF2B5EF4-FFF2-40B4-BE49-F238E27FC236}">
                <a16:creationId xmlns:a16="http://schemas.microsoft.com/office/drawing/2014/main" id="{6D7BE448-2640-7CD6-C17F-FA0584B1FDE3}"/>
              </a:ext>
            </a:extLst>
          </p:cNvPr>
          <p:cNvSpPr/>
          <p:nvPr/>
        </p:nvSpPr>
        <p:spPr>
          <a:xfrm>
            <a:off x="841715" y="3411956"/>
            <a:ext cx="439584" cy="439584"/>
          </a:xfrm>
          <a:prstGeom prst="rect">
            <a:avLst/>
          </a:prstGeom>
          <a:blipFill>
            <a:blip r:embed="rId13">
              <a:extLst>
                <a:ext uri="{96DAC541-7B7A-43D3-8B79-37D633B846F1}">
                  <asvg:svgBlip xmlns:asvg="http://schemas.microsoft.com/office/drawing/2016/SVG/main" r:embed="rId14"/>
                </a:ext>
              </a:extLst>
            </a:blip>
            <a:srcRect/>
            <a:stretch>
              <a:fillRect/>
            </a:stretch>
          </a:blipFill>
        </p:spPr>
        <p:style>
          <a:lnRef idx="3">
            <a:schemeClr val="lt1">
              <a:alpha val="0"/>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n-PH"/>
          </a:p>
        </p:txBody>
      </p:sp>
      <p:sp>
        <p:nvSpPr>
          <p:cNvPr id="33" name="Freeform: Shape 32">
            <a:extLst>
              <a:ext uri="{FF2B5EF4-FFF2-40B4-BE49-F238E27FC236}">
                <a16:creationId xmlns:a16="http://schemas.microsoft.com/office/drawing/2014/main" id="{CE2CE68F-984A-08D2-CFE6-AE57430C185F}"/>
              </a:ext>
            </a:extLst>
          </p:cNvPr>
          <p:cNvSpPr/>
          <p:nvPr/>
        </p:nvSpPr>
        <p:spPr>
          <a:xfrm>
            <a:off x="1547738" y="3407562"/>
            <a:ext cx="2696364" cy="799244"/>
          </a:xfrm>
          <a:custGeom>
            <a:avLst/>
            <a:gdLst>
              <a:gd name="connsiteX0" fmla="*/ 0 w 2696364"/>
              <a:gd name="connsiteY0" fmla="*/ 0 h 799244"/>
              <a:gd name="connsiteX1" fmla="*/ 2696364 w 2696364"/>
              <a:gd name="connsiteY1" fmla="*/ 0 h 799244"/>
              <a:gd name="connsiteX2" fmla="*/ 2696364 w 2696364"/>
              <a:gd name="connsiteY2" fmla="*/ 799244 h 799244"/>
              <a:gd name="connsiteX3" fmla="*/ 0 w 2696364"/>
              <a:gd name="connsiteY3" fmla="*/ 799244 h 799244"/>
              <a:gd name="connsiteX4" fmla="*/ 0 w 2696364"/>
              <a:gd name="connsiteY4" fmla="*/ 0 h 7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364" h="799244">
                <a:moveTo>
                  <a:pt x="0" y="0"/>
                </a:moveTo>
                <a:lnTo>
                  <a:pt x="2696364" y="0"/>
                </a:lnTo>
                <a:lnTo>
                  <a:pt x="2696364" y="799244"/>
                </a:lnTo>
                <a:lnTo>
                  <a:pt x="0" y="799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4587" tIns="84587" rIns="84587" bIns="84587"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Calibri Light" panose="020F0302020204030204"/>
              </a:rPr>
              <a:t>Health Facilities Mapping</a:t>
            </a:r>
            <a:br>
              <a:rPr lang="en-US" sz="1800" b="1" kern="1200" dirty="0"/>
            </a:br>
            <a:endParaRPr lang="en-US" sz="1800" kern="1200" dirty="0"/>
          </a:p>
        </p:txBody>
      </p:sp>
      <p:sp>
        <p:nvSpPr>
          <p:cNvPr id="34" name="Rectangle: Rounded Corners 33">
            <a:extLst>
              <a:ext uri="{FF2B5EF4-FFF2-40B4-BE49-F238E27FC236}">
                <a16:creationId xmlns:a16="http://schemas.microsoft.com/office/drawing/2014/main" id="{42AD5DC4-739B-594A-0430-23B8100F20C6}"/>
              </a:ext>
            </a:extLst>
          </p:cNvPr>
          <p:cNvSpPr/>
          <p:nvPr/>
        </p:nvSpPr>
        <p:spPr>
          <a:xfrm>
            <a:off x="624611" y="4104296"/>
            <a:ext cx="3619492" cy="799244"/>
          </a:xfrm>
          <a:prstGeom prst="roundRect">
            <a:avLst>
              <a:gd name="adj" fmla="val 10000"/>
            </a:avLst>
          </a:prstGeom>
          <a:solidFill>
            <a:schemeClr val="accent1">
              <a:lumMod val="60000"/>
              <a:lumOff val="40000"/>
            </a:schemeClr>
          </a:solidFill>
        </p:spPr>
        <p:style>
          <a:lnRef idx="0">
            <a:schemeClr val="accent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PH"/>
          </a:p>
        </p:txBody>
      </p:sp>
      <p:sp>
        <p:nvSpPr>
          <p:cNvPr id="35" name="Rectangle 34" descr="Presentation with bar chart">
            <a:extLst>
              <a:ext uri="{FF2B5EF4-FFF2-40B4-BE49-F238E27FC236}">
                <a16:creationId xmlns:a16="http://schemas.microsoft.com/office/drawing/2014/main" id="{6E99F560-19D4-F04C-9EDD-5CFDFA03628B}"/>
              </a:ext>
            </a:extLst>
          </p:cNvPr>
          <p:cNvSpPr/>
          <p:nvPr/>
        </p:nvSpPr>
        <p:spPr>
          <a:xfrm>
            <a:off x="693849" y="4292026"/>
            <a:ext cx="667404" cy="490907"/>
          </a:xfrm>
          <a:prstGeom prst="rect">
            <a:avLst/>
          </a:prstGeom>
          <a:blipFill>
            <a:blip r:embed="rId15">
              <a:extLst>
                <a:ext uri="{96DAC541-7B7A-43D3-8B79-37D633B846F1}">
                  <asvg:svgBlip xmlns:asvg="http://schemas.microsoft.com/office/drawing/2016/SVG/main" r:embed="rId16"/>
                </a:ext>
              </a:extLst>
            </a:blip>
            <a:srcRect/>
            <a:stretch>
              <a:fillRect l="-54844" t="-70599" r="-69850" b="-119749"/>
            </a:stretch>
          </a:blipFill>
        </p:spPr>
        <p:style>
          <a:lnRef idx="3">
            <a:schemeClr val="lt1">
              <a:alpha val="0"/>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n-PH"/>
          </a:p>
        </p:txBody>
      </p:sp>
      <p:sp>
        <p:nvSpPr>
          <p:cNvPr id="36" name="Freeform: Shape 35">
            <a:extLst>
              <a:ext uri="{FF2B5EF4-FFF2-40B4-BE49-F238E27FC236}">
                <a16:creationId xmlns:a16="http://schemas.microsoft.com/office/drawing/2014/main" id="{B178F94F-3147-9D90-0447-74B69DA2FFD6}"/>
              </a:ext>
            </a:extLst>
          </p:cNvPr>
          <p:cNvSpPr/>
          <p:nvPr/>
        </p:nvSpPr>
        <p:spPr>
          <a:xfrm>
            <a:off x="1436890" y="4101267"/>
            <a:ext cx="2696364" cy="799244"/>
          </a:xfrm>
          <a:custGeom>
            <a:avLst/>
            <a:gdLst>
              <a:gd name="connsiteX0" fmla="*/ 0 w 2696364"/>
              <a:gd name="connsiteY0" fmla="*/ 0 h 799244"/>
              <a:gd name="connsiteX1" fmla="*/ 2696364 w 2696364"/>
              <a:gd name="connsiteY1" fmla="*/ 0 h 799244"/>
              <a:gd name="connsiteX2" fmla="*/ 2696364 w 2696364"/>
              <a:gd name="connsiteY2" fmla="*/ 799244 h 799244"/>
              <a:gd name="connsiteX3" fmla="*/ 0 w 2696364"/>
              <a:gd name="connsiteY3" fmla="*/ 799244 h 799244"/>
              <a:gd name="connsiteX4" fmla="*/ 0 w 2696364"/>
              <a:gd name="connsiteY4" fmla="*/ 0 h 7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364" h="799244">
                <a:moveTo>
                  <a:pt x="0" y="0"/>
                </a:moveTo>
                <a:lnTo>
                  <a:pt x="2696364" y="0"/>
                </a:lnTo>
                <a:lnTo>
                  <a:pt x="2696364" y="799244"/>
                </a:lnTo>
                <a:lnTo>
                  <a:pt x="0" y="799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4587" tIns="84587" rIns="84587" bIns="84587" numCol="1" spcCol="1270" anchor="ctr" anchorCtr="0">
            <a:noAutofit/>
          </a:bodyPr>
          <a:lstStyle/>
          <a:p>
            <a:pPr marL="0" lvl="0" indent="0" algn="l" defTabSz="800100">
              <a:lnSpc>
                <a:spcPct val="100000"/>
              </a:lnSpc>
              <a:spcBef>
                <a:spcPct val="0"/>
              </a:spcBef>
              <a:spcAft>
                <a:spcPct val="35000"/>
              </a:spcAft>
              <a:buNone/>
            </a:pPr>
            <a:r>
              <a:rPr lang="en-US" sz="1800" b="1" kern="1200">
                <a:latin typeface="Calibri Light" panose="020F0302020204030204"/>
              </a:rPr>
              <a:t>Digitalized Malaria Data Collection in Bandarban, BD</a:t>
            </a:r>
            <a:endParaRPr lang="en-US" sz="1800" b="1" kern="1200"/>
          </a:p>
        </p:txBody>
      </p:sp>
      <p:sp>
        <p:nvSpPr>
          <p:cNvPr id="37" name="Rectangle: Rounded Corners 36">
            <a:extLst>
              <a:ext uri="{FF2B5EF4-FFF2-40B4-BE49-F238E27FC236}">
                <a16:creationId xmlns:a16="http://schemas.microsoft.com/office/drawing/2014/main" id="{338D4078-EF90-0B40-3669-F40263A2433C}"/>
              </a:ext>
            </a:extLst>
          </p:cNvPr>
          <p:cNvSpPr/>
          <p:nvPr/>
        </p:nvSpPr>
        <p:spPr>
          <a:xfrm>
            <a:off x="624611" y="4956267"/>
            <a:ext cx="3619492" cy="799244"/>
          </a:xfrm>
          <a:prstGeom prst="roundRect">
            <a:avLst>
              <a:gd name="adj" fmla="val 10000"/>
            </a:avLst>
          </a:prstGeom>
          <a:solidFill>
            <a:schemeClr val="accent1">
              <a:lumMod val="60000"/>
              <a:lumOff val="40000"/>
            </a:schemeClr>
          </a:solidFill>
        </p:spPr>
        <p:style>
          <a:lnRef idx="0">
            <a:schemeClr val="accent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PH"/>
          </a:p>
        </p:txBody>
      </p:sp>
      <p:sp>
        <p:nvSpPr>
          <p:cNvPr id="39" name="Freeform: Shape 38">
            <a:extLst>
              <a:ext uri="{FF2B5EF4-FFF2-40B4-BE49-F238E27FC236}">
                <a16:creationId xmlns:a16="http://schemas.microsoft.com/office/drawing/2014/main" id="{32BAAC0E-9CC3-B7A8-A024-BB7613C58396}"/>
              </a:ext>
            </a:extLst>
          </p:cNvPr>
          <p:cNvSpPr/>
          <p:nvPr/>
        </p:nvSpPr>
        <p:spPr>
          <a:xfrm>
            <a:off x="1457976" y="4994807"/>
            <a:ext cx="2696364" cy="799244"/>
          </a:xfrm>
          <a:custGeom>
            <a:avLst/>
            <a:gdLst>
              <a:gd name="connsiteX0" fmla="*/ 0 w 2696364"/>
              <a:gd name="connsiteY0" fmla="*/ 0 h 799244"/>
              <a:gd name="connsiteX1" fmla="*/ 2696364 w 2696364"/>
              <a:gd name="connsiteY1" fmla="*/ 0 h 799244"/>
              <a:gd name="connsiteX2" fmla="*/ 2696364 w 2696364"/>
              <a:gd name="connsiteY2" fmla="*/ 799244 h 799244"/>
              <a:gd name="connsiteX3" fmla="*/ 0 w 2696364"/>
              <a:gd name="connsiteY3" fmla="*/ 799244 h 799244"/>
              <a:gd name="connsiteX4" fmla="*/ 0 w 2696364"/>
              <a:gd name="connsiteY4" fmla="*/ 0 h 7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364" h="799244">
                <a:moveTo>
                  <a:pt x="0" y="0"/>
                </a:moveTo>
                <a:lnTo>
                  <a:pt x="2696364" y="0"/>
                </a:lnTo>
                <a:lnTo>
                  <a:pt x="2696364" y="799244"/>
                </a:lnTo>
                <a:lnTo>
                  <a:pt x="0" y="7992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4587" tIns="84587" rIns="84587" bIns="84587"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Calibri Light" panose="020F0302020204030204"/>
              </a:rPr>
              <a:t>Baseline geospatial data for Accessibility Analysis</a:t>
            </a:r>
          </a:p>
        </p:txBody>
      </p:sp>
      <p:pic>
        <p:nvPicPr>
          <p:cNvPr id="44" name="Graphic 43">
            <a:extLst>
              <a:ext uri="{FF2B5EF4-FFF2-40B4-BE49-F238E27FC236}">
                <a16:creationId xmlns:a16="http://schemas.microsoft.com/office/drawing/2014/main" id="{C027D232-6ABD-F5A9-AD0C-2F6BB5DA52B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 uri="{837473B0-CC2E-450A-ABE3-18F120FF3D39}">
                <a1611:picAttrSrcUrl xmlns:a1611="http://schemas.microsoft.com/office/drawing/2016/11/main" r:id="rId19"/>
              </a:ext>
            </a:extLst>
          </a:blip>
          <a:stretch>
            <a:fillRect/>
          </a:stretch>
        </p:blipFill>
        <p:spPr>
          <a:xfrm>
            <a:off x="866382" y="5051148"/>
            <a:ext cx="405318" cy="625002"/>
          </a:xfrm>
          <a:prstGeom prst="rect">
            <a:avLst/>
          </a:prstGeom>
        </p:spPr>
      </p:pic>
      <p:sp>
        <p:nvSpPr>
          <p:cNvPr id="47" name="Google Shape;157;p5">
            <a:extLst>
              <a:ext uri="{FF2B5EF4-FFF2-40B4-BE49-F238E27FC236}">
                <a16:creationId xmlns:a16="http://schemas.microsoft.com/office/drawing/2014/main" id="{DD603350-2A8F-2385-AE76-3B4452783C7D}"/>
              </a:ext>
            </a:extLst>
          </p:cNvPr>
          <p:cNvSpPr txBox="1"/>
          <p:nvPr/>
        </p:nvSpPr>
        <p:spPr>
          <a:xfrm>
            <a:off x="9974332" y="2464365"/>
            <a:ext cx="1339859" cy="3196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b="1" dirty="0">
                <a:solidFill>
                  <a:schemeClr val="dk1"/>
                </a:solidFill>
                <a:ea typeface="Calibri"/>
                <a:cs typeface="Calibri"/>
                <a:sym typeface="Calibri"/>
              </a:rPr>
              <a:t>644 Settlements</a:t>
            </a:r>
          </a:p>
        </p:txBody>
      </p:sp>
    </p:spTree>
    <p:extLst>
      <p:ext uri="{BB962C8B-B14F-4D97-AF65-F5344CB8AC3E}">
        <p14:creationId xmlns:p14="http://schemas.microsoft.com/office/powerpoint/2010/main" val="4119415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12</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Immunization - Geo-enabled microplanning (Myanmar)</a:t>
            </a:r>
            <a:endParaRPr dirty="0">
              <a:solidFill>
                <a:srgbClr val="002147"/>
              </a:solidFill>
            </a:endParaRPr>
          </a:p>
        </p:txBody>
      </p:sp>
      <p:sp>
        <p:nvSpPr>
          <p:cNvPr id="23" name="TextBox 22">
            <a:extLst>
              <a:ext uri="{FF2B5EF4-FFF2-40B4-BE49-F238E27FC236}">
                <a16:creationId xmlns:a16="http://schemas.microsoft.com/office/drawing/2014/main" id="{43593E3B-E5BA-CE20-6926-FDC78A10F193}"/>
              </a:ext>
            </a:extLst>
          </p:cNvPr>
          <p:cNvSpPr txBox="1"/>
          <p:nvPr/>
        </p:nvSpPr>
        <p:spPr>
          <a:xfrm>
            <a:off x="371849" y="657093"/>
            <a:ext cx="1342464" cy="369332"/>
          </a:xfrm>
          <a:prstGeom prst="rect">
            <a:avLst/>
          </a:prstGeom>
          <a:noFill/>
        </p:spPr>
        <p:txBody>
          <a:bodyPr wrap="square">
            <a:spAutoFit/>
          </a:bodyPr>
          <a:lstStyle/>
          <a:p>
            <a:r>
              <a:rPr lang="en-US" b="1" dirty="0"/>
              <a:t>Objective</a:t>
            </a:r>
            <a:endParaRPr lang="en-GB" b="1" dirty="0"/>
          </a:p>
        </p:txBody>
      </p:sp>
      <p:sp>
        <p:nvSpPr>
          <p:cNvPr id="28" name="TextBox 27">
            <a:extLst>
              <a:ext uri="{FF2B5EF4-FFF2-40B4-BE49-F238E27FC236}">
                <a16:creationId xmlns:a16="http://schemas.microsoft.com/office/drawing/2014/main" id="{CBD99E14-7A34-A74D-0540-EA2192E73A62}"/>
              </a:ext>
            </a:extLst>
          </p:cNvPr>
          <p:cNvSpPr txBox="1"/>
          <p:nvPr/>
        </p:nvSpPr>
        <p:spPr>
          <a:xfrm>
            <a:off x="371849" y="1026425"/>
            <a:ext cx="4065679" cy="1200329"/>
          </a:xfrm>
          <a:prstGeom prst="rect">
            <a:avLst/>
          </a:prstGeom>
          <a:noFill/>
        </p:spPr>
        <p:txBody>
          <a:bodyPr wrap="square">
            <a:spAutoFit/>
          </a:bodyPr>
          <a:lstStyle/>
          <a:p>
            <a:r>
              <a:rPr lang="en-PH" sz="1800" kern="1200" dirty="0">
                <a:solidFill>
                  <a:schemeClr val="tx1"/>
                </a:solidFill>
                <a:effectLst/>
                <a:latin typeface="+mn-lt"/>
                <a:ea typeface="+mn-ea"/>
                <a:cs typeface="+mn-cs"/>
              </a:rPr>
              <a:t>Use of geospatial data and technologies to support routine immunization microplanning as well as monitoring and evaluation in 49 townships</a:t>
            </a:r>
            <a:endParaRPr lang="en-GB" dirty="0"/>
          </a:p>
        </p:txBody>
      </p:sp>
      <p:sp>
        <p:nvSpPr>
          <p:cNvPr id="30" name="TextBox 29">
            <a:extLst>
              <a:ext uri="{FF2B5EF4-FFF2-40B4-BE49-F238E27FC236}">
                <a16:creationId xmlns:a16="http://schemas.microsoft.com/office/drawing/2014/main" id="{FC6A2A06-DCB4-6931-791C-F42F78D194A5}"/>
              </a:ext>
            </a:extLst>
          </p:cNvPr>
          <p:cNvSpPr txBox="1"/>
          <p:nvPr/>
        </p:nvSpPr>
        <p:spPr>
          <a:xfrm>
            <a:off x="378575" y="2354142"/>
            <a:ext cx="1342464" cy="369332"/>
          </a:xfrm>
          <a:prstGeom prst="rect">
            <a:avLst/>
          </a:prstGeom>
          <a:noFill/>
        </p:spPr>
        <p:txBody>
          <a:bodyPr wrap="square">
            <a:spAutoFit/>
          </a:bodyPr>
          <a:lstStyle/>
          <a:p>
            <a:r>
              <a:rPr lang="en-US" b="1" dirty="0"/>
              <a:t>Method</a:t>
            </a:r>
            <a:endParaRPr lang="en-GB" b="1" dirty="0"/>
          </a:p>
        </p:txBody>
      </p:sp>
      <p:sp>
        <p:nvSpPr>
          <p:cNvPr id="32" name="TextBox 31">
            <a:extLst>
              <a:ext uri="{FF2B5EF4-FFF2-40B4-BE49-F238E27FC236}">
                <a16:creationId xmlns:a16="http://schemas.microsoft.com/office/drawing/2014/main" id="{A0D51D20-BD5F-DE56-F619-B345FC6364E3}"/>
              </a:ext>
            </a:extLst>
          </p:cNvPr>
          <p:cNvSpPr txBox="1"/>
          <p:nvPr/>
        </p:nvSpPr>
        <p:spPr>
          <a:xfrm>
            <a:off x="486150" y="2719883"/>
            <a:ext cx="4065681" cy="2862322"/>
          </a:xfrm>
          <a:prstGeom prst="rect">
            <a:avLst/>
          </a:prstGeom>
          <a:noFill/>
        </p:spPr>
        <p:txBody>
          <a:bodyPr wrap="square">
            <a:spAutoFit/>
          </a:bodyPr>
          <a:lstStyle/>
          <a:p>
            <a:pPr marL="285750" indent="-285750">
              <a:buFont typeface="Arial" panose="020B0604020202020204" pitchFamily="34" charset="0"/>
              <a:buChar char="•"/>
            </a:pPr>
            <a:r>
              <a:rPr lang="en-US" dirty="0"/>
              <a:t>Documentation of the routine immunization data ecosystem </a:t>
            </a:r>
          </a:p>
          <a:p>
            <a:pPr marL="285750" indent="-285750">
              <a:buFont typeface="Arial" panose="020B0604020202020204" pitchFamily="34" charset="0"/>
              <a:buChar char="•"/>
            </a:pPr>
            <a:r>
              <a:rPr lang="en-US" dirty="0"/>
              <a:t>Development of the master list of EPI communities, vaccination points and health facilities</a:t>
            </a:r>
          </a:p>
          <a:p>
            <a:pPr marL="285750" indent="-285750">
              <a:buFont typeface="Arial" panose="020B0604020202020204" pitchFamily="34" charset="0"/>
              <a:buChar char="•"/>
            </a:pPr>
            <a:r>
              <a:rPr lang="en-US" dirty="0"/>
              <a:t>Technical capacity strengthening</a:t>
            </a:r>
          </a:p>
          <a:p>
            <a:pPr marL="285750" indent="-285750">
              <a:buFont typeface="Arial" panose="020B0604020202020204" pitchFamily="34" charset="0"/>
              <a:buChar char="•"/>
            </a:pPr>
            <a:r>
              <a:rPr lang="en-US" dirty="0"/>
              <a:t>Collaborative mapping exercise with MOHS staff</a:t>
            </a:r>
          </a:p>
          <a:p>
            <a:pPr marL="285750" indent="-285750">
              <a:buFont typeface="Arial" panose="020B0604020202020204" pitchFamily="34" charset="0"/>
              <a:buChar char="•"/>
            </a:pPr>
            <a:r>
              <a:rPr lang="en-US" dirty="0"/>
              <a:t>Creation of electronic microplanning maps</a:t>
            </a:r>
          </a:p>
        </p:txBody>
      </p:sp>
      <p:sp>
        <p:nvSpPr>
          <p:cNvPr id="34" name="TextBox 33">
            <a:extLst>
              <a:ext uri="{FF2B5EF4-FFF2-40B4-BE49-F238E27FC236}">
                <a16:creationId xmlns:a16="http://schemas.microsoft.com/office/drawing/2014/main" id="{0C33655E-EA5B-D9E6-56D1-6B0F1CF09886}"/>
              </a:ext>
            </a:extLst>
          </p:cNvPr>
          <p:cNvSpPr txBox="1"/>
          <p:nvPr/>
        </p:nvSpPr>
        <p:spPr>
          <a:xfrm>
            <a:off x="378575" y="5985421"/>
            <a:ext cx="3482976" cy="307777"/>
          </a:xfrm>
          <a:prstGeom prst="rect">
            <a:avLst/>
          </a:prstGeom>
          <a:noFill/>
        </p:spPr>
        <p:txBody>
          <a:bodyPr wrap="square">
            <a:spAutoFit/>
          </a:bodyPr>
          <a:lstStyle/>
          <a:p>
            <a:r>
              <a:rPr lang="en-US" sz="1400" b="1" dirty="0"/>
              <a:t>Reference:</a:t>
            </a:r>
            <a:r>
              <a:rPr lang="en-US" sz="1400" dirty="0"/>
              <a:t> </a:t>
            </a:r>
            <a:r>
              <a:rPr lang="en-US" sz="1400" dirty="0">
                <a:hlinkClick r:id="rId3"/>
              </a:rPr>
              <a:t>https://bit.ly/3vyUuNL</a:t>
            </a:r>
            <a:r>
              <a:rPr lang="en-US" sz="1400" dirty="0"/>
              <a:t> </a:t>
            </a:r>
            <a:endParaRPr lang="en-GB" sz="1050" dirty="0"/>
          </a:p>
        </p:txBody>
      </p:sp>
      <p:sp>
        <p:nvSpPr>
          <p:cNvPr id="37" name="TextBox 36">
            <a:extLst>
              <a:ext uri="{FF2B5EF4-FFF2-40B4-BE49-F238E27FC236}">
                <a16:creationId xmlns:a16="http://schemas.microsoft.com/office/drawing/2014/main" id="{8373460B-5165-A444-39C5-EBA7B9E6EB1B}"/>
              </a:ext>
            </a:extLst>
          </p:cNvPr>
          <p:cNvSpPr txBox="1"/>
          <p:nvPr/>
        </p:nvSpPr>
        <p:spPr>
          <a:xfrm>
            <a:off x="4883716" y="2507705"/>
            <a:ext cx="2651308" cy="276999"/>
          </a:xfrm>
          <a:prstGeom prst="rect">
            <a:avLst/>
          </a:prstGeom>
          <a:noFill/>
        </p:spPr>
        <p:txBody>
          <a:bodyPr wrap="square">
            <a:spAutoFit/>
          </a:bodyPr>
          <a:lstStyle/>
          <a:p>
            <a:r>
              <a:rPr lang="en-US" sz="1200" dirty="0">
                <a:solidFill>
                  <a:schemeClr val="dk1"/>
                </a:solidFill>
                <a:ea typeface="Calibri"/>
                <a:cs typeface="Calibri"/>
                <a:sym typeface="Calibri"/>
              </a:rPr>
              <a:t>New classification of EPI communities</a:t>
            </a:r>
            <a:endParaRPr lang="en-GB" sz="1200" dirty="0"/>
          </a:p>
        </p:txBody>
      </p:sp>
      <p:pic>
        <p:nvPicPr>
          <p:cNvPr id="38" name="Picture 37">
            <a:extLst>
              <a:ext uri="{FF2B5EF4-FFF2-40B4-BE49-F238E27FC236}">
                <a16:creationId xmlns:a16="http://schemas.microsoft.com/office/drawing/2014/main" id="{36DE63C6-6068-5CCE-B979-DC1976DA3E9F}"/>
              </a:ext>
            </a:extLst>
          </p:cNvPr>
          <p:cNvPicPr>
            <a:picLocks noChangeAspect="1"/>
          </p:cNvPicPr>
          <p:nvPr/>
        </p:nvPicPr>
        <p:blipFill>
          <a:blip r:embed="rId4" cstate="print"/>
          <a:stretch>
            <a:fillRect/>
          </a:stretch>
        </p:blipFill>
        <p:spPr>
          <a:xfrm>
            <a:off x="4996591" y="996495"/>
            <a:ext cx="2156462" cy="1205787"/>
          </a:xfrm>
          <a:prstGeom prst="rect">
            <a:avLst/>
          </a:prstGeom>
        </p:spPr>
      </p:pic>
      <p:cxnSp>
        <p:nvCxnSpPr>
          <p:cNvPr id="40" name="Straight Connector 39">
            <a:extLst>
              <a:ext uri="{FF2B5EF4-FFF2-40B4-BE49-F238E27FC236}">
                <a16:creationId xmlns:a16="http://schemas.microsoft.com/office/drawing/2014/main" id="{F8E1C841-2B4E-2D3D-A896-5841E51E95FA}"/>
              </a:ext>
            </a:extLst>
          </p:cNvPr>
          <p:cNvCxnSpPr/>
          <p:nvPr/>
        </p:nvCxnSpPr>
        <p:spPr>
          <a:xfrm>
            <a:off x="4697506" y="841759"/>
            <a:ext cx="0" cy="5350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F1FF7D8-A1A0-5F77-82D8-B9655644010A}"/>
              </a:ext>
            </a:extLst>
          </p:cNvPr>
          <p:cNvSpPr txBox="1"/>
          <p:nvPr/>
        </p:nvSpPr>
        <p:spPr>
          <a:xfrm>
            <a:off x="8667536" y="2448156"/>
            <a:ext cx="2985984" cy="830997"/>
          </a:xfrm>
          <a:prstGeom prst="rect">
            <a:avLst/>
          </a:prstGeom>
          <a:noFill/>
        </p:spPr>
        <p:txBody>
          <a:bodyPr wrap="square">
            <a:spAutoFit/>
          </a:bodyPr>
          <a:lstStyle/>
          <a:p>
            <a:pPr algn="ctr"/>
            <a:r>
              <a:rPr lang="en-US" sz="1200" dirty="0">
                <a:solidFill>
                  <a:schemeClr val="dk1"/>
                </a:solidFill>
                <a:ea typeface="Calibri"/>
                <a:cs typeface="Calibri"/>
                <a:sym typeface="Calibri"/>
              </a:rPr>
              <a:t>Establish/updated/complete the master list of EPI communities, vaccination posts and health facilities with geographic extent or location</a:t>
            </a:r>
            <a:endParaRPr lang="en-GB" sz="1200" dirty="0"/>
          </a:p>
        </p:txBody>
      </p:sp>
      <p:pic>
        <p:nvPicPr>
          <p:cNvPr id="42" name="Picture 41">
            <a:extLst>
              <a:ext uri="{FF2B5EF4-FFF2-40B4-BE49-F238E27FC236}">
                <a16:creationId xmlns:a16="http://schemas.microsoft.com/office/drawing/2014/main" id="{7F36EDCC-14EE-649B-C7F4-71E35B850DFC}"/>
              </a:ext>
            </a:extLst>
          </p:cNvPr>
          <p:cNvPicPr>
            <a:picLocks noChangeAspect="1"/>
          </p:cNvPicPr>
          <p:nvPr/>
        </p:nvPicPr>
        <p:blipFill>
          <a:blip r:embed="rId5"/>
          <a:stretch>
            <a:fillRect/>
          </a:stretch>
        </p:blipFill>
        <p:spPr>
          <a:xfrm>
            <a:off x="8515205" y="891106"/>
            <a:ext cx="3290646" cy="1492604"/>
          </a:xfrm>
          <a:prstGeom prst="rect">
            <a:avLst/>
          </a:prstGeom>
        </p:spPr>
      </p:pic>
      <p:sp>
        <p:nvSpPr>
          <p:cNvPr id="44" name="TextBox 43">
            <a:extLst>
              <a:ext uri="{FF2B5EF4-FFF2-40B4-BE49-F238E27FC236}">
                <a16:creationId xmlns:a16="http://schemas.microsoft.com/office/drawing/2014/main" id="{6842FE96-1A4B-61E8-AE02-8F55951C4A5F}"/>
              </a:ext>
            </a:extLst>
          </p:cNvPr>
          <p:cNvSpPr txBox="1"/>
          <p:nvPr/>
        </p:nvSpPr>
        <p:spPr>
          <a:xfrm>
            <a:off x="5280808" y="5754589"/>
            <a:ext cx="1616747" cy="461665"/>
          </a:xfrm>
          <a:prstGeom prst="rect">
            <a:avLst/>
          </a:prstGeom>
          <a:noFill/>
        </p:spPr>
        <p:txBody>
          <a:bodyPr wrap="square">
            <a:spAutoFit/>
          </a:bodyPr>
          <a:lstStyle/>
          <a:p>
            <a:pPr algn="ctr"/>
            <a:r>
              <a:rPr lang="en-US" sz="1200" dirty="0">
                <a:solidFill>
                  <a:schemeClr val="dk1"/>
                </a:solidFill>
                <a:ea typeface="Calibri"/>
                <a:cs typeface="Calibri"/>
                <a:sym typeface="Calibri"/>
              </a:rPr>
              <a:t>Digital microplanning maps (pdf and online)</a:t>
            </a:r>
            <a:endParaRPr lang="en-GB" sz="1200" dirty="0"/>
          </a:p>
        </p:txBody>
      </p:sp>
      <p:pic>
        <p:nvPicPr>
          <p:cNvPr id="46" name="Picture 45">
            <a:extLst>
              <a:ext uri="{FF2B5EF4-FFF2-40B4-BE49-F238E27FC236}">
                <a16:creationId xmlns:a16="http://schemas.microsoft.com/office/drawing/2014/main" id="{D308B4EA-D018-1B96-DB71-D508C18155E3}"/>
              </a:ext>
            </a:extLst>
          </p:cNvPr>
          <p:cNvPicPr>
            <a:picLocks noChangeAspect="1"/>
          </p:cNvPicPr>
          <p:nvPr/>
        </p:nvPicPr>
        <p:blipFill>
          <a:blip r:embed="rId6"/>
          <a:stretch>
            <a:fillRect/>
          </a:stretch>
        </p:blipFill>
        <p:spPr>
          <a:xfrm>
            <a:off x="5096757" y="3268192"/>
            <a:ext cx="1616747" cy="2102001"/>
          </a:xfrm>
          <a:prstGeom prst="rect">
            <a:avLst/>
          </a:prstGeom>
        </p:spPr>
      </p:pic>
      <p:sp>
        <p:nvSpPr>
          <p:cNvPr id="47" name="TextBox 46">
            <a:extLst>
              <a:ext uri="{FF2B5EF4-FFF2-40B4-BE49-F238E27FC236}">
                <a16:creationId xmlns:a16="http://schemas.microsoft.com/office/drawing/2014/main" id="{66E42F62-5FEF-F21E-1A90-F9DE8D064743}"/>
              </a:ext>
            </a:extLst>
          </p:cNvPr>
          <p:cNvSpPr txBox="1"/>
          <p:nvPr/>
        </p:nvSpPr>
        <p:spPr>
          <a:xfrm>
            <a:off x="8949107" y="5652465"/>
            <a:ext cx="2985984" cy="276999"/>
          </a:xfrm>
          <a:prstGeom prst="rect">
            <a:avLst/>
          </a:prstGeom>
          <a:noFill/>
        </p:spPr>
        <p:txBody>
          <a:bodyPr wrap="square">
            <a:spAutoFit/>
          </a:bodyPr>
          <a:lstStyle/>
          <a:p>
            <a:pPr algn="ctr"/>
            <a:r>
              <a:rPr lang="en-US" sz="1200" dirty="0">
                <a:solidFill>
                  <a:schemeClr val="dk1"/>
                </a:solidFill>
                <a:ea typeface="Calibri"/>
                <a:cs typeface="Calibri"/>
                <a:sym typeface="Calibri"/>
              </a:rPr>
              <a:t>Modified routine immunization forms</a:t>
            </a:r>
            <a:endParaRPr lang="en-GB" sz="1200" dirty="0"/>
          </a:p>
        </p:txBody>
      </p:sp>
      <p:pic>
        <p:nvPicPr>
          <p:cNvPr id="48" name="Picture 47">
            <a:hlinkClick r:id="rId7" action="ppaction://hlinkfile"/>
            <a:extLst>
              <a:ext uri="{FF2B5EF4-FFF2-40B4-BE49-F238E27FC236}">
                <a16:creationId xmlns:a16="http://schemas.microsoft.com/office/drawing/2014/main" id="{6377D19B-C813-7D35-1E42-D36CEF46B8A0}"/>
              </a:ext>
            </a:extLst>
          </p:cNvPr>
          <p:cNvPicPr>
            <a:picLocks noChangeAspect="1"/>
          </p:cNvPicPr>
          <p:nvPr/>
        </p:nvPicPr>
        <p:blipFill rotWithShape="1">
          <a:blip r:embed="rId8"/>
          <a:srcRect l="2363" t="25861" r="47928" b="8080"/>
          <a:stretch/>
        </p:blipFill>
        <p:spPr>
          <a:xfrm>
            <a:off x="9230678" y="3831262"/>
            <a:ext cx="2422842" cy="1750153"/>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0" name="Picture 49">
            <a:extLst>
              <a:ext uri="{FF2B5EF4-FFF2-40B4-BE49-F238E27FC236}">
                <a16:creationId xmlns:a16="http://schemas.microsoft.com/office/drawing/2014/main" id="{3F40B0C0-230E-4463-F0FA-579A39992855}"/>
              </a:ext>
            </a:extLst>
          </p:cNvPr>
          <p:cNvPicPr>
            <a:picLocks noChangeAspect="1"/>
          </p:cNvPicPr>
          <p:nvPr/>
        </p:nvPicPr>
        <p:blipFill>
          <a:blip r:embed="rId9"/>
          <a:stretch>
            <a:fillRect/>
          </a:stretch>
        </p:blipFill>
        <p:spPr>
          <a:xfrm>
            <a:off x="6209370" y="1631453"/>
            <a:ext cx="1342465" cy="863275"/>
          </a:xfrm>
          <a:prstGeom prst="rect">
            <a:avLst/>
          </a:prstGeom>
        </p:spPr>
      </p:pic>
      <p:sp>
        <p:nvSpPr>
          <p:cNvPr id="36" name="TextBox 35">
            <a:extLst>
              <a:ext uri="{FF2B5EF4-FFF2-40B4-BE49-F238E27FC236}">
                <a16:creationId xmlns:a16="http://schemas.microsoft.com/office/drawing/2014/main" id="{28E0457C-60B8-10D3-E085-F6FA5D7270A0}"/>
              </a:ext>
            </a:extLst>
          </p:cNvPr>
          <p:cNvSpPr txBox="1"/>
          <p:nvPr/>
        </p:nvSpPr>
        <p:spPr>
          <a:xfrm>
            <a:off x="7785661" y="632792"/>
            <a:ext cx="1342464" cy="369332"/>
          </a:xfrm>
          <a:prstGeom prst="rect">
            <a:avLst/>
          </a:prstGeom>
          <a:noFill/>
        </p:spPr>
        <p:txBody>
          <a:bodyPr wrap="square">
            <a:spAutoFit/>
          </a:bodyPr>
          <a:lstStyle/>
          <a:p>
            <a:pPr algn="ctr"/>
            <a:r>
              <a:rPr lang="en-US" b="1" dirty="0"/>
              <a:t>Result</a:t>
            </a:r>
            <a:endParaRPr lang="en-GB" b="1" dirty="0"/>
          </a:p>
        </p:txBody>
      </p:sp>
      <p:pic>
        <p:nvPicPr>
          <p:cNvPr id="2" name="Picture 1">
            <a:extLst>
              <a:ext uri="{FF2B5EF4-FFF2-40B4-BE49-F238E27FC236}">
                <a16:creationId xmlns:a16="http://schemas.microsoft.com/office/drawing/2014/main" id="{B7451BAF-06AB-F1FB-FC56-60ED74DFAF24}"/>
              </a:ext>
            </a:extLst>
          </p:cNvPr>
          <p:cNvPicPr>
            <a:picLocks noChangeAspect="1"/>
          </p:cNvPicPr>
          <p:nvPr/>
        </p:nvPicPr>
        <p:blipFill rotWithShape="1">
          <a:blip r:embed="rId10"/>
          <a:srcRect l="80520" t="38265" r="10441" b="47050"/>
          <a:stretch/>
        </p:blipFill>
        <p:spPr>
          <a:xfrm>
            <a:off x="3981254" y="5909447"/>
            <a:ext cx="399991" cy="360478"/>
          </a:xfrm>
          <a:prstGeom prst="rect">
            <a:avLst/>
          </a:prstGeom>
        </p:spPr>
      </p:pic>
      <p:pic>
        <p:nvPicPr>
          <p:cNvPr id="3" name="Picture 2">
            <a:extLst>
              <a:ext uri="{FF2B5EF4-FFF2-40B4-BE49-F238E27FC236}">
                <a16:creationId xmlns:a16="http://schemas.microsoft.com/office/drawing/2014/main" id="{C5081F52-5497-75FC-4858-2CAA9A591998}"/>
              </a:ext>
            </a:extLst>
          </p:cNvPr>
          <p:cNvPicPr>
            <a:picLocks noChangeAspect="1"/>
          </p:cNvPicPr>
          <p:nvPr/>
        </p:nvPicPr>
        <p:blipFill rotWithShape="1">
          <a:blip r:embed="rId11"/>
          <a:srcRect t="11630"/>
          <a:stretch/>
        </p:blipFill>
        <p:spPr>
          <a:xfrm>
            <a:off x="6019127" y="4295247"/>
            <a:ext cx="2217994" cy="1372609"/>
          </a:xfrm>
          <a:prstGeom prst="rect">
            <a:avLst/>
          </a:prstGeom>
          <a:effectLst>
            <a:outerShdw blurRad="50800" dist="38100" dir="2700000" algn="tl" rotWithShape="0">
              <a:prstClr val="black">
                <a:alpha val="40000"/>
              </a:prstClr>
            </a:outerShdw>
          </a:effectLst>
        </p:spPr>
      </p:pic>
      <p:pic>
        <p:nvPicPr>
          <p:cNvPr id="5" name="Picture 4" descr="A blue text on a white background&#10;&#10;Description automatically generated">
            <a:extLst>
              <a:ext uri="{FF2B5EF4-FFF2-40B4-BE49-F238E27FC236}">
                <a16:creationId xmlns:a16="http://schemas.microsoft.com/office/drawing/2014/main" id="{598D473E-D2A6-32C5-3EB6-9D7E70C5FD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9619" y="3319150"/>
            <a:ext cx="1451259" cy="435600"/>
          </a:xfrm>
          <a:prstGeom prst="rect">
            <a:avLst/>
          </a:prstGeom>
        </p:spPr>
      </p:pic>
    </p:spTree>
    <p:extLst>
      <p:ext uri="{BB962C8B-B14F-4D97-AF65-F5344CB8AC3E}">
        <p14:creationId xmlns:p14="http://schemas.microsoft.com/office/powerpoint/2010/main" val="22501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13</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Immunization - Geo-enabled microplanning (Mozambique)</a:t>
            </a:r>
            <a:endParaRPr dirty="0">
              <a:solidFill>
                <a:srgbClr val="002147"/>
              </a:solidFill>
            </a:endParaRPr>
          </a:p>
        </p:txBody>
      </p:sp>
      <p:sp>
        <p:nvSpPr>
          <p:cNvPr id="22" name="TextBox 21">
            <a:extLst>
              <a:ext uri="{FF2B5EF4-FFF2-40B4-BE49-F238E27FC236}">
                <a16:creationId xmlns:a16="http://schemas.microsoft.com/office/drawing/2014/main" id="{E0E849AD-3C90-73F3-EEED-7F3EF36772DC}"/>
              </a:ext>
            </a:extLst>
          </p:cNvPr>
          <p:cNvSpPr txBox="1"/>
          <p:nvPr/>
        </p:nvSpPr>
        <p:spPr>
          <a:xfrm>
            <a:off x="371849" y="657093"/>
            <a:ext cx="1342464" cy="369332"/>
          </a:xfrm>
          <a:prstGeom prst="rect">
            <a:avLst/>
          </a:prstGeom>
          <a:noFill/>
        </p:spPr>
        <p:txBody>
          <a:bodyPr wrap="square">
            <a:spAutoFit/>
          </a:bodyPr>
          <a:lstStyle/>
          <a:p>
            <a:r>
              <a:rPr lang="en-US" b="1" dirty="0"/>
              <a:t>Objective</a:t>
            </a:r>
            <a:endParaRPr lang="en-GB" b="1" dirty="0"/>
          </a:p>
        </p:txBody>
      </p:sp>
      <p:sp>
        <p:nvSpPr>
          <p:cNvPr id="23" name="TextBox 22">
            <a:extLst>
              <a:ext uri="{FF2B5EF4-FFF2-40B4-BE49-F238E27FC236}">
                <a16:creationId xmlns:a16="http://schemas.microsoft.com/office/drawing/2014/main" id="{917BE290-F96C-AF7B-3623-F9BF6DBBEF8B}"/>
              </a:ext>
            </a:extLst>
          </p:cNvPr>
          <p:cNvSpPr txBox="1"/>
          <p:nvPr/>
        </p:nvSpPr>
        <p:spPr>
          <a:xfrm>
            <a:off x="371849" y="1026425"/>
            <a:ext cx="4065679" cy="1200329"/>
          </a:xfrm>
          <a:prstGeom prst="rect">
            <a:avLst/>
          </a:prstGeom>
          <a:noFill/>
        </p:spPr>
        <p:txBody>
          <a:bodyPr wrap="square">
            <a:spAutoFit/>
          </a:bodyPr>
          <a:lstStyle/>
          <a:p>
            <a:r>
              <a:rPr lang="en-US" sz="1800" kern="1200" dirty="0">
                <a:solidFill>
                  <a:schemeClr val="tx1"/>
                </a:solidFill>
                <a:effectLst/>
                <a:latin typeface="+mn-lt"/>
                <a:ea typeface="+mn-ea"/>
                <a:cs typeface="+mn-cs"/>
              </a:rPr>
              <a:t>Geo-enable routine immunization microplanning (implemented in 2 districts and about to be scaled up to another 36 districts) </a:t>
            </a:r>
            <a:endParaRPr lang="en-GB" dirty="0"/>
          </a:p>
        </p:txBody>
      </p:sp>
      <p:sp>
        <p:nvSpPr>
          <p:cNvPr id="25" name="TextBox 24">
            <a:extLst>
              <a:ext uri="{FF2B5EF4-FFF2-40B4-BE49-F238E27FC236}">
                <a16:creationId xmlns:a16="http://schemas.microsoft.com/office/drawing/2014/main" id="{2EE7460B-D1AC-AA18-9E4D-0C566236CE7A}"/>
              </a:ext>
            </a:extLst>
          </p:cNvPr>
          <p:cNvSpPr txBox="1"/>
          <p:nvPr/>
        </p:nvSpPr>
        <p:spPr>
          <a:xfrm>
            <a:off x="378575" y="2354142"/>
            <a:ext cx="1342464" cy="369332"/>
          </a:xfrm>
          <a:prstGeom prst="rect">
            <a:avLst/>
          </a:prstGeom>
          <a:noFill/>
        </p:spPr>
        <p:txBody>
          <a:bodyPr wrap="square">
            <a:spAutoFit/>
          </a:bodyPr>
          <a:lstStyle/>
          <a:p>
            <a:r>
              <a:rPr lang="en-US" b="1" dirty="0"/>
              <a:t>Method</a:t>
            </a:r>
            <a:endParaRPr lang="en-GB" b="1" dirty="0"/>
          </a:p>
        </p:txBody>
      </p:sp>
      <p:sp>
        <p:nvSpPr>
          <p:cNvPr id="28" name="TextBox 27">
            <a:extLst>
              <a:ext uri="{FF2B5EF4-FFF2-40B4-BE49-F238E27FC236}">
                <a16:creationId xmlns:a16="http://schemas.microsoft.com/office/drawing/2014/main" id="{F88244A3-884B-098D-D99C-DDEEAA6D53A8}"/>
              </a:ext>
            </a:extLst>
          </p:cNvPr>
          <p:cNvSpPr txBox="1"/>
          <p:nvPr/>
        </p:nvSpPr>
        <p:spPr>
          <a:xfrm>
            <a:off x="486150" y="2719883"/>
            <a:ext cx="4204309" cy="3693319"/>
          </a:xfrm>
          <a:prstGeom prst="rect">
            <a:avLst/>
          </a:prstGeom>
          <a:noFill/>
        </p:spPr>
        <p:txBody>
          <a:bodyPr wrap="square">
            <a:spAutoFit/>
          </a:bodyPr>
          <a:lstStyle/>
          <a:p>
            <a:pPr marL="285750" indent="-285750">
              <a:buFont typeface="Arial" panose="020B0604020202020204" pitchFamily="34" charset="0"/>
              <a:buChar char="•"/>
            </a:pPr>
            <a:r>
              <a:rPr lang="en-US" dirty="0"/>
              <a:t>Documentation of the routine immunization data ecosystem </a:t>
            </a:r>
          </a:p>
          <a:p>
            <a:pPr marL="285750" indent="-285750">
              <a:buFont typeface="Arial" panose="020B0604020202020204" pitchFamily="34" charset="0"/>
              <a:buChar char="•"/>
            </a:pPr>
            <a:r>
              <a:rPr lang="en-US" dirty="0"/>
              <a:t>Establishment and validation of the master list of health facilities and concentration points</a:t>
            </a:r>
          </a:p>
          <a:p>
            <a:pPr marL="285750" indent="-285750">
              <a:buFont typeface="Arial" panose="020B0604020202020204" pitchFamily="34" charset="0"/>
              <a:buChar char="•"/>
            </a:pPr>
            <a:r>
              <a:rPr lang="en-US" dirty="0"/>
              <a:t>Technical capacity strengthening and field data collection</a:t>
            </a:r>
          </a:p>
          <a:p>
            <a:pPr marL="285750" indent="-285750">
              <a:buFont typeface="Arial" panose="020B0604020202020204" pitchFamily="34" charset="0"/>
              <a:buChar char="•"/>
            </a:pPr>
            <a:r>
              <a:rPr lang="en-US" dirty="0"/>
              <a:t>Use of AccessMod to delimitate proximity basins and estimate population coverage</a:t>
            </a:r>
          </a:p>
          <a:p>
            <a:pPr marL="285750" indent="-285750">
              <a:buFont typeface="Arial" panose="020B0604020202020204" pitchFamily="34" charset="0"/>
              <a:buChar char="•"/>
            </a:pPr>
            <a:r>
              <a:rPr lang="en-US" dirty="0"/>
              <a:t>Creation of electronic microplanning maps</a:t>
            </a:r>
          </a:p>
          <a:p>
            <a:pPr marL="285750" indent="-285750">
              <a:buFont typeface="Arial" panose="020B0604020202020204" pitchFamily="34" charset="0"/>
              <a:buChar char="•"/>
            </a:pPr>
            <a:r>
              <a:rPr lang="en-US" dirty="0"/>
              <a:t>Deployment of a Common Geo-Registry</a:t>
            </a:r>
          </a:p>
        </p:txBody>
      </p:sp>
      <p:sp>
        <p:nvSpPr>
          <p:cNvPr id="32" name="TextBox 31">
            <a:extLst>
              <a:ext uri="{FF2B5EF4-FFF2-40B4-BE49-F238E27FC236}">
                <a16:creationId xmlns:a16="http://schemas.microsoft.com/office/drawing/2014/main" id="{6158C085-8DC4-55A9-B594-54F96B55869F}"/>
              </a:ext>
            </a:extLst>
          </p:cNvPr>
          <p:cNvSpPr txBox="1"/>
          <p:nvPr/>
        </p:nvSpPr>
        <p:spPr>
          <a:xfrm>
            <a:off x="7785661" y="632792"/>
            <a:ext cx="1342464" cy="369332"/>
          </a:xfrm>
          <a:prstGeom prst="rect">
            <a:avLst/>
          </a:prstGeom>
          <a:noFill/>
        </p:spPr>
        <p:txBody>
          <a:bodyPr wrap="square">
            <a:spAutoFit/>
          </a:bodyPr>
          <a:lstStyle/>
          <a:p>
            <a:pPr algn="ctr"/>
            <a:r>
              <a:rPr lang="en-US" b="1" dirty="0"/>
              <a:t>Result</a:t>
            </a:r>
            <a:endParaRPr lang="en-GB" b="1" dirty="0"/>
          </a:p>
        </p:txBody>
      </p:sp>
      <p:sp>
        <p:nvSpPr>
          <p:cNvPr id="34" name="TextBox 33">
            <a:extLst>
              <a:ext uri="{FF2B5EF4-FFF2-40B4-BE49-F238E27FC236}">
                <a16:creationId xmlns:a16="http://schemas.microsoft.com/office/drawing/2014/main" id="{4DB07A5F-245A-FB89-1AA8-BF852EDDC311}"/>
              </a:ext>
            </a:extLst>
          </p:cNvPr>
          <p:cNvSpPr txBox="1"/>
          <p:nvPr/>
        </p:nvSpPr>
        <p:spPr>
          <a:xfrm>
            <a:off x="4883716" y="2438623"/>
            <a:ext cx="1903200" cy="461665"/>
          </a:xfrm>
          <a:prstGeom prst="rect">
            <a:avLst/>
          </a:prstGeom>
          <a:noFill/>
        </p:spPr>
        <p:txBody>
          <a:bodyPr wrap="square">
            <a:spAutoFit/>
          </a:bodyPr>
          <a:lstStyle/>
          <a:p>
            <a:pPr algn="ctr"/>
            <a:r>
              <a:rPr lang="en-US" sz="1200" dirty="0">
                <a:solidFill>
                  <a:schemeClr val="dk1"/>
                </a:solidFill>
                <a:ea typeface="Calibri"/>
                <a:cs typeface="Calibri"/>
                <a:sym typeface="Calibri"/>
              </a:rPr>
              <a:t>Immunization ecosystem data model</a:t>
            </a:r>
            <a:endParaRPr lang="en-GB" sz="1200" dirty="0"/>
          </a:p>
        </p:txBody>
      </p:sp>
      <p:cxnSp>
        <p:nvCxnSpPr>
          <p:cNvPr id="37" name="Straight Connector 36">
            <a:extLst>
              <a:ext uri="{FF2B5EF4-FFF2-40B4-BE49-F238E27FC236}">
                <a16:creationId xmlns:a16="http://schemas.microsoft.com/office/drawing/2014/main" id="{84C48385-A488-4C3F-0809-0456D19408BB}"/>
              </a:ext>
            </a:extLst>
          </p:cNvPr>
          <p:cNvCxnSpPr/>
          <p:nvPr/>
        </p:nvCxnSpPr>
        <p:spPr>
          <a:xfrm>
            <a:off x="4697506" y="841759"/>
            <a:ext cx="0" cy="5350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BEF0ACF-5EDA-57C3-16A8-BA81611556E5}"/>
              </a:ext>
            </a:extLst>
          </p:cNvPr>
          <p:cNvSpPr txBox="1"/>
          <p:nvPr/>
        </p:nvSpPr>
        <p:spPr>
          <a:xfrm>
            <a:off x="5368393" y="4405213"/>
            <a:ext cx="2236918" cy="461665"/>
          </a:xfrm>
          <a:prstGeom prst="rect">
            <a:avLst/>
          </a:prstGeom>
          <a:noFill/>
        </p:spPr>
        <p:txBody>
          <a:bodyPr wrap="square">
            <a:spAutoFit/>
          </a:bodyPr>
          <a:lstStyle/>
          <a:p>
            <a:pPr algn="ctr"/>
            <a:r>
              <a:rPr lang="en-US" sz="1200" dirty="0">
                <a:solidFill>
                  <a:schemeClr val="dk1"/>
                </a:solidFill>
                <a:ea typeface="Calibri"/>
                <a:cs typeface="Calibri"/>
                <a:sym typeface="Calibri"/>
              </a:rPr>
              <a:t>Improved method to estimate population coverage</a:t>
            </a:r>
            <a:endParaRPr lang="en-GB" sz="1200" dirty="0"/>
          </a:p>
        </p:txBody>
      </p:sp>
      <p:pic>
        <p:nvPicPr>
          <p:cNvPr id="46" name="Google Shape;405;p20">
            <a:extLst>
              <a:ext uri="{FF2B5EF4-FFF2-40B4-BE49-F238E27FC236}">
                <a16:creationId xmlns:a16="http://schemas.microsoft.com/office/drawing/2014/main" id="{0A590AA8-9CB2-8222-5BBA-BEE11EBA1AF4}"/>
              </a:ext>
            </a:extLst>
          </p:cNvPr>
          <p:cNvPicPr preferRelativeResize="0"/>
          <p:nvPr/>
        </p:nvPicPr>
        <p:blipFill rotWithShape="1">
          <a:blip r:embed="rId3">
            <a:alphaModFix/>
          </a:blip>
          <a:srcRect/>
          <a:stretch/>
        </p:blipFill>
        <p:spPr>
          <a:xfrm>
            <a:off x="4994355" y="1031495"/>
            <a:ext cx="1903200" cy="1408557"/>
          </a:xfrm>
          <a:prstGeom prst="rect">
            <a:avLst/>
          </a:prstGeom>
          <a:noFill/>
          <a:ln>
            <a:noFill/>
          </a:ln>
        </p:spPr>
      </p:pic>
      <p:sp>
        <p:nvSpPr>
          <p:cNvPr id="47" name="TextBox 46">
            <a:extLst>
              <a:ext uri="{FF2B5EF4-FFF2-40B4-BE49-F238E27FC236}">
                <a16:creationId xmlns:a16="http://schemas.microsoft.com/office/drawing/2014/main" id="{018F62A3-4FBC-475D-3801-2B1D26DB694F}"/>
              </a:ext>
            </a:extLst>
          </p:cNvPr>
          <p:cNvSpPr txBox="1"/>
          <p:nvPr/>
        </p:nvSpPr>
        <p:spPr>
          <a:xfrm>
            <a:off x="6786916" y="2456544"/>
            <a:ext cx="2657962" cy="430887"/>
          </a:xfrm>
          <a:prstGeom prst="rect">
            <a:avLst/>
          </a:prstGeom>
          <a:noFill/>
        </p:spPr>
        <p:txBody>
          <a:bodyPr wrap="square">
            <a:spAutoFit/>
          </a:bodyPr>
          <a:lstStyle/>
          <a:p>
            <a:pPr algn="ctr"/>
            <a:r>
              <a:rPr lang="en-PH" sz="1100" dirty="0"/>
              <a:t>Georeferenced master list of health facilities and concentration points</a:t>
            </a:r>
          </a:p>
        </p:txBody>
      </p:sp>
      <p:pic>
        <p:nvPicPr>
          <p:cNvPr id="48" name="Picture 47">
            <a:extLst>
              <a:ext uri="{FF2B5EF4-FFF2-40B4-BE49-F238E27FC236}">
                <a16:creationId xmlns:a16="http://schemas.microsoft.com/office/drawing/2014/main" id="{0F76D859-2D3D-E18B-AFF2-152C9D05A2CA}"/>
              </a:ext>
            </a:extLst>
          </p:cNvPr>
          <p:cNvPicPr>
            <a:picLocks noChangeAspect="1"/>
          </p:cNvPicPr>
          <p:nvPr/>
        </p:nvPicPr>
        <p:blipFill>
          <a:blip r:embed="rId4"/>
          <a:stretch>
            <a:fillRect/>
          </a:stretch>
        </p:blipFill>
        <p:spPr>
          <a:xfrm>
            <a:off x="7194403" y="1020831"/>
            <a:ext cx="1463966" cy="999418"/>
          </a:xfrm>
          <a:prstGeom prst="rect">
            <a:avLst/>
          </a:prstGeom>
          <a:ln>
            <a:solidFill>
              <a:schemeClr val="tx1"/>
            </a:solidFill>
          </a:ln>
        </p:spPr>
      </p:pic>
      <p:pic>
        <p:nvPicPr>
          <p:cNvPr id="49" name="Picture 48">
            <a:extLst>
              <a:ext uri="{FF2B5EF4-FFF2-40B4-BE49-F238E27FC236}">
                <a16:creationId xmlns:a16="http://schemas.microsoft.com/office/drawing/2014/main" id="{4529E988-C3DE-FF4C-6A1C-46C9F8652D3C}"/>
              </a:ext>
            </a:extLst>
          </p:cNvPr>
          <p:cNvPicPr>
            <a:picLocks noChangeAspect="1"/>
          </p:cNvPicPr>
          <p:nvPr/>
        </p:nvPicPr>
        <p:blipFill rotWithShape="1">
          <a:blip r:embed="rId5"/>
          <a:srcRect b="29644"/>
          <a:stretch/>
        </p:blipFill>
        <p:spPr>
          <a:xfrm>
            <a:off x="7528298" y="1531409"/>
            <a:ext cx="1468689" cy="916529"/>
          </a:xfrm>
          <a:prstGeom prst="rect">
            <a:avLst/>
          </a:prstGeom>
          <a:ln>
            <a:solidFill>
              <a:schemeClr val="tx1"/>
            </a:solidFill>
          </a:ln>
        </p:spPr>
      </p:pic>
      <p:sp>
        <p:nvSpPr>
          <p:cNvPr id="50" name="TextBox 49">
            <a:extLst>
              <a:ext uri="{FF2B5EF4-FFF2-40B4-BE49-F238E27FC236}">
                <a16:creationId xmlns:a16="http://schemas.microsoft.com/office/drawing/2014/main" id="{EC0CDF3A-5843-15AF-C0ED-9AD1CD0F4475}"/>
              </a:ext>
            </a:extLst>
          </p:cNvPr>
          <p:cNvSpPr txBox="1"/>
          <p:nvPr/>
        </p:nvSpPr>
        <p:spPr>
          <a:xfrm>
            <a:off x="9485419" y="2408571"/>
            <a:ext cx="2657962" cy="600164"/>
          </a:xfrm>
          <a:prstGeom prst="rect">
            <a:avLst/>
          </a:prstGeom>
          <a:noFill/>
        </p:spPr>
        <p:txBody>
          <a:bodyPr wrap="square">
            <a:spAutoFit/>
          </a:bodyPr>
          <a:lstStyle/>
          <a:p>
            <a:pPr algn="ctr"/>
            <a:r>
              <a:rPr lang="en-PH" sz="1100" dirty="0"/>
              <a:t>Field data collection to collect geographic coordinates of health facilities and concentration points</a:t>
            </a:r>
          </a:p>
        </p:txBody>
      </p:sp>
      <p:pic>
        <p:nvPicPr>
          <p:cNvPr id="51" name="Google Shape;627;g11cb607a366_11_86">
            <a:extLst>
              <a:ext uri="{FF2B5EF4-FFF2-40B4-BE49-F238E27FC236}">
                <a16:creationId xmlns:a16="http://schemas.microsoft.com/office/drawing/2014/main" id="{5EA6737F-9099-B545-3057-2BD3C460898C}"/>
              </a:ext>
            </a:extLst>
          </p:cNvPr>
          <p:cNvPicPr/>
          <p:nvPr/>
        </p:nvPicPr>
        <p:blipFill rotWithShape="1">
          <a:blip r:embed="rId6">
            <a:alphaModFix/>
          </a:blip>
          <a:srcRect/>
          <a:stretch/>
        </p:blipFill>
        <p:spPr>
          <a:xfrm>
            <a:off x="9495035" y="829219"/>
            <a:ext cx="2027681" cy="1394183"/>
          </a:xfrm>
          <a:prstGeom prst="rect">
            <a:avLst/>
          </a:prstGeom>
          <a:noFill/>
          <a:ln>
            <a:noFill/>
          </a:ln>
        </p:spPr>
      </p:pic>
      <p:pic>
        <p:nvPicPr>
          <p:cNvPr id="52" name="Picture 51">
            <a:extLst>
              <a:ext uri="{FF2B5EF4-FFF2-40B4-BE49-F238E27FC236}">
                <a16:creationId xmlns:a16="http://schemas.microsoft.com/office/drawing/2014/main" id="{BADE7659-D0EF-C01C-4B40-64162E42ECA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32448" r="-14"/>
          <a:stretch/>
        </p:blipFill>
        <p:spPr bwMode="auto">
          <a:xfrm>
            <a:off x="10861428" y="1849724"/>
            <a:ext cx="1197969" cy="504418"/>
          </a:xfrm>
          <a:prstGeom prst="rect">
            <a:avLst/>
          </a:prstGeom>
          <a:ln>
            <a:noFill/>
          </a:ln>
          <a:extLst>
            <a:ext uri="{53640926-AAD7-44D8-BBD7-CCE9431645EC}">
              <a14:shadowObscured xmlns:a14="http://schemas.microsoft.com/office/drawing/2010/main"/>
            </a:ext>
          </a:extLst>
        </p:spPr>
      </p:pic>
      <p:pic>
        <p:nvPicPr>
          <p:cNvPr id="54" name="Picture 53">
            <a:extLst>
              <a:ext uri="{FF2B5EF4-FFF2-40B4-BE49-F238E27FC236}">
                <a16:creationId xmlns:a16="http://schemas.microsoft.com/office/drawing/2014/main" id="{6506FA2D-C406-DF1E-B050-B48CC56806CB}"/>
              </a:ext>
            </a:extLst>
          </p:cNvPr>
          <p:cNvPicPr>
            <a:picLocks noChangeAspect="1"/>
          </p:cNvPicPr>
          <p:nvPr/>
        </p:nvPicPr>
        <p:blipFill rotWithShape="1">
          <a:blip r:embed="rId8"/>
          <a:srcRect l="34250" t="13372" r="31100" b="6047"/>
          <a:stretch/>
        </p:blipFill>
        <p:spPr>
          <a:xfrm>
            <a:off x="7084953" y="3135134"/>
            <a:ext cx="1008224" cy="1260289"/>
          </a:xfrm>
          <a:prstGeom prst="rect">
            <a:avLst/>
          </a:prstGeom>
        </p:spPr>
      </p:pic>
      <p:pic>
        <p:nvPicPr>
          <p:cNvPr id="55" name="Google Shape;192;p24">
            <a:extLst>
              <a:ext uri="{FF2B5EF4-FFF2-40B4-BE49-F238E27FC236}">
                <a16:creationId xmlns:a16="http://schemas.microsoft.com/office/drawing/2014/main" id="{6746E45A-AFD3-DAB5-EEF0-309ACC94FD95}"/>
              </a:ext>
            </a:extLst>
          </p:cNvPr>
          <p:cNvPicPr preferRelativeResize="0"/>
          <p:nvPr/>
        </p:nvPicPr>
        <p:blipFill rotWithShape="1">
          <a:blip r:embed="rId9">
            <a:alphaModFix/>
          </a:blip>
          <a:srcRect l="22875" t="23120" r="28569" b="33536"/>
          <a:stretch/>
        </p:blipFill>
        <p:spPr>
          <a:xfrm>
            <a:off x="5368393" y="3232656"/>
            <a:ext cx="1207292" cy="1138546"/>
          </a:xfrm>
          <a:prstGeom prst="rect">
            <a:avLst/>
          </a:prstGeom>
          <a:noFill/>
          <a:ln w="9525" cap="flat" cmpd="sng">
            <a:solidFill>
              <a:schemeClr val="dk1"/>
            </a:solidFill>
            <a:prstDash val="solid"/>
            <a:round/>
            <a:headEnd type="none" w="sm" len="sm"/>
            <a:tailEnd type="none" w="sm" len="sm"/>
          </a:ln>
        </p:spPr>
      </p:pic>
      <p:sp>
        <p:nvSpPr>
          <p:cNvPr id="57" name="TextBox 56">
            <a:extLst>
              <a:ext uri="{FF2B5EF4-FFF2-40B4-BE49-F238E27FC236}">
                <a16:creationId xmlns:a16="http://schemas.microsoft.com/office/drawing/2014/main" id="{BE8E503C-BDAD-7A3D-B0FC-EFD744C24C66}"/>
              </a:ext>
            </a:extLst>
          </p:cNvPr>
          <p:cNvSpPr txBox="1"/>
          <p:nvPr/>
        </p:nvSpPr>
        <p:spPr>
          <a:xfrm>
            <a:off x="9038341" y="4487766"/>
            <a:ext cx="3105039" cy="600164"/>
          </a:xfrm>
          <a:prstGeom prst="rect">
            <a:avLst/>
          </a:prstGeom>
          <a:noFill/>
        </p:spPr>
        <p:txBody>
          <a:bodyPr wrap="square">
            <a:spAutoFit/>
          </a:bodyPr>
          <a:lstStyle/>
          <a:p>
            <a:pPr algn="ctr"/>
            <a:r>
              <a:rPr lang="en-US" sz="1100" dirty="0"/>
              <a:t>Microplanning maps and population estimates for the optimization of the concentration point network</a:t>
            </a:r>
            <a:endParaRPr lang="en-PH" sz="1100" dirty="0"/>
          </a:p>
        </p:txBody>
      </p:sp>
      <p:pic>
        <p:nvPicPr>
          <p:cNvPr id="2" name="Picture 1">
            <a:extLst>
              <a:ext uri="{FF2B5EF4-FFF2-40B4-BE49-F238E27FC236}">
                <a16:creationId xmlns:a16="http://schemas.microsoft.com/office/drawing/2014/main" id="{7BDAFBDD-DFB6-8E4B-EDC2-433FB1EC2A84}"/>
              </a:ext>
            </a:extLst>
          </p:cNvPr>
          <p:cNvPicPr>
            <a:picLocks noChangeAspect="1"/>
          </p:cNvPicPr>
          <p:nvPr/>
        </p:nvPicPr>
        <p:blipFill>
          <a:blip r:embed="rId10"/>
          <a:stretch>
            <a:fillRect/>
          </a:stretch>
        </p:blipFill>
        <p:spPr>
          <a:xfrm>
            <a:off x="8658369" y="3033450"/>
            <a:ext cx="1903200" cy="1340502"/>
          </a:xfrm>
          <a:prstGeom prst="rect">
            <a:avLst/>
          </a:prstGeom>
          <a:ln>
            <a:solidFill>
              <a:schemeClr val="tx1"/>
            </a:solidFill>
          </a:ln>
        </p:spPr>
      </p:pic>
      <p:pic>
        <p:nvPicPr>
          <p:cNvPr id="58" name="Picture 57">
            <a:extLst>
              <a:ext uri="{FF2B5EF4-FFF2-40B4-BE49-F238E27FC236}">
                <a16:creationId xmlns:a16="http://schemas.microsoft.com/office/drawing/2014/main" id="{B48AD219-04D9-FE70-8747-2A1109B6FB06}"/>
              </a:ext>
            </a:extLst>
          </p:cNvPr>
          <p:cNvPicPr>
            <a:picLocks noChangeAspect="1"/>
          </p:cNvPicPr>
          <p:nvPr/>
        </p:nvPicPr>
        <p:blipFill rotWithShape="1">
          <a:blip r:embed="rId11"/>
          <a:srcRect l="4194" t="24381" r="33629" b="12153"/>
          <a:stretch/>
        </p:blipFill>
        <p:spPr>
          <a:xfrm>
            <a:off x="10178121" y="3538627"/>
            <a:ext cx="1684943" cy="924424"/>
          </a:xfrm>
          <a:prstGeom prst="rect">
            <a:avLst/>
          </a:prstGeom>
        </p:spPr>
      </p:pic>
      <p:sp>
        <p:nvSpPr>
          <p:cNvPr id="3" name="Right Arrow 65">
            <a:extLst>
              <a:ext uri="{FF2B5EF4-FFF2-40B4-BE49-F238E27FC236}">
                <a16:creationId xmlns:a16="http://schemas.microsoft.com/office/drawing/2014/main" id="{8E7C8345-5180-2A7B-B54C-5E49360BA64B}"/>
              </a:ext>
            </a:extLst>
          </p:cNvPr>
          <p:cNvSpPr/>
          <p:nvPr/>
        </p:nvSpPr>
        <p:spPr>
          <a:xfrm>
            <a:off x="6661769" y="3572398"/>
            <a:ext cx="448169"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6B2E2FB0-4BA6-9D82-8EB3-3F5E3CA9B7BA}"/>
              </a:ext>
            </a:extLst>
          </p:cNvPr>
          <p:cNvSpPr txBox="1"/>
          <p:nvPr/>
        </p:nvSpPr>
        <p:spPr>
          <a:xfrm>
            <a:off x="7749700" y="5107485"/>
            <a:ext cx="2236919" cy="1107996"/>
          </a:xfrm>
          <a:prstGeom prst="rect">
            <a:avLst/>
          </a:prstGeom>
          <a:noFill/>
        </p:spPr>
        <p:txBody>
          <a:bodyPr wrap="square">
            <a:spAutoFit/>
          </a:bodyPr>
          <a:lstStyle/>
          <a:p>
            <a:pPr algn="r"/>
            <a:r>
              <a:rPr lang="en-US" sz="1100" dirty="0"/>
              <a:t>Deployment of the </a:t>
            </a:r>
            <a:r>
              <a:rPr lang="en-US" sz="1100" dirty="0" err="1"/>
              <a:t>GeoPrism</a:t>
            </a:r>
            <a:r>
              <a:rPr lang="en-US" sz="1100" dirty="0"/>
              <a:t> Registry platform (Common Geo-Registry) for the maintenance, regular update and sharing of master list and associated spatial data </a:t>
            </a:r>
            <a:endParaRPr lang="en-PH" sz="1100" dirty="0"/>
          </a:p>
        </p:txBody>
      </p:sp>
      <p:pic>
        <p:nvPicPr>
          <p:cNvPr id="6" name="Picture 5">
            <a:extLst>
              <a:ext uri="{FF2B5EF4-FFF2-40B4-BE49-F238E27FC236}">
                <a16:creationId xmlns:a16="http://schemas.microsoft.com/office/drawing/2014/main" id="{0DDB6ECA-15B8-E458-F143-12F41E869209}"/>
              </a:ext>
            </a:extLst>
          </p:cNvPr>
          <p:cNvPicPr>
            <a:picLocks noChangeAspect="1"/>
          </p:cNvPicPr>
          <p:nvPr/>
        </p:nvPicPr>
        <p:blipFill rotWithShape="1">
          <a:blip r:embed="rId12"/>
          <a:srcRect t="9923"/>
          <a:stretch/>
        </p:blipFill>
        <p:spPr>
          <a:xfrm>
            <a:off x="9983466" y="5112645"/>
            <a:ext cx="1987046" cy="1142134"/>
          </a:xfrm>
          <a:prstGeom prst="rect">
            <a:avLst/>
          </a:prstGeom>
          <a:ln>
            <a:solidFill>
              <a:schemeClr val="tx1"/>
            </a:solidFill>
          </a:ln>
        </p:spPr>
      </p:pic>
      <p:pic>
        <p:nvPicPr>
          <p:cNvPr id="7" name="Picture 6">
            <a:extLst>
              <a:ext uri="{FF2B5EF4-FFF2-40B4-BE49-F238E27FC236}">
                <a16:creationId xmlns:a16="http://schemas.microsoft.com/office/drawing/2014/main" id="{D4549ADA-652A-91C3-A3DE-27FCE857AB57}"/>
              </a:ext>
            </a:extLst>
          </p:cNvPr>
          <p:cNvPicPr>
            <a:picLocks noChangeAspect="1"/>
          </p:cNvPicPr>
          <p:nvPr/>
        </p:nvPicPr>
        <p:blipFill rotWithShape="1">
          <a:blip r:embed="rId13"/>
          <a:srcRect l="24988" t="37132" r="8915" b="24158"/>
          <a:stretch/>
        </p:blipFill>
        <p:spPr>
          <a:xfrm>
            <a:off x="4963284" y="4972852"/>
            <a:ext cx="2717416" cy="954099"/>
          </a:xfrm>
          <a:prstGeom prst="rect">
            <a:avLst/>
          </a:prstGeom>
        </p:spPr>
      </p:pic>
      <p:sp>
        <p:nvSpPr>
          <p:cNvPr id="8" name="TextBox 7">
            <a:extLst>
              <a:ext uri="{FF2B5EF4-FFF2-40B4-BE49-F238E27FC236}">
                <a16:creationId xmlns:a16="http://schemas.microsoft.com/office/drawing/2014/main" id="{E6468438-E236-544D-2C6A-360ED23A621E}"/>
              </a:ext>
            </a:extLst>
          </p:cNvPr>
          <p:cNvSpPr txBox="1"/>
          <p:nvPr/>
        </p:nvSpPr>
        <p:spPr>
          <a:xfrm>
            <a:off x="5035437" y="5987300"/>
            <a:ext cx="2573109" cy="276999"/>
          </a:xfrm>
          <a:prstGeom prst="rect">
            <a:avLst/>
          </a:prstGeom>
          <a:noFill/>
        </p:spPr>
        <p:txBody>
          <a:bodyPr wrap="square">
            <a:spAutoFit/>
          </a:bodyPr>
          <a:lstStyle/>
          <a:p>
            <a:pPr algn="ctr"/>
            <a:r>
              <a:rPr lang="en-US" sz="1200" dirty="0">
                <a:solidFill>
                  <a:schemeClr val="dk1"/>
                </a:solidFill>
                <a:ea typeface="Calibri"/>
                <a:cs typeface="Calibri"/>
                <a:sym typeface="Calibri"/>
              </a:rPr>
              <a:t>Adjustment of the microplanning form</a:t>
            </a:r>
            <a:endParaRPr lang="en-GB" sz="1200" dirty="0"/>
          </a:p>
        </p:txBody>
      </p:sp>
      <p:pic>
        <p:nvPicPr>
          <p:cNvPr id="9" name="Picture 8" descr="A blue text on a white background&#10;&#10;Description automatically generated">
            <a:extLst>
              <a:ext uri="{FF2B5EF4-FFF2-40B4-BE49-F238E27FC236}">
                <a16:creationId xmlns:a16="http://schemas.microsoft.com/office/drawing/2014/main" id="{FF493889-87C2-837B-2F99-D71CEE581B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4495" y="4509904"/>
            <a:ext cx="1451259" cy="435600"/>
          </a:xfrm>
          <a:prstGeom prst="rect">
            <a:avLst/>
          </a:prstGeom>
        </p:spPr>
      </p:pic>
    </p:spTree>
    <p:extLst>
      <p:ext uri="{BB962C8B-B14F-4D97-AF65-F5344CB8AC3E}">
        <p14:creationId xmlns:p14="http://schemas.microsoft.com/office/powerpoint/2010/main" val="423261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2273-9ECF-2F45-A9D5-FF467A6BE8D7}"/>
            </a:ext>
          </a:extLst>
        </p:cNvPr>
        <p:cNvGrpSpPr/>
        <p:nvPr/>
      </p:nvGrpSpPr>
      <p:grpSpPr>
        <a:xfrm>
          <a:off x="0" y="0"/>
          <a:ext cx="0" cy="0"/>
          <a:chOff x="0" y="0"/>
          <a:chExt cx="0" cy="0"/>
        </a:xfrm>
      </p:grpSpPr>
      <p:sp>
        <p:nvSpPr>
          <p:cNvPr id="10" name="Google Shape;258;p10">
            <a:extLst>
              <a:ext uri="{FF2B5EF4-FFF2-40B4-BE49-F238E27FC236}">
                <a16:creationId xmlns:a16="http://schemas.microsoft.com/office/drawing/2014/main" id="{AB4B9CFF-06CE-5B7A-2016-38A537D7686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14</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0BC12C8A-ED18-B38D-5D56-EEAB62994A0C}"/>
              </a:ext>
            </a:extLst>
          </p:cNvPr>
          <p:cNvSpPr txBox="1"/>
          <p:nvPr/>
        </p:nvSpPr>
        <p:spPr>
          <a:xfrm>
            <a:off x="0" y="335553"/>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Emergency management - Vulnerability and risk analysis (Kosovo, North Macedonia)</a:t>
            </a:r>
            <a:endParaRPr dirty="0">
              <a:solidFill>
                <a:srgbClr val="002147"/>
              </a:solidFill>
            </a:endParaRPr>
          </a:p>
        </p:txBody>
      </p:sp>
      <p:sp>
        <p:nvSpPr>
          <p:cNvPr id="3" name="TextBox 2">
            <a:extLst>
              <a:ext uri="{FF2B5EF4-FFF2-40B4-BE49-F238E27FC236}">
                <a16:creationId xmlns:a16="http://schemas.microsoft.com/office/drawing/2014/main" id="{12355C1F-468C-F846-3139-C922BCA9DC2C}"/>
              </a:ext>
            </a:extLst>
          </p:cNvPr>
          <p:cNvSpPr txBox="1"/>
          <p:nvPr/>
        </p:nvSpPr>
        <p:spPr>
          <a:xfrm>
            <a:off x="342899" y="883042"/>
            <a:ext cx="11708131" cy="1138773"/>
          </a:xfrm>
          <a:prstGeom prst="rect">
            <a:avLst/>
          </a:prstGeom>
          <a:noFill/>
        </p:spPr>
        <p:txBody>
          <a:bodyPr wrap="square" lIns="91440" tIns="45720" rIns="91440" bIns="45720" anchor="t">
            <a:spAutoFit/>
          </a:bodyPr>
          <a:lstStyle/>
          <a:p>
            <a:r>
              <a:rPr lang="en-GB" dirty="0">
                <a:cs typeface="Calibri"/>
              </a:rPr>
              <a:t>GIS-based methods can be used to conduct geographically-based vulnerability and risk analysis.</a:t>
            </a:r>
          </a:p>
          <a:p>
            <a:endParaRPr lang="en-GB" sz="1200" dirty="0">
              <a:cs typeface="Calibri"/>
            </a:endParaRPr>
          </a:p>
          <a:p>
            <a:r>
              <a:rPr lang="en-GB" dirty="0">
                <a:cs typeface="Calibri"/>
              </a:rPr>
              <a:t>The </a:t>
            </a:r>
            <a:r>
              <a:rPr lang="en-PH" b="0" i="0" dirty="0">
                <a:solidFill>
                  <a:srgbClr val="202124"/>
                </a:solidFill>
                <a:effectLst/>
              </a:rPr>
              <a:t>Vulnerability and Risk Analysis &amp; Mapping (VRAM) approach has for example been implemented </a:t>
            </a:r>
            <a:r>
              <a:rPr lang="en-PH" dirty="0">
                <a:solidFill>
                  <a:srgbClr val="202124"/>
                </a:solidFill>
              </a:rPr>
              <a:t>in different countries (e.g. </a:t>
            </a:r>
            <a:r>
              <a:rPr lang="en-PH" b="0" i="0" dirty="0">
                <a:solidFill>
                  <a:srgbClr val="202124"/>
                </a:solidFill>
                <a:effectLst/>
              </a:rPr>
              <a:t>Kosovo, North Macedonia) to </a:t>
            </a:r>
            <a:r>
              <a:rPr lang="en-US" dirty="0">
                <a:solidFill>
                  <a:srgbClr val="202124"/>
                </a:solidFill>
              </a:rPr>
              <a:t>support emergency preparedness of the health sector</a:t>
            </a:r>
            <a:endParaRPr lang="en-PH" dirty="0"/>
          </a:p>
        </p:txBody>
      </p:sp>
      <p:sp>
        <p:nvSpPr>
          <p:cNvPr id="8" name="Content Placeholder 2">
            <a:extLst>
              <a:ext uri="{FF2B5EF4-FFF2-40B4-BE49-F238E27FC236}">
                <a16:creationId xmlns:a16="http://schemas.microsoft.com/office/drawing/2014/main" id="{D1E04701-3A56-EFA9-6C55-8F21F818D3BF}"/>
              </a:ext>
            </a:extLst>
          </p:cNvPr>
          <p:cNvSpPr txBox="1">
            <a:spLocks/>
          </p:cNvSpPr>
          <p:nvPr/>
        </p:nvSpPr>
        <p:spPr>
          <a:xfrm>
            <a:off x="397126" y="2107841"/>
            <a:ext cx="4378967" cy="2121672"/>
          </a:xfrm>
          <a:prstGeom prst="rect">
            <a:avLst/>
          </a:prstGeom>
        </p:spPr>
        <p:txBody>
          <a:bodyPr vert="horz" lIns="91440" tIns="45720" rIns="9144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dirty="0"/>
              <a:t>Objectives :</a:t>
            </a:r>
          </a:p>
          <a:p>
            <a:pPr marL="285750" indent="-196850" algn="l">
              <a:buFont typeface="Arial" panose="020B0604020202020204" pitchFamily="34" charset="0"/>
              <a:buChar char="•"/>
            </a:pPr>
            <a:r>
              <a:rPr lang="en-US" dirty="0"/>
              <a:t>Identify the health facilities and other infrastructures that will most likely not be operational during a disaster</a:t>
            </a:r>
          </a:p>
          <a:p>
            <a:pPr marL="285750" indent="-196850" algn="l">
              <a:buFont typeface="Arial" panose="020B0604020202020204" pitchFamily="34" charset="0"/>
              <a:buChar char="•"/>
            </a:pPr>
            <a:r>
              <a:rPr lang="en-US" dirty="0"/>
              <a:t>Identify the geographic area(s) in which the population is most at risk to experience significant losses</a:t>
            </a:r>
          </a:p>
        </p:txBody>
      </p:sp>
      <p:pic>
        <p:nvPicPr>
          <p:cNvPr id="2" name="Picture 1" descr="Diagram&#10;&#10;Description automatically generated">
            <a:extLst>
              <a:ext uri="{FF2B5EF4-FFF2-40B4-BE49-F238E27FC236}">
                <a16:creationId xmlns:a16="http://schemas.microsoft.com/office/drawing/2014/main" id="{7658E9AF-7F73-3817-2710-2592EF032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259" y="2106778"/>
            <a:ext cx="4493850" cy="3370387"/>
          </a:xfrm>
          <a:prstGeom prst="rect">
            <a:avLst/>
          </a:prstGeom>
        </p:spPr>
      </p:pic>
      <p:pic>
        <p:nvPicPr>
          <p:cNvPr id="18" name="Picture 17">
            <a:extLst>
              <a:ext uri="{FF2B5EF4-FFF2-40B4-BE49-F238E27FC236}">
                <a16:creationId xmlns:a16="http://schemas.microsoft.com/office/drawing/2014/main" id="{77210A29-9A4E-AD6F-7C6F-12335E80FBDB}"/>
              </a:ext>
            </a:extLst>
          </p:cNvPr>
          <p:cNvPicPr>
            <a:picLocks noChangeAspect="1"/>
          </p:cNvPicPr>
          <p:nvPr/>
        </p:nvPicPr>
        <p:blipFill>
          <a:blip r:embed="rId4"/>
          <a:stretch>
            <a:fillRect/>
          </a:stretch>
        </p:blipFill>
        <p:spPr>
          <a:xfrm>
            <a:off x="7521388" y="2940003"/>
            <a:ext cx="4440468" cy="3370388"/>
          </a:xfrm>
          <a:prstGeom prst="rect">
            <a:avLst/>
          </a:prstGeom>
        </p:spPr>
      </p:pic>
      <p:sp>
        <p:nvSpPr>
          <p:cNvPr id="20" name="TextBox 19">
            <a:extLst>
              <a:ext uri="{FF2B5EF4-FFF2-40B4-BE49-F238E27FC236}">
                <a16:creationId xmlns:a16="http://schemas.microsoft.com/office/drawing/2014/main" id="{6D426726-6533-DD5D-FB42-BF77F5ACDCC4}"/>
              </a:ext>
            </a:extLst>
          </p:cNvPr>
          <p:cNvSpPr txBox="1"/>
          <p:nvPr/>
        </p:nvSpPr>
        <p:spPr>
          <a:xfrm>
            <a:off x="442913" y="4430418"/>
            <a:ext cx="4121526" cy="1477328"/>
          </a:xfrm>
          <a:prstGeom prst="rect">
            <a:avLst/>
          </a:prstGeom>
          <a:noFill/>
        </p:spPr>
        <p:txBody>
          <a:bodyPr wrap="square">
            <a:spAutoFit/>
          </a:bodyPr>
          <a:lstStyle/>
          <a:p>
            <a:pPr marL="0" indent="0" algn="just">
              <a:buNone/>
            </a:pPr>
            <a:r>
              <a:rPr lang="en-GB" sz="1800" dirty="0"/>
              <a:t>The infrastructures and populations most at risk to experience damages and losses are located in areas where the hazard intensity and vulnerability are the highest and the coping capacity the lowest</a:t>
            </a:r>
            <a:endParaRPr lang="en-US" sz="1800" dirty="0"/>
          </a:p>
        </p:txBody>
      </p:sp>
      <p:sp>
        <p:nvSpPr>
          <p:cNvPr id="11" name="Rectangle 10"/>
          <p:cNvSpPr/>
          <p:nvPr/>
        </p:nvSpPr>
        <p:spPr>
          <a:xfrm>
            <a:off x="672068" y="6024654"/>
            <a:ext cx="5737696" cy="276999"/>
          </a:xfrm>
          <a:prstGeom prst="rect">
            <a:avLst/>
          </a:prstGeom>
        </p:spPr>
        <p:txBody>
          <a:bodyPr wrap="square">
            <a:spAutoFit/>
          </a:bodyPr>
          <a:lstStyle/>
          <a:p>
            <a:pPr eaLnBrk="1" hangingPunct="1"/>
            <a:r>
              <a:rPr lang="en-US" sz="1200" b="1" dirty="0"/>
              <a:t>Reference: </a:t>
            </a:r>
            <a:r>
              <a:rPr lang="en-PH" sz="1200" dirty="0">
                <a:solidFill>
                  <a:srgbClr val="0563C1"/>
                </a:solidFill>
                <a:hlinkClick r:id="rId5">
                  <a:extLst>
                    <a:ext uri="{A12FA001-AC4F-418D-AE19-62706E023703}">
                      <ahyp:hlinkClr xmlns:ahyp="http://schemas.microsoft.com/office/drawing/2018/hyperlinkcolor" val="tx"/>
                    </a:ext>
                  </a:extLst>
                </a:hlinkClick>
              </a:rPr>
              <a:t>http://tinyurl.com/ydab3jpd</a:t>
            </a:r>
            <a:r>
              <a:rPr lang="en-PH" sz="1200" dirty="0"/>
              <a:t>; </a:t>
            </a:r>
            <a:r>
              <a:rPr lang="en-PH" sz="1200" dirty="0">
                <a:hlinkClick r:id="rId6"/>
              </a:rPr>
              <a:t>http://tinyurl.com/2s3z2wnn</a:t>
            </a:r>
            <a:r>
              <a:rPr lang="en-PH" sz="1200" dirty="0"/>
              <a:t> </a:t>
            </a:r>
            <a:endParaRPr lang="en-GB" altLang="zh-CN" sz="1200" dirty="0">
              <a:ea typeface="宋体" panose="02010600030101010101" pitchFamily="2" charset="-122"/>
            </a:endParaRPr>
          </a:p>
        </p:txBody>
      </p:sp>
      <p:pic>
        <p:nvPicPr>
          <p:cNvPr id="5" name="Picture 4">
            <a:extLst>
              <a:ext uri="{FF2B5EF4-FFF2-40B4-BE49-F238E27FC236}">
                <a16:creationId xmlns:a16="http://schemas.microsoft.com/office/drawing/2014/main" id="{53019587-A04C-969A-4950-30D544D3ECA7}"/>
              </a:ext>
            </a:extLst>
          </p:cNvPr>
          <p:cNvPicPr>
            <a:picLocks noChangeAspect="1"/>
          </p:cNvPicPr>
          <p:nvPr/>
        </p:nvPicPr>
        <p:blipFill rotWithShape="1">
          <a:blip r:embed="rId7"/>
          <a:srcRect l="80520" t="38265" r="10441" b="47050"/>
          <a:stretch/>
        </p:blipFill>
        <p:spPr>
          <a:xfrm>
            <a:off x="7029188" y="5562128"/>
            <a:ext cx="399991" cy="360478"/>
          </a:xfrm>
          <a:prstGeom prst="rect">
            <a:avLst/>
          </a:prstGeom>
        </p:spPr>
      </p:pic>
    </p:spTree>
    <p:extLst>
      <p:ext uri="{BB962C8B-B14F-4D97-AF65-F5344CB8AC3E}">
        <p14:creationId xmlns:p14="http://schemas.microsoft.com/office/powerpoint/2010/main" val="272866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7" name="Picture 6">
            <a:extLst>
              <a:ext uri="{FF2B5EF4-FFF2-40B4-BE49-F238E27FC236}">
                <a16:creationId xmlns:a16="http://schemas.microsoft.com/office/drawing/2014/main" id="{1842401C-9E9B-4C79-AF24-3B37845AD646}"/>
              </a:ext>
            </a:extLst>
          </p:cNvPr>
          <p:cNvPicPr>
            <a:picLocks noChangeAspect="1"/>
          </p:cNvPicPr>
          <p:nvPr/>
        </p:nvPicPr>
        <p:blipFill rotWithShape="1">
          <a:blip r:embed="rId3"/>
          <a:srcRect l="26191" t="14494" r="39285" b="2289"/>
          <a:stretch/>
        </p:blipFill>
        <p:spPr>
          <a:xfrm>
            <a:off x="326991" y="1865746"/>
            <a:ext cx="1985856" cy="2567918"/>
          </a:xfrm>
          <a:prstGeom prst="rect">
            <a:avLst/>
          </a:prstGeom>
          <a:ln>
            <a:solidFill>
              <a:schemeClr val="tx1"/>
            </a:solidFill>
          </a:ln>
        </p:spPr>
      </p:pic>
      <p:sp>
        <p:nvSpPr>
          <p:cNvPr id="48" name="Google Shape;208;p8">
            <a:extLst>
              <a:ext uri="{FF2B5EF4-FFF2-40B4-BE49-F238E27FC236}">
                <a16:creationId xmlns:a16="http://schemas.microsoft.com/office/drawing/2014/main" id="{55AE6765-756D-40A0-AF09-C0F9AD066DD3}"/>
              </a:ext>
            </a:extLst>
          </p:cNvPr>
          <p:cNvSpPr txBox="1"/>
          <p:nvPr/>
        </p:nvSpPr>
        <p:spPr>
          <a:xfrm>
            <a:off x="238256" y="6107530"/>
            <a:ext cx="11304550" cy="228811"/>
          </a:xfrm>
          <a:prstGeom prst="rect">
            <a:avLst/>
          </a:prstGeom>
          <a:noFill/>
          <a:ln>
            <a:noFill/>
          </a:ln>
        </p:spPr>
        <p:txBody>
          <a:bodyPr spcFirstLastPara="1" wrap="square" lIns="79997" tIns="39988" rIns="79997" bIns="39988" anchor="t" anchorCtr="0">
            <a:spAutoFit/>
          </a:bodyPr>
          <a:lstStyle/>
          <a:p>
            <a:r>
              <a:rPr lang="en-US" sz="962" dirty="0">
                <a:solidFill>
                  <a:srgbClr val="346667"/>
                </a:solidFill>
                <a:latin typeface="Calibri"/>
                <a:ea typeface="Calibri"/>
                <a:cs typeface="Calibri"/>
                <a:sym typeface="Calibri"/>
                <a:hlinkClick r:id="rId4"/>
              </a:rPr>
              <a:t>https://www.gavi.org/news/document-library/leveraging-geospatial-technologies-and-data-strengthen-immunisation</a:t>
            </a:r>
            <a:r>
              <a:rPr lang="en-US" sz="962" dirty="0">
                <a:solidFill>
                  <a:srgbClr val="346667"/>
                </a:solidFill>
                <a:latin typeface="Calibri"/>
                <a:ea typeface="Calibri"/>
                <a:cs typeface="Calibri"/>
                <a:sym typeface="Calibri"/>
              </a:rPr>
              <a:t> ; </a:t>
            </a:r>
            <a:r>
              <a:rPr lang="en-US" sz="962" dirty="0">
                <a:solidFill>
                  <a:srgbClr val="346667"/>
                </a:solidFill>
                <a:latin typeface="Calibri"/>
                <a:ea typeface="Calibri"/>
                <a:cs typeface="Calibri"/>
                <a:sym typeface="Calibri"/>
                <a:hlinkClick r:id="rId5"/>
              </a:rPr>
              <a:t>https://drive.google.com/file/d/1jj779zww4herWOESAd9mXqVE1YfQehtH/view?usp=sharing</a:t>
            </a:r>
            <a:r>
              <a:rPr lang="en-US" sz="962" dirty="0">
                <a:solidFill>
                  <a:srgbClr val="346667"/>
                </a:solidFill>
                <a:latin typeface="Calibri"/>
                <a:ea typeface="Calibri"/>
                <a:cs typeface="Calibri"/>
                <a:sym typeface="Calibri"/>
              </a:rPr>
              <a:t>  </a:t>
            </a:r>
            <a:endParaRPr sz="2187" dirty="0"/>
          </a:p>
        </p:txBody>
      </p:sp>
      <p:sp>
        <p:nvSpPr>
          <p:cNvPr id="6" name="AutoShape 118">
            <a:extLst>
              <a:ext uri="{FF2B5EF4-FFF2-40B4-BE49-F238E27FC236}">
                <a16:creationId xmlns:a16="http://schemas.microsoft.com/office/drawing/2014/main" id="{E6D78567-F269-31D0-2601-D917F1ED6C12}"/>
              </a:ext>
            </a:extLst>
          </p:cNvPr>
          <p:cNvSpPr>
            <a:spLocks noChangeArrowheads="1"/>
          </p:cNvSpPr>
          <p:nvPr/>
        </p:nvSpPr>
        <p:spPr bwMode="auto">
          <a:xfrm>
            <a:off x="2407061" y="2893884"/>
            <a:ext cx="446045" cy="487769"/>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9" name="Picture 8">
            <a:extLst>
              <a:ext uri="{FF2B5EF4-FFF2-40B4-BE49-F238E27FC236}">
                <a16:creationId xmlns:a16="http://schemas.microsoft.com/office/drawing/2014/main" id="{6D82A74B-CF86-8BE8-AA21-F5F97F8DAD69}"/>
              </a:ext>
            </a:extLst>
          </p:cNvPr>
          <p:cNvPicPr>
            <a:picLocks noChangeAspect="1"/>
          </p:cNvPicPr>
          <p:nvPr/>
        </p:nvPicPr>
        <p:blipFill rotWithShape="1">
          <a:blip r:embed="rId6"/>
          <a:srcRect l="21584" t="16907" r="36907"/>
          <a:stretch/>
        </p:blipFill>
        <p:spPr>
          <a:xfrm>
            <a:off x="326991" y="1865746"/>
            <a:ext cx="1985856" cy="2623577"/>
          </a:xfrm>
          <a:prstGeom prst="rect">
            <a:avLst/>
          </a:prstGeom>
          <a:ln>
            <a:solidFill>
              <a:schemeClr val="tx1"/>
            </a:solidFill>
          </a:ln>
        </p:spPr>
      </p:pic>
      <p:pic>
        <p:nvPicPr>
          <p:cNvPr id="11" name="Picture 10">
            <a:extLst>
              <a:ext uri="{FF2B5EF4-FFF2-40B4-BE49-F238E27FC236}">
                <a16:creationId xmlns:a16="http://schemas.microsoft.com/office/drawing/2014/main" id="{6ED72F68-2E8F-8894-2288-F3E512E7AD22}"/>
              </a:ext>
            </a:extLst>
          </p:cNvPr>
          <p:cNvPicPr>
            <a:picLocks noChangeAspect="1"/>
          </p:cNvPicPr>
          <p:nvPr/>
        </p:nvPicPr>
        <p:blipFill rotWithShape="1">
          <a:blip r:embed="rId7"/>
          <a:srcRect l="42680" t="20400" r="42938" b="9741"/>
          <a:stretch/>
        </p:blipFill>
        <p:spPr>
          <a:xfrm>
            <a:off x="3042151" y="789769"/>
            <a:ext cx="1985856" cy="5058517"/>
          </a:xfrm>
          <a:prstGeom prst="rect">
            <a:avLst/>
          </a:prstGeom>
        </p:spPr>
      </p:pic>
      <p:pic>
        <p:nvPicPr>
          <p:cNvPr id="13" name="Picture 12">
            <a:extLst>
              <a:ext uri="{FF2B5EF4-FFF2-40B4-BE49-F238E27FC236}">
                <a16:creationId xmlns:a16="http://schemas.microsoft.com/office/drawing/2014/main" id="{847063CD-1FFD-7CAD-9ED5-BCC1399E0D44}"/>
              </a:ext>
            </a:extLst>
          </p:cNvPr>
          <p:cNvPicPr>
            <a:picLocks noChangeAspect="1"/>
          </p:cNvPicPr>
          <p:nvPr/>
        </p:nvPicPr>
        <p:blipFill rotWithShape="1">
          <a:blip r:embed="rId8"/>
          <a:srcRect l="42603" t="19662" r="42938" b="20153"/>
          <a:stretch/>
        </p:blipFill>
        <p:spPr>
          <a:xfrm>
            <a:off x="5183455" y="860067"/>
            <a:ext cx="1985856" cy="4334583"/>
          </a:xfrm>
          <a:prstGeom prst="rect">
            <a:avLst/>
          </a:prstGeom>
        </p:spPr>
      </p:pic>
      <p:pic>
        <p:nvPicPr>
          <p:cNvPr id="15" name="Picture 14">
            <a:extLst>
              <a:ext uri="{FF2B5EF4-FFF2-40B4-BE49-F238E27FC236}">
                <a16:creationId xmlns:a16="http://schemas.microsoft.com/office/drawing/2014/main" id="{83125EDC-95C3-E475-22DE-B8F4CB3C59D4}"/>
              </a:ext>
            </a:extLst>
          </p:cNvPr>
          <p:cNvPicPr>
            <a:picLocks noChangeAspect="1"/>
          </p:cNvPicPr>
          <p:nvPr/>
        </p:nvPicPr>
        <p:blipFill rotWithShape="1">
          <a:blip r:embed="rId9"/>
          <a:srcRect l="42913" t="21432" r="42938" b="20154"/>
          <a:stretch/>
        </p:blipFill>
        <p:spPr>
          <a:xfrm>
            <a:off x="7406365" y="860067"/>
            <a:ext cx="2002243" cy="4334585"/>
          </a:xfrm>
          <a:prstGeom prst="rect">
            <a:avLst/>
          </a:prstGeom>
        </p:spPr>
      </p:pic>
      <p:pic>
        <p:nvPicPr>
          <p:cNvPr id="17" name="Picture 16">
            <a:extLst>
              <a:ext uri="{FF2B5EF4-FFF2-40B4-BE49-F238E27FC236}">
                <a16:creationId xmlns:a16="http://schemas.microsoft.com/office/drawing/2014/main" id="{CA8FED97-11A4-3D0E-DC23-B3462E35E8E2}"/>
              </a:ext>
            </a:extLst>
          </p:cNvPr>
          <p:cNvPicPr>
            <a:picLocks noChangeAspect="1"/>
          </p:cNvPicPr>
          <p:nvPr/>
        </p:nvPicPr>
        <p:blipFill rotWithShape="1">
          <a:blip r:embed="rId10"/>
          <a:srcRect l="42647" t="19267" r="42648" b="25191"/>
          <a:stretch/>
        </p:blipFill>
        <p:spPr>
          <a:xfrm>
            <a:off x="9608161" y="832282"/>
            <a:ext cx="2081813" cy="4123204"/>
          </a:xfrm>
          <a:prstGeom prst="rect">
            <a:avLst/>
          </a:prstGeom>
        </p:spPr>
      </p:pic>
      <p:sp>
        <p:nvSpPr>
          <p:cNvPr id="2" name="Title 1">
            <a:extLst>
              <a:ext uri="{FF2B5EF4-FFF2-40B4-BE49-F238E27FC236}">
                <a16:creationId xmlns:a16="http://schemas.microsoft.com/office/drawing/2014/main" id="{4EB43336-59AE-52C7-703D-D33A7142ED79}"/>
              </a:ext>
            </a:extLst>
          </p:cNvPr>
          <p:cNvSpPr txBox="1">
            <a:spLocks/>
          </p:cNvSpPr>
          <p:nvPr/>
        </p:nvSpPr>
        <p:spPr>
          <a:xfrm>
            <a:off x="1" y="115797"/>
            <a:ext cx="12192000"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Other immunization related use case</a:t>
            </a:r>
          </a:p>
          <a:p>
            <a:pPr algn="ctr">
              <a:defRPr/>
            </a:pPr>
            <a:endParaRPr lang="en-US" altLang="en-US" sz="3200" b="1" dirty="0">
              <a:solidFill>
                <a:srgbClr val="002147"/>
              </a:solidFill>
              <a:latin typeface="+mn-lt"/>
            </a:endParaRPr>
          </a:p>
          <a:p>
            <a:pPr algn="ctr">
              <a:defRPr/>
            </a:pPr>
            <a:endParaRPr lang="en-PH" altLang="en-US" sz="3200" b="1" dirty="0">
              <a:solidFill>
                <a:srgbClr val="002147"/>
              </a:solidFill>
              <a:latin typeface="+mn-lt"/>
            </a:endParaRPr>
          </a:p>
        </p:txBody>
      </p:sp>
    </p:spTree>
    <p:extLst>
      <p:ext uri="{BB962C8B-B14F-4D97-AF65-F5344CB8AC3E}">
        <p14:creationId xmlns:p14="http://schemas.microsoft.com/office/powerpoint/2010/main" val="3355060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5" name="Picture 4">
            <a:extLst>
              <a:ext uri="{FF2B5EF4-FFF2-40B4-BE49-F238E27FC236}">
                <a16:creationId xmlns:a16="http://schemas.microsoft.com/office/drawing/2014/main" id="{718A3719-D5F7-1DCA-B55C-025BE82251F3}"/>
              </a:ext>
            </a:extLst>
          </p:cNvPr>
          <p:cNvPicPr>
            <a:picLocks noChangeAspect="1"/>
          </p:cNvPicPr>
          <p:nvPr/>
        </p:nvPicPr>
        <p:blipFill rotWithShape="1">
          <a:blip r:embed="rId3"/>
          <a:srcRect l="20659" t="20125" r="41274" b="4724"/>
          <a:stretch/>
        </p:blipFill>
        <p:spPr>
          <a:xfrm>
            <a:off x="326990" y="1858811"/>
            <a:ext cx="1985856" cy="2634850"/>
          </a:xfrm>
          <a:prstGeom prst="rect">
            <a:avLst/>
          </a:prstGeom>
          <a:ln>
            <a:solidFill>
              <a:schemeClr val="tx1"/>
            </a:solidFill>
          </a:ln>
        </p:spPr>
      </p:pic>
      <p:sp>
        <p:nvSpPr>
          <p:cNvPr id="48" name="Google Shape;208;p8">
            <a:extLst>
              <a:ext uri="{FF2B5EF4-FFF2-40B4-BE49-F238E27FC236}">
                <a16:creationId xmlns:a16="http://schemas.microsoft.com/office/drawing/2014/main" id="{55AE6765-756D-40A0-AF09-C0F9AD066DD3}"/>
              </a:ext>
            </a:extLst>
          </p:cNvPr>
          <p:cNvSpPr txBox="1"/>
          <p:nvPr/>
        </p:nvSpPr>
        <p:spPr>
          <a:xfrm>
            <a:off x="238256" y="6107530"/>
            <a:ext cx="11304550" cy="228811"/>
          </a:xfrm>
          <a:prstGeom prst="rect">
            <a:avLst/>
          </a:prstGeom>
          <a:noFill/>
          <a:ln>
            <a:noFill/>
          </a:ln>
        </p:spPr>
        <p:txBody>
          <a:bodyPr spcFirstLastPara="1" wrap="square" lIns="79997" tIns="39988" rIns="79997" bIns="39988" anchor="t" anchorCtr="0">
            <a:spAutoFit/>
          </a:bodyPr>
          <a:lstStyle/>
          <a:p>
            <a:r>
              <a:rPr lang="en-US" sz="962" dirty="0">
                <a:solidFill>
                  <a:srgbClr val="346667"/>
                </a:solidFill>
                <a:latin typeface="Calibri"/>
                <a:ea typeface="Calibri"/>
                <a:cs typeface="Calibri"/>
                <a:sym typeface="Calibri"/>
                <a:hlinkClick r:id="rId4"/>
              </a:rPr>
              <a:t>https://knowledge.unicef.org/resource/geo-enabled-microplanning-handbook</a:t>
            </a:r>
            <a:r>
              <a:rPr lang="en-US" sz="962" dirty="0">
                <a:solidFill>
                  <a:srgbClr val="346667"/>
                </a:solidFill>
                <a:latin typeface="Calibri"/>
                <a:ea typeface="Calibri"/>
                <a:cs typeface="Calibri"/>
                <a:sym typeface="Calibri"/>
              </a:rPr>
              <a:t> </a:t>
            </a:r>
            <a:endParaRPr sz="2187" dirty="0"/>
          </a:p>
        </p:txBody>
      </p:sp>
      <p:sp>
        <p:nvSpPr>
          <p:cNvPr id="6" name="AutoShape 118">
            <a:extLst>
              <a:ext uri="{FF2B5EF4-FFF2-40B4-BE49-F238E27FC236}">
                <a16:creationId xmlns:a16="http://schemas.microsoft.com/office/drawing/2014/main" id="{E6D78567-F269-31D0-2601-D917F1ED6C12}"/>
              </a:ext>
            </a:extLst>
          </p:cNvPr>
          <p:cNvSpPr>
            <a:spLocks noChangeArrowheads="1"/>
          </p:cNvSpPr>
          <p:nvPr/>
        </p:nvSpPr>
        <p:spPr bwMode="auto">
          <a:xfrm>
            <a:off x="2407061" y="2893884"/>
            <a:ext cx="446045" cy="487769"/>
          </a:xfrm>
          <a:prstGeom prst="rightArrow">
            <a:avLst>
              <a:gd name="adj1" fmla="val 50000"/>
              <a:gd name="adj2" fmla="val 41575"/>
            </a:avLst>
          </a:prstGeom>
          <a:solidFill>
            <a:srgbClr val="4F8CB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EB43336-59AE-52C7-703D-D33A7142ED79}"/>
              </a:ext>
            </a:extLst>
          </p:cNvPr>
          <p:cNvSpPr txBox="1">
            <a:spLocks/>
          </p:cNvSpPr>
          <p:nvPr/>
        </p:nvSpPr>
        <p:spPr>
          <a:xfrm>
            <a:off x="1" y="115797"/>
            <a:ext cx="12192000"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Other microplanning related use case</a:t>
            </a:r>
          </a:p>
          <a:p>
            <a:pPr algn="ctr">
              <a:defRPr/>
            </a:pPr>
            <a:endParaRPr lang="en-US" altLang="en-US" sz="3200" b="1" dirty="0">
              <a:solidFill>
                <a:srgbClr val="002147"/>
              </a:solidFill>
              <a:latin typeface="+mn-lt"/>
            </a:endParaRPr>
          </a:p>
          <a:p>
            <a:pPr algn="ctr">
              <a:defRPr/>
            </a:pPr>
            <a:endParaRPr lang="en-PH" altLang="en-US" sz="3200" b="1" dirty="0">
              <a:solidFill>
                <a:srgbClr val="002147"/>
              </a:solidFill>
              <a:latin typeface="+mn-lt"/>
            </a:endParaRPr>
          </a:p>
        </p:txBody>
      </p:sp>
      <p:sp>
        <p:nvSpPr>
          <p:cNvPr id="3" name="Google Shape;258;p10">
            <a:extLst>
              <a:ext uri="{FF2B5EF4-FFF2-40B4-BE49-F238E27FC236}">
                <a16:creationId xmlns:a16="http://schemas.microsoft.com/office/drawing/2014/main" id="{8C847CB9-CB58-9CE1-5464-5687FBD0B96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16</a:t>
            </a:fld>
            <a:endParaRPr sz="12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0E85BF27-EC31-DF73-3DFF-CED1BCB9E8D5}"/>
              </a:ext>
            </a:extLst>
          </p:cNvPr>
          <p:cNvPicPr>
            <a:picLocks noChangeAspect="1"/>
          </p:cNvPicPr>
          <p:nvPr/>
        </p:nvPicPr>
        <p:blipFill rotWithShape="1">
          <a:blip r:embed="rId5"/>
          <a:srcRect l="80520" t="38265" r="10441" b="47050"/>
          <a:stretch/>
        </p:blipFill>
        <p:spPr>
          <a:xfrm>
            <a:off x="2112851" y="4378249"/>
            <a:ext cx="399991" cy="360478"/>
          </a:xfrm>
          <a:prstGeom prst="rect">
            <a:avLst/>
          </a:prstGeom>
        </p:spPr>
      </p:pic>
      <p:pic>
        <p:nvPicPr>
          <p:cNvPr id="10" name="Picture 9">
            <a:extLst>
              <a:ext uri="{FF2B5EF4-FFF2-40B4-BE49-F238E27FC236}">
                <a16:creationId xmlns:a16="http://schemas.microsoft.com/office/drawing/2014/main" id="{BF180943-1317-220B-F690-1637A86593D3}"/>
              </a:ext>
            </a:extLst>
          </p:cNvPr>
          <p:cNvPicPr>
            <a:picLocks noChangeAspect="1"/>
          </p:cNvPicPr>
          <p:nvPr/>
        </p:nvPicPr>
        <p:blipFill>
          <a:blip r:embed="rId6"/>
          <a:stretch>
            <a:fillRect/>
          </a:stretch>
        </p:blipFill>
        <p:spPr>
          <a:xfrm>
            <a:off x="2947321" y="810084"/>
            <a:ext cx="2616026" cy="3600000"/>
          </a:xfrm>
          <a:prstGeom prst="rect">
            <a:avLst/>
          </a:prstGeom>
          <a:ln>
            <a:solidFill>
              <a:schemeClr val="tx1"/>
            </a:solidFill>
          </a:ln>
        </p:spPr>
      </p:pic>
      <p:grpSp>
        <p:nvGrpSpPr>
          <p:cNvPr id="29" name="Group 28">
            <a:extLst>
              <a:ext uri="{FF2B5EF4-FFF2-40B4-BE49-F238E27FC236}">
                <a16:creationId xmlns:a16="http://schemas.microsoft.com/office/drawing/2014/main" id="{5595B961-B79A-D841-9FAB-77535939E2A1}"/>
              </a:ext>
            </a:extLst>
          </p:cNvPr>
          <p:cNvGrpSpPr/>
          <p:nvPr/>
        </p:nvGrpSpPr>
        <p:grpSpPr>
          <a:xfrm>
            <a:off x="3787327" y="1634849"/>
            <a:ext cx="2624365" cy="3481836"/>
            <a:chOff x="5275060" y="2315004"/>
            <a:chExt cx="2624365" cy="3481836"/>
          </a:xfrm>
        </p:grpSpPr>
        <p:pic>
          <p:nvPicPr>
            <p:cNvPr id="18" name="Picture 17">
              <a:extLst>
                <a:ext uri="{FF2B5EF4-FFF2-40B4-BE49-F238E27FC236}">
                  <a16:creationId xmlns:a16="http://schemas.microsoft.com/office/drawing/2014/main" id="{1B83B194-9781-BFD4-13A3-5C0088ACE626}"/>
                </a:ext>
              </a:extLst>
            </p:cNvPr>
            <p:cNvPicPr>
              <a:picLocks noChangeAspect="1"/>
            </p:cNvPicPr>
            <p:nvPr/>
          </p:nvPicPr>
          <p:blipFill>
            <a:blip r:embed="rId7"/>
            <a:stretch>
              <a:fillRect/>
            </a:stretch>
          </p:blipFill>
          <p:spPr>
            <a:xfrm>
              <a:off x="5285825" y="3305629"/>
              <a:ext cx="2613600" cy="2491211"/>
            </a:xfrm>
            <a:prstGeom prst="rect">
              <a:avLst/>
            </a:prstGeom>
          </p:spPr>
        </p:pic>
        <p:pic>
          <p:nvPicPr>
            <p:cNvPr id="14" name="Picture 13">
              <a:extLst>
                <a:ext uri="{FF2B5EF4-FFF2-40B4-BE49-F238E27FC236}">
                  <a16:creationId xmlns:a16="http://schemas.microsoft.com/office/drawing/2014/main" id="{F05B2B9A-953B-4C9A-10E6-66DDCA863DC2}"/>
                </a:ext>
              </a:extLst>
            </p:cNvPr>
            <p:cNvPicPr>
              <a:picLocks noChangeAspect="1"/>
            </p:cNvPicPr>
            <p:nvPr/>
          </p:nvPicPr>
          <p:blipFill>
            <a:blip r:embed="rId8"/>
            <a:stretch>
              <a:fillRect/>
            </a:stretch>
          </p:blipFill>
          <p:spPr>
            <a:xfrm>
              <a:off x="5285825" y="2457813"/>
              <a:ext cx="2613600" cy="923840"/>
            </a:xfrm>
            <a:prstGeom prst="rect">
              <a:avLst/>
            </a:prstGeom>
          </p:spPr>
        </p:pic>
        <p:pic>
          <p:nvPicPr>
            <p:cNvPr id="28" name="Picture 27">
              <a:extLst>
                <a:ext uri="{FF2B5EF4-FFF2-40B4-BE49-F238E27FC236}">
                  <a16:creationId xmlns:a16="http://schemas.microsoft.com/office/drawing/2014/main" id="{A04C3ACC-1264-925F-C1FD-F341E93B03BC}"/>
                </a:ext>
              </a:extLst>
            </p:cNvPr>
            <p:cNvPicPr>
              <a:picLocks noChangeAspect="1"/>
            </p:cNvPicPr>
            <p:nvPr/>
          </p:nvPicPr>
          <p:blipFill>
            <a:blip r:embed="rId9"/>
            <a:stretch>
              <a:fillRect/>
            </a:stretch>
          </p:blipFill>
          <p:spPr>
            <a:xfrm>
              <a:off x="5275060" y="2315004"/>
              <a:ext cx="2613600" cy="285618"/>
            </a:xfrm>
            <a:prstGeom prst="rect">
              <a:avLst/>
            </a:prstGeom>
          </p:spPr>
        </p:pic>
      </p:grpSp>
      <p:sp>
        <p:nvSpPr>
          <p:cNvPr id="30" name="Rectangle 29">
            <a:extLst>
              <a:ext uri="{FF2B5EF4-FFF2-40B4-BE49-F238E27FC236}">
                <a16:creationId xmlns:a16="http://schemas.microsoft.com/office/drawing/2014/main" id="{049C4B4A-4D99-1132-121C-CBB95639C71D}"/>
              </a:ext>
            </a:extLst>
          </p:cNvPr>
          <p:cNvSpPr/>
          <p:nvPr/>
        </p:nvSpPr>
        <p:spPr>
          <a:xfrm>
            <a:off x="3787327" y="1634849"/>
            <a:ext cx="2624365" cy="360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DF15AF6C-02AC-6B93-F81D-27BE6500CC3B}"/>
              </a:ext>
            </a:extLst>
          </p:cNvPr>
          <p:cNvPicPr>
            <a:picLocks noChangeAspect="1"/>
          </p:cNvPicPr>
          <p:nvPr/>
        </p:nvPicPr>
        <p:blipFill>
          <a:blip r:embed="rId10"/>
          <a:stretch>
            <a:fillRect/>
          </a:stretch>
        </p:blipFill>
        <p:spPr>
          <a:xfrm>
            <a:off x="4636365" y="2469790"/>
            <a:ext cx="2602835" cy="3600000"/>
          </a:xfrm>
          <a:prstGeom prst="rect">
            <a:avLst/>
          </a:prstGeom>
          <a:ln>
            <a:solidFill>
              <a:schemeClr val="tx1"/>
            </a:solidFill>
          </a:ln>
        </p:spPr>
      </p:pic>
      <p:pic>
        <p:nvPicPr>
          <p:cNvPr id="22" name="Picture 21">
            <a:extLst>
              <a:ext uri="{FF2B5EF4-FFF2-40B4-BE49-F238E27FC236}">
                <a16:creationId xmlns:a16="http://schemas.microsoft.com/office/drawing/2014/main" id="{25F67349-60F9-706E-258B-BAE91883796D}"/>
              </a:ext>
            </a:extLst>
          </p:cNvPr>
          <p:cNvPicPr>
            <a:picLocks noChangeAspect="1"/>
          </p:cNvPicPr>
          <p:nvPr/>
        </p:nvPicPr>
        <p:blipFill>
          <a:blip r:embed="rId11"/>
          <a:stretch>
            <a:fillRect/>
          </a:stretch>
        </p:blipFill>
        <p:spPr>
          <a:xfrm>
            <a:off x="7471533" y="810084"/>
            <a:ext cx="2619978" cy="3600000"/>
          </a:xfrm>
          <a:prstGeom prst="rect">
            <a:avLst/>
          </a:prstGeom>
          <a:ln>
            <a:solidFill>
              <a:schemeClr val="tx1"/>
            </a:solidFill>
          </a:ln>
        </p:spPr>
      </p:pic>
      <p:pic>
        <p:nvPicPr>
          <p:cNvPr id="24" name="Picture 23">
            <a:extLst>
              <a:ext uri="{FF2B5EF4-FFF2-40B4-BE49-F238E27FC236}">
                <a16:creationId xmlns:a16="http://schemas.microsoft.com/office/drawing/2014/main" id="{4DDCBC3A-08F2-35BA-8145-1C94EF2E1E65}"/>
              </a:ext>
            </a:extLst>
          </p:cNvPr>
          <p:cNvPicPr>
            <a:picLocks noChangeAspect="1"/>
          </p:cNvPicPr>
          <p:nvPr/>
        </p:nvPicPr>
        <p:blipFill>
          <a:blip r:embed="rId12"/>
          <a:stretch>
            <a:fillRect/>
          </a:stretch>
        </p:blipFill>
        <p:spPr>
          <a:xfrm>
            <a:off x="8470477" y="1629000"/>
            <a:ext cx="2612459" cy="3600000"/>
          </a:xfrm>
          <a:prstGeom prst="rect">
            <a:avLst/>
          </a:prstGeom>
          <a:ln>
            <a:solidFill>
              <a:schemeClr val="tx1"/>
            </a:solidFill>
          </a:ln>
        </p:spPr>
      </p:pic>
      <p:pic>
        <p:nvPicPr>
          <p:cNvPr id="26" name="Picture 25">
            <a:extLst>
              <a:ext uri="{FF2B5EF4-FFF2-40B4-BE49-F238E27FC236}">
                <a16:creationId xmlns:a16="http://schemas.microsoft.com/office/drawing/2014/main" id="{DB2CB6A0-C52F-1E6C-2611-372B5697E226}"/>
              </a:ext>
            </a:extLst>
          </p:cNvPr>
          <p:cNvPicPr>
            <a:picLocks noChangeAspect="1"/>
          </p:cNvPicPr>
          <p:nvPr/>
        </p:nvPicPr>
        <p:blipFill>
          <a:blip r:embed="rId13"/>
          <a:stretch>
            <a:fillRect/>
          </a:stretch>
        </p:blipFill>
        <p:spPr>
          <a:xfrm>
            <a:off x="9239816" y="2469790"/>
            <a:ext cx="2612459" cy="3600000"/>
          </a:xfrm>
          <a:prstGeom prst="rect">
            <a:avLst/>
          </a:prstGeom>
          <a:ln>
            <a:solidFill>
              <a:schemeClr val="tx1"/>
            </a:solidFill>
          </a:ln>
        </p:spPr>
      </p:pic>
    </p:spTree>
    <p:extLst>
      <p:ext uri="{BB962C8B-B14F-4D97-AF65-F5344CB8AC3E}">
        <p14:creationId xmlns:p14="http://schemas.microsoft.com/office/powerpoint/2010/main" val="935327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white lab coat and a person in white lab coat&#10;&#10;Description automatically generated">
            <a:extLst>
              <a:ext uri="{FF2B5EF4-FFF2-40B4-BE49-F238E27FC236}">
                <a16:creationId xmlns:a16="http://schemas.microsoft.com/office/drawing/2014/main" id="{D89C547D-BCFB-93F2-2F5F-983E12F30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50" y="801683"/>
            <a:ext cx="3477084" cy="1643216"/>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7" name="Title 1"/>
          <p:cNvSpPr txBox="1">
            <a:spLocks/>
          </p:cNvSpPr>
          <p:nvPr/>
        </p:nvSpPr>
        <p:spPr bwMode="auto">
          <a:xfrm>
            <a:off x="1524001" y="23708"/>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Other country specific use cases</a:t>
            </a:r>
          </a:p>
        </p:txBody>
      </p:sp>
      <p:sp>
        <p:nvSpPr>
          <p:cNvPr id="10" name="Title 1">
            <a:extLst>
              <a:ext uri="{FF2B5EF4-FFF2-40B4-BE49-F238E27FC236}">
                <a16:creationId xmlns:a16="http://schemas.microsoft.com/office/drawing/2014/main" id="{809B7020-A4DD-A1F3-861B-793F39AC1C78}"/>
              </a:ext>
            </a:extLst>
          </p:cNvPr>
          <p:cNvSpPr txBox="1">
            <a:spLocks/>
          </p:cNvSpPr>
          <p:nvPr/>
        </p:nvSpPr>
        <p:spPr>
          <a:xfrm>
            <a:off x="5035996" y="1465288"/>
            <a:ext cx="2579915" cy="358486"/>
          </a:xfrm>
          <a:prstGeom prst="rect">
            <a:avLst/>
          </a:prstGeom>
        </p:spPr>
        <p:txBody>
          <a:bodyPr vert="horz" lIns="51435" tIns="25718" rIns="51435" bIns="25718" rtlCol="0" anchor="b">
            <a:noAutofit/>
          </a:bodyPr>
          <a:lstStyle/>
          <a:p>
            <a:pPr defTabSz="514350">
              <a:lnSpc>
                <a:spcPct val="90000"/>
              </a:lnSpc>
              <a:defRPr/>
            </a:pPr>
            <a:r>
              <a:rPr lang="en-US" dirty="0">
                <a:ea typeface="Arial" charset="0"/>
              </a:rPr>
              <a:t>Myanmar (</a:t>
            </a:r>
            <a:r>
              <a:rPr lang="en-US" dirty="0">
                <a:ea typeface="Arial" charset="0"/>
                <a:hlinkClick r:id="rId4"/>
              </a:rPr>
              <a:t>https://arcg.is/OCHOz</a:t>
            </a:r>
            <a:r>
              <a:rPr lang="en-US" dirty="0">
                <a:ea typeface="Arial" charset="0"/>
              </a:rPr>
              <a:t>)</a:t>
            </a:r>
          </a:p>
        </p:txBody>
      </p:sp>
      <p:sp>
        <p:nvSpPr>
          <p:cNvPr id="16" name="Title 1">
            <a:extLst>
              <a:ext uri="{FF2B5EF4-FFF2-40B4-BE49-F238E27FC236}">
                <a16:creationId xmlns:a16="http://schemas.microsoft.com/office/drawing/2014/main" id="{E0B973F2-AD2F-81E8-0161-BEB4439E3F40}"/>
              </a:ext>
            </a:extLst>
          </p:cNvPr>
          <p:cNvSpPr txBox="1">
            <a:spLocks/>
          </p:cNvSpPr>
          <p:nvPr/>
        </p:nvSpPr>
        <p:spPr>
          <a:xfrm>
            <a:off x="4572000" y="2340750"/>
            <a:ext cx="2402977" cy="472754"/>
          </a:xfrm>
          <a:prstGeom prst="rect">
            <a:avLst/>
          </a:prstGeom>
        </p:spPr>
        <p:txBody>
          <a:bodyPr vert="horz" lIns="51435" tIns="25718" rIns="51435" bIns="25718" rtlCol="0" anchor="b">
            <a:noAutofit/>
          </a:bodyPr>
          <a:lstStyle/>
          <a:p>
            <a:pPr algn="r" defTabSz="514350">
              <a:lnSpc>
                <a:spcPct val="90000"/>
              </a:lnSpc>
              <a:defRPr/>
            </a:pPr>
            <a:r>
              <a:rPr lang="en-US" dirty="0">
                <a:ea typeface="Arial" charset="0"/>
              </a:rPr>
              <a:t>Cambodia (</a:t>
            </a:r>
            <a:r>
              <a:rPr lang="en-US" dirty="0">
                <a:ea typeface="Arial" charset="0"/>
                <a:hlinkClick r:id="rId5"/>
              </a:rPr>
              <a:t>https://arcg.is/0uviGj</a:t>
            </a:r>
            <a:r>
              <a:rPr lang="en-US" dirty="0">
                <a:ea typeface="Arial" charset="0"/>
              </a:rPr>
              <a:t>)</a:t>
            </a:r>
          </a:p>
        </p:txBody>
      </p:sp>
      <p:sp>
        <p:nvSpPr>
          <p:cNvPr id="17" name="Title 1">
            <a:extLst>
              <a:ext uri="{FF2B5EF4-FFF2-40B4-BE49-F238E27FC236}">
                <a16:creationId xmlns:a16="http://schemas.microsoft.com/office/drawing/2014/main" id="{74DF190B-98C8-1678-02D6-CA296711D264}"/>
              </a:ext>
            </a:extLst>
          </p:cNvPr>
          <p:cNvSpPr txBox="1">
            <a:spLocks/>
          </p:cNvSpPr>
          <p:nvPr/>
        </p:nvSpPr>
        <p:spPr>
          <a:xfrm>
            <a:off x="5174936" y="3866524"/>
            <a:ext cx="2559992" cy="358486"/>
          </a:xfrm>
          <a:prstGeom prst="rect">
            <a:avLst/>
          </a:prstGeom>
        </p:spPr>
        <p:txBody>
          <a:bodyPr vert="horz" lIns="51435" tIns="25718" rIns="51435" bIns="25718" rtlCol="0" anchor="b">
            <a:noAutofit/>
          </a:bodyPr>
          <a:lstStyle/>
          <a:p>
            <a:pPr defTabSz="514350">
              <a:lnSpc>
                <a:spcPct val="90000"/>
              </a:lnSpc>
              <a:defRPr/>
            </a:pPr>
            <a:r>
              <a:rPr lang="en-US" dirty="0">
                <a:ea typeface="Arial" charset="0"/>
              </a:rPr>
              <a:t>Viet Nam (</a:t>
            </a:r>
            <a:r>
              <a:rPr lang="en-US" dirty="0">
                <a:ea typeface="Arial" charset="0"/>
                <a:hlinkClick r:id="rId6"/>
              </a:rPr>
              <a:t>https://arcg.is/1XmLjy</a:t>
            </a:r>
            <a:r>
              <a:rPr lang="en-US" dirty="0">
                <a:ea typeface="Arial" charset="0"/>
              </a:rPr>
              <a:t>)</a:t>
            </a:r>
          </a:p>
        </p:txBody>
      </p:sp>
      <p:sp>
        <p:nvSpPr>
          <p:cNvPr id="19" name="Slide Number Placeholder 3">
            <a:extLst>
              <a:ext uri="{FF2B5EF4-FFF2-40B4-BE49-F238E27FC236}">
                <a16:creationId xmlns:a16="http://schemas.microsoft.com/office/drawing/2014/main" id="{50312E11-DC69-5070-C46B-2B2DA7A53897}"/>
              </a:ext>
            </a:extLst>
          </p:cNvPr>
          <p:cNvSpPr txBox="1">
            <a:spLocks/>
          </p:cNvSpPr>
          <p:nvPr/>
        </p:nvSpPr>
        <p:spPr>
          <a:xfrm>
            <a:off x="8603877" y="5797260"/>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17</a:t>
            </a:fld>
            <a:endParaRPr lang="en-US" sz="1200" dirty="0"/>
          </a:p>
        </p:txBody>
      </p:sp>
      <p:pic>
        <p:nvPicPr>
          <p:cNvPr id="9" name="Picture 8" descr="A person holding a person's hand&#10;&#10;Description automatically generated">
            <a:extLst>
              <a:ext uri="{FF2B5EF4-FFF2-40B4-BE49-F238E27FC236}">
                <a16:creationId xmlns:a16="http://schemas.microsoft.com/office/drawing/2014/main" id="{65FE2D7A-A75A-5192-1750-CFBEEBD65E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394" y="1636590"/>
            <a:ext cx="3351175" cy="16416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12" name="Picture 11" descr="A person sitting on the ground with his hands on his wrist&#10;&#10;Description automatically generated">
            <a:extLst>
              <a:ext uri="{FF2B5EF4-FFF2-40B4-BE49-F238E27FC236}">
                <a16:creationId xmlns:a16="http://schemas.microsoft.com/office/drawing/2014/main" id="{0A274114-23B9-9D9C-4762-909DCC838F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950" y="3152218"/>
            <a:ext cx="3453482" cy="16850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4" name="Picture 3">
            <a:extLst>
              <a:ext uri="{FF2B5EF4-FFF2-40B4-BE49-F238E27FC236}">
                <a16:creationId xmlns:a16="http://schemas.microsoft.com/office/drawing/2014/main" id="{ECFE4B19-B76F-DDC7-5E50-A4482BE7EB36}"/>
              </a:ext>
            </a:extLst>
          </p:cNvPr>
          <p:cNvPicPr>
            <a:picLocks noChangeAspect="1"/>
          </p:cNvPicPr>
          <p:nvPr/>
        </p:nvPicPr>
        <p:blipFill>
          <a:blip r:embed="rId9"/>
          <a:stretch>
            <a:fillRect/>
          </a:stretch>
        </p:blipFill>
        <p:spPr>
          <a:xfrm>
            <a:off x="8022394" y="4419535"/>
            <a:ext cx="3384550" cy="1685000"/>
          </a:xfrm>
          <a:prstGeom prst="rect">
            <a:avLst/>
          </a:prstGeom>
          <a:ln w="12700">
            <a:solidFill>
              <a:schemeClr val="tx1"/>
            </a:solidFill>
          </a:ln>
          <a:effectLst>
            <a:outerShdw blurRad="50800" dist="50800" dir="5400000" algn="tl" rotWithShape="0">
              <a:prstClr val="black">
                <a:alpha val="40000"/>
              </a:prstClr>
            </a:outerShdw>
          </a:effectLst>
        </p:spPr>
      </p:pic>
      <p:sp>
        <p:nvSpPr>
          <p:cNvPr id="6" name="Google Shape;381;p13">
            <a:extLst>
              <a:ext uri="{FF2B5EF4-FFF2-40B4-BE49-F238E27FC236}">
                <a16:creationId xmlns:a16="http://schemas.microsoft.com/office/drawing/2014/main" id="{01A82BD4-3487-2B20-F7EF-55970D19A2AC}"/>
              </a:ext>
            </a:extLst>
          </p:cNvPr>
          <p:cNvSpPr txBox="1"/>
          <p:nvPr/>
        </p:nvSpPr>
        <p:spPr>
          <a:xfrm>
            <a:off x="5239094" y="4957886"/>
            <a:ext cx="1676544"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rgbClr val="002147"/>
                </a:solidFill>
                <a:latin typeface="Calibri"/>
                <a:ea typeface="Calibri"/>
                <a:cs typeface="Calibri"/>
                <a:sym typeface="Calibri"/>
              </a:rPr>
              <a:t>Mongolia</a:t>
            </a:r>
            <a:endParaRPr dirty="0">
              <a:solidFill>
                <a:srgbClr val="002147"/>
              </a:solidFill>
            </a:endParaRPr>
          </a:p>
        </p:txBody>
      </p:sp>
      <p:sp>
        <p:nvSpPr>
          <p:cNvPr id="8" name="Google Shape;382;p13">
            <a:extLst>
              <a:ext uri="{FF2B5EF4-FFF2-40B4-BE49-F238E27FC236}">
                <a16:creationId xmlns:a16="http://schemas.microsoft.com/office/drawing/2014/main" id="{E69755BA-8CEB-EF1A-CACB-D1E851468285}"/>
              </a:ext>
            </a:extLst>
          </p:cNvPr>
          <p:cNvSpPr txBox="1"/>
          <p:nvPr/>
        </p:nvSpPr>
        <p:spPr>
          <a:xfrm>
            <a:off x="4572000" y="5262035"/>
            <a:ext cx="255999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02147"/>
                </a:solidFill>
                <a:latin typeface="Calibri"/>
                <a:ea typeface="Calibri"/>
                <a:cs typeface="Calibri"/>
                <a:sym typeface="Calibri"/>
              </a:rPr>
              <a:t>(</a:t>
            </a:r>
            <a:r>
              <a:rPr lang="en-US" dirty="0">
                <a:solidFill>
                  <a:srgbClr val="002147"/>
                </a:solidFill>
                <a:latin typeface="Calibri"/>
                <a:ea typeface="Calibri"/>
                <a:cs typeface="Calibri"/>
                <a:sym typeface="Calibri"/>
                <a:hlinkClick r:id="rId10"/>
              </a:rPr>
              <a:t>https://arcg.is/1O0u4r</a:t>
            </a:r>
            <a:r>
              <a:rPr lang="en-US" dirty="0">
                <a:solidFill>
                  <a:srgbClr val="002147"/>
                </a:solidFill>
                <a:latin typeface="Calibri"/>
                <a:ea typeface="Calibri"/>
                <a:cs typeface="Calibri"/>
                <a:sym typeface="Calibri"/>
              </a:rPr>
              <a:t>) </a:t>
            </a:r>
            <a:endParaRPr dirty="0">
              <a:solidFill>
                <a:srgbClr val="002147"/>
              </a:solidFill>
            </a:endParaRPr>
          </a:p>
        </p:txBody>
      </p:sp>
      <p:pic>
        <p:nvPicPr>
          <p:cNvPr id="13" name="Picture 12" descr="A qr code on a white background&#10;&#10;Description automatically generated">
            <a:extLst>
              <a:ext uri="{FF2B5EF4-FFF2-40B4-BE49-F238E27FC236}">
                <a16:creationId xmlns:a16="http://schemas.microsoft.com/office/drawing/2014/main" id="{A2301FF3-9B7C-9050-B663-C0CF2FED10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04284" y="4902990"/>
            <a:ext cx="770400" cy="770400"/>
          </a:xfrm>
          <a:prstGeom prst="rect">
            <a:avLst/>
          </a:prstGeom>
        </p:spPr>
      </p:pic>
      <p:pic>
        <p:nvPicPr>
          <p:cNvPr id="15" name="Picture 14" descr="A qr code on a white background&#10;&#10;Description automatically generated">
            <a:extLst>
              <a:ext uri="{FF2B5EF4-FFF2-40B4-BE49-F238E27FC236}">
                <a16:creationId xmlns:a16="http://schemas.microsoft.com/office/drawing/2014/main" id="{D3F1ED2D-AE43-2D2F-CD9F-8754428F71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65596" y="3622791"/>
            <a:ext cx="770400" cy="770400"/>
          </a:xfrm>
          <a:prstGeom prst="rect">
            <a:avLst/>
          </a:prstGeom>
        </p:spPr>
      </p:pic>
      <p:pic>
        <p:nvPicPr>
          <p:cNvPr id="26" name="Picture 25" descr="A qr code on a white background&#10;&#10;Description automatically generated">
            <a:extLst>
              <a:ext uri="{FF2B5EF4-FFF2-40B4-BE49-F238E27FC236}">
                <a16:creationId xmlns:a16="http://schemas.microsoft.com/office/drawing/2014/main" id="{3400CB0D-B057-340A-63CD-2EBC756F24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04284" y="2144743"/>
            <a:ext cx="770400" cy="770400"/>
          </a:xfrm>
          <a:prstGeom prst="rect">
            <a:avLst/>
          </a:prstGeom>
        </p:spPr>
      </p:pic>
      <p:pic>
        <p:nvPicPr>
          <p:cNvPr id="28" name="Picture 27" descr="A qr code with black squares&#10;&#10;Description automatically generated">
            <a:extLst>
              <a:ext uri="{FF2B5EF4-FFF2-40B4-BE49-F238E27FC236}">
                <a16:creationId xmlns:a16="http://schemas.microsoft.com/office/drawing/2014/main" id="{ADDD74E8-1F3D-1572-3026-662509A7F6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3208" y="1213586"/>
            <a:ext cx="770400" cy="770400"/>
          </a:xfrm>
          <a:prstGeom prst="rect">
            <a:avLst/>
          </a:prstGeom>
        </p:spPr>
      </p:pic>
    </p:spTree>
    <p:extLst>
      <p:ext uri="{BB962C8B-B14F-4D97-AF65-F5344CB8AC3E}">
        <p14:creationId xmlns:p14="http://schemas.microsoft.com/office/powerpoint/2010/main" val="263099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271588" y="1095486"/>
            <a:ext cx="9685337" cy="4401205"/>
          </a:xfrm>
          <a:prstGeom prst="rect">
            <a:avLst/>
          </a:prstGeom>
          <a:noFill/>
          <a:ln w="9525">
            <a:noFill/>
            <a:miter lim="800000"/>
            <a:headEnd/>
            <a:tailEnd/>
          </a:ln>
        </p:spPr>
        <p:txBody>
          <a:bodyPr wrap="square">
            <a:spAutoFit/>
          </a:bodyPr>
          <a:lstStyle/>
          <a:p>
            <a:pPr marL="0" lvl="1"/>
            <a:r>
              <a:rPr lang="en-US" sz="2800" dirty="0"/>
              <a:t>The use of geospatial data and technologies in public health helps solve issues in different public health programs such as:</a:t>
            </a:r>
          </a:p>
          <a:p>
            <a:pPr marL="0" lvl="1"/>
            <a:endParaRPr lang="en-US" sz="2800" dirty="0"/>
          </a:p>
          <a:p>
            <a:pPr lvl="1" indent="-457200">
              <a:buFont typeface="Arial" pitchFamily="34" charset="0"/>
              <a:buChar char="•"/>
            </a:pPr>
            <a:r>
              <a:rPr lang="en-GB" sz="2800" dirty="0"/>
              <a:t>Planning</a:t>
            </a:r>
          </a:p>
          <a:p>
            <a:pPr lvl="1" indent="-457200">
              <a:buFont typeface="Arial" pitchFamily="34" charset="0"/>
              <a:buChar char="•"/>
            </a:pPr>
            <a:r>
              <a:rPr lang="en-GB" sz="2800" dirty="0"/>
              <a:t>Communicable diseases</a:t>
            </a:r>
          </a:p>
          <a:p>
            <a:pPr lvl="1" indent="-457200">
              <a:buFont typeface="Arial" pitchFamily="34" charset="0"/>
              <a:buChar char="•"/>
            </a:pPr>
            <a:r>
              <a:rPr lang="en-GB" sz="2800" dirty="0"/>
              <a:t>Emergency management</a:t>
            </a:r>
          </a:p>
          <a:p>
            <a:pPr lvl="1" indent="-457200">
              <a:buFont typeface="Arial" pitchFamily="34" charset="0"/>
              <a:buChar char="•"/>
            </a:pPr>
            <a:r>
              <a:rPr lang="en-GB" sz="2800" dirty="0"/>
              <a:t>Immunization</a:t>
            </a:r>
            <a:endParaRPr lang="en-US" sz="2800" dirty="0"/>
          </a:p>
          <a:p>
            <a:endParaRPr lang="en-PH" altLang="en-US" sz="2800" dirty="0"/>
          </a:p>
          <a:p>
            <a:r>
              <a:rPr lang="en-PH" altLang="en-US" sz="2800" dirty="0"/>
              <a:t>This session presents some overview examples of this in the Asia and the Pacific Region and beyond.</a:t>
            </a:r>
            <a:endParaRPr lang="en-US" altLang="en-US" sz="2800" dirty="0"/>
          </a:p>
        </p:txBody>
      </p:sp>
      <p:sp>
        <p:nvSpPr>
          <p:cNvPr id="2" name="Title 1">
            <a:extLst>
              <a:ext uri="{FF2B5EF4-FFF2-40B4-BE49-F238E27FC236}">
                <a16:creationId xmlns:a16="http://schemas.microsoft.com/office/drawing/2014/main" id="{F4AB8E6C-A967-2759-D3EE-EFF8AF7F660B}"/>
              </a:ext>
            </a:extLst>
          </p:cNvPr>
          <p:cNvSpPr txBox="1">
            <a:spLocks/>
          </p:cNvSpPr>
          <p:nvPr/>
        </p:nvSpPr>
        <p:spPr>
          <a:xfrm>
            <a:off x="0" y="17365"/>
            <a:ext cx="12192000" cy="6937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200" b="1" dirty="0">
                <a:solidFill>
                  <a:srgbClr val="002147"/>
                </a:solidFill>
                <a:latin typeface="+mn-lt"/>
              </a:rPr>
              <a:t>Geospatial data and technologies in Public Health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280319" y="1093127"/>
            <a:ext cx="6124528" cy="2677656"/>
          </a:xfrm>
          <a:prstGeom prst="rect">
            <a:avLst/>
          </a:prstGeom>
          <a:noFill/>
          <a:ln w="9525">
            <a:noFill/>
            <a:miter lim="800000"/>
            <a:headEnd/>
            <a:tailEnd/>
          </a:ln>
        </p:spPr>
        <p:txBody>
          <a:bodyPr wrap="square">
            <a:spAutoFit/>
          </a:bodyPr>
          <a:lstStyle/>
          <a:p>
            <a:pPr marL="0" lvl="1"/>
            <a:r>
              <a:rPr lang="en-US" sz="2400" dirty="0"/>
              <a:t>The WHO National eHealth Strategy Toolkit  is </a:t>
            </a:r>
            <a:r>
              <a:rPr lang="en-PH" sz="2400" dirty="0"/>
              <a:t>an expert, practical guide that provides governments, their ministries, and stakeholders with a solid foundation and method for the development and implementation of a national eHealth vision, action plan and monitoring framework.</a:t>
            </a:r>
            <a:endParaRPr lang="en-US" altLang="en-US" sz="2000" dirty="0"/>
          </a:p>
        </p:txBody>
      </p:sp>
      <p:pic>
        <p:nvPicPr>
          <p:cNvPr id="5" name="Picture 2"/>
          <p:cNvPicPr>
            <a:picLocks noChangeAspect="1" noChangeArrowheads="1"/>
          </p:cNvPicPr>
          <p:nvPr/>
        </p:nvPicPr>
        <p:blipFill>
          <a:blip r:embed="rId3" cstate="print"/>
          <a:srcRect l="26869" t="15842" r="28244" b="415"/>
          <a:stretch>
            <a:fillRect/>
          </a:stretch>
        </p:blipFill>
        <p:spPr bwMode="auto">
          <a:xfrm>
            <a:off x="7704564" y="1556792"/>
            <a:ext cx="2684439" cy="3850050"/>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948174" y="4054250"/>
            <a:ext cx="5184576" cy="195807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dirty="0">
                <a:solidFill>
                  <a:schemeClr val="tx1"/>
                </a:solidFill>
              </a:rPr>
              <a:t>Although not an example of case study of geography in public health per se, it advocates and emphasizes the importance of geography in public health planning and e-health strategy.</a:t>
            </a:r>
          </a:p>
        </p:txBody>
      </p:sp>
      <p:sp>
        <p:nvSpPr>
          <p:cNvPr id="7" name="Right Arrow 6"/>
          <p:cNvSpPr/>
          <p:nvPr/>
        </p:nvSpPr>
        <p:spPr>
          <a:xfrm>
            <a:off x="1408638" y="4098544"/>
            <a:ext cx="432048" cy="449188"/>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itle 1"/>
          <p:cNvSpPr txBox="1">
            <a:spLocks/>
          </p:cNvSpPr>
          <p:nvPr/>
        </p:nvSpPr>
        <p:spPr>
          <a:xfrm>
            <a:off x="8965" y="6101973"/>
            <a:ext cx="7687765" cy="246221"/>
          </a:xfrm>
          <a:prstGeom prst="rect">
            <a:avLst/>
          </a:prstGeom>
        </p:spPr>
        <p:txBody>
          <a:bodyPr wrap="square">
            <a:spAutoFit/>
          </a:bodyPr>
          <a:lstStyle>
            <a:defPPr>
              <a:defRPr lang="en-US"/>
            </a:defPPr>
            <a:lvl1pPr>
              <a:defRPr sz="1000"/>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dirty="0">
                <a:hlinkClick r:id="rId4"/>
              </a:rPr>
              <a:t>https://apps.who.int/iris/handle/10665/75211</a:t>
            </a:r>
            <a:endParaRPr lang="en-US" dirty="0"/>
          </a:p>
        </p:txBody>
      </p:sp>
      <p:sp>
        <p:nvSpPr>
          <p:cNvPr id="2" name="Title 1">
            <a:extLst>
              <a:ext uri="{FF2B5EF4-FFF2-40B4-BE49-F238E27FC236}">
                <a16:creationId xmlns:a16="http://schemas.microsoft.com/office/drawing/2014/main" id="{09398B2F-C286-3F86-9A65-38C15E0C97E0}"/>
              </a:ext>
            </a:extLst>
          </p:cNvPr>
          <p:cNvSpPr txBox="1">
            <a:spLocks/>
          </p:cNvSpPr>
          <p:nvPr/>
        </p:nvSpPr>
        <p:spPr>
          <a:xfrm>
            <a:off x="0" y="17365"/>
            <a:ext cx="12192000" cy="6937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PH" altLang="en-US" sz="3200" b="1" dirty="0">
                <a:solidFill>
                  <a:srgbClr val="002147"/>
                </a:solidFill>
                <a:latin typeface="+mn-lt"/>
              </a:rPr>
              <a:t>WHO National eHealth Strategy Toolkit</a:t>
            </a:r>
            <a:endParaRPr lang="en-US" altLang="en-US" sz="3200" b="1" dirty="0">
              <a:solidFill>
                <a:srgbClr val="002147"/>
              </a:solidFill>
              <a:latin typeface="+mn-lt"/>
            </a:endParaRPr>
          </a:p>
        </p:txBody>
      </p:sp>
    </p:spTree>
    <p:extLst>
      <p:ext uri="{BB962C8B-B14F-4D97-AF65-F5344CB8AC3E}">
        <p14:creationId xmlns:p14="http://schemas.microsoft.com/office/powerpoint/2010/main" val="4176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26869" t="15842" r="28244" b="415"/>
          <a:stretch>
            <a:fillRect/>
          </a:stretch>
        </p:blipFill>
        <p:spPr bwMode="auto">
          <a:xfrm>
            <a:off x="7859471" y="1144316"/>
            <a:ext cx="2684439" cy="385005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282317" y="882405"/>
            <a:ext cx="4356484" cy="892552"/>
          </a:xfrm>
          <a:prstGeom prst="rect">
            <a:avLst/>
          </a:prstGeom>
          <a:noFill/>
        </p:spPr>
        <p:txBody>
          <a:bodyPr wrap="square" rtlCol="0">
            <a:spAutoFit/>
          </a:bodyPr>
          <a:lstStyle/>
          <a:p>
            <a:r>
              <a:rPr lang="en-US" sz="2600" b="1" dirty="0"/>
              <a:t>18 mention of the terms geographic or geographical</a:t>
            </a:r>
          </a:p>
        </p:txBody>
      </p:sp>
      <p:pic>
        <p:nvPicPr>
          <p:cNvPr id="12" name="Picture 3"/>
          <p:cNvPicPr>
            <a:picLocks noChangeAspect="1" noChangeArrowheads="1"/>
          </p:cNvPicPr>
          <p:nvPr/>
        </p:nvPicPr>
        <p:blipFill>
          <a:blip r:embed="rId4" cstate="print"/>
          <a:srcRect l="15356" t="35049" r="17314" b="47281"/>
          <a:stretch>
            <a:fillRect/>
          </a:stretch>
        </p:blipFill>
        <p:spPr bwMode="auto">
          <a:xfrm>
            <a:off x="1811505" y="1881554"/>
            <a:ext cx="4752528" cy="958843"/>
          </a:xfrm>
          <a:prstGeom prst="rect">
            <a:avLst/>
          </a:prstGeom>
          <a:ln>
            <a:noFill/>
          </a:ln>
          <a:effectLst>
            <a:outerShdw blurRad="50800" dist="38100" dir="2700000" algn="tl" rotWithShape="0">
              <a:prstClr val="black">
                <a:alpha val="40000"/>
              </a:prstClr>
            </a:outerShdw>
          </a:effectLst>
        </p:spPr>
      </p:pic>
      <p:pic>
        <p:nvPicPr>
          <p:cNvPr id="13" name="Picture 4"/>
          <p:cNvPicPr>
            <a:picLocks noChangeAspect="1" noChangeArrowheads="1"/>
          </p:cNvPicPr>
          <p:nvPr/>
        </p:nvPicPr>
        <p:blipFill>
          <a:blip r:embed="rId5" cstate="print"/>
          <a:srcRect l="14175" t="46160" r="20267" b="43852"/>
          <a:stretch>
            <a:fillRect/>
          </a:stretch>
        </p:blipFill>
        <p:spPr bwMode="auto">
          <a:xfrm>
            <a:off x="2747409" y="5238699"/>
            <a:ext cx="7309321" cy="856046"/>
          </a:xfrm>
          <a:prstGeom prst="rect">
            <a:avLst/>
          </a:prstGeom>
          <a:ln>
            <a:noFill/>
          </a:ln>
          <a:effectLst>
            <a:outerShdw blurRad="50800" dist="38100" dir="2700000" algn="tl" rotWithShape="0">
              <a:prstClr val="black">
                <a:alpha val="40000"/>
              </a:prstClr>
            </a:outerShdw>
          </a:effectLst>
        </p:spPr>
      </p:pic>
      <p:pic>
        <p:nvPicPr>
          <p:cNvPr id="14" name="Picture 6"/>
          <p:cNvPicPr>
            <a:picLocks noChangeAspect="1" noChangeArrowheads="1"/>
          </p:cNvPicPr>
          <p:nvPr/>
        </p:nvPicPr>
        <p:blipFill>
          <a:blip r:embed="rId6" cstate="print"/>
          <a:srcRect l="15154" t="28488" r="16925" b="36171"/>
          <a:stretch>
            <a:fillRect/>
          </a:stretch>
        </p:blipFill>
        <p:spPr bwMode="auto">
          <a:xfrm>
            <a:off x="2135850" y="2979893"/>
            <a:ext cx="5220582" cy="2088232"/>
          </a:xfrm>
          <a:prstGeom prst="rect">
            <a:avLst/>
          </a:prstGeom>
          <a:ln>
            <a:noFill/>
          </a:ln>
          <a:effectLst>
            <a:outerShdw blurRad="50800" dist="38100" dir="2700000" algn="tl" rotWithShape="0">
              <a:prstClr val="black">
                <a:alpha val="40000"/>
              </a:prstClr>
            </a:outerShdw>
          </a:effectLst>
        </p:spPr>
      </p:pic>
      <p:sp>
        <p:nvSpPr>
          <p:cNvPr id="15" name="Oval 14"/>
          <p:cNvSpPr/>
          <p:nvPr/>
        </p:nvSpPr>
        <p:spPr>
          <a:xfrm>
            <a:off x="3458307" y="2331531"/>
            <a:ext cx="100811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3310380" y="4326454"/>
            <a:ext cx="34563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3071954" y="5737749"/>
            <a:ext cx="180020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B3D9D2D-C342-6918-232D-3FAF9783DD9C}"/>
              </a:ext>
            </a:extLst>
          </p:cNvPr>
          <p:cNvSpPr txBox="1">
            <a:spLocks/>
          </p:cNvSpPr>
          <p:nvPr/>
        </p:nvSpPr>
        <p:spPr>
          <a:xfrm>
            <a:off x="0" y="17365"/>
            <a:ext cx="12192000" cy="6937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PH" altLang="en-US" sz="3200" b="1" dirty="0">
                <a:solidFill>
                  <a:srgbClr val="002147"/>
                </a:solidFill>
                <a:latin typeface="+mn-lt"/>
              </a:rPr>
              <a:t>WHO National eHealth Strategy Toolkit</a:t>
            </a:r>
            <a:endParaRPr lang="en-US" altLang="en-US" sz="3200" b="1" dirty="0">
              <a:solidFill>
                <a:srgbClr val="002147"/>
              </a:solidFill>
              <a:latin typeface="+mn-lt"/>
            </a:endParaRPr>
          </a:p>
        </p:txBody>
      </p:sp>
    </p:spTree>
    <p:extLst>
      <p:ext uri="{BB962C8B-B14F-4D97-AF65-F5344CB8AC3E}">
        <p14:creationId xmlns:p14="http://schemas.microsoft.com/office/powerpoint/2010/main" val="837346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Planning - Accessibility analysis (Vanuatu) </a:t>
            </a:r>
            <a:endParaRPr dirty="0">
              <a:solidFill>
                <a:srgbClr val="002147"/>
              </a:solidFill>
            </a:endParaRPr>
          </a:p>
        </p:txBody>
      </p:sp>
      <p:sp>
        <p:nvSpPr>
          <p:cNvPr id="21" name="TextBox 20">
            <a:extLst>
              <a:ext uri="{FF2B5EF4-FFF2-40B4-BE49-F238E27FC236}">
                <a16:creationId xmlns:a16="http://schemas.microsoft.com/office/drawing/2014/main" id="{73424A4F-BB50-C774-00EB-1582395DC4B8}"/>
              </a:ext>
            </a:extLst>
          </p:cNvPr>
          <p:cNvSpPr txBox="1"/>
          <p:nvPr/>
        </p:nvSpPr>
        <p:spPr>
          <a:xfrm>
            <a:off x="371849" y="657093"/>
            <a:ext cx="1342464" cy="369332"/>
          </a:xfrm>
          <a:prstGeom prst="rect">
            <a:avLst/>
          </a:prstGeom>
          <a:noFill/>
        </p:spPr>
        <p:txBody>
          <a:bodyPr wrap="square">
            <a:spAutoFit/>
          </a:bodyPr>
          <a:lstStyle/>
          <a:p>
            <a:r>
              <a:rPr lang="en-US" b="1" dirty="0"/>
              <a:t>Objective</a:t>
            </a:r>
            <a:endParaRPr lang="en-GB" b="1" dirty="0"/>
          </a:p>
        </p:txBody>
      </p:sp>
      <p:sp>
        <p:nvSpPr>
          <p:cNvPr id="24" name="TextBox 23">
            <a:extLst>
              <a:ext uri="{FF2B5EF4-FFF2-40B4-BE49-F238E27FC236}">
                <a16:creationId xmlns:a16="http://schemas.microsoft.com/office/drawing/2014/main" id="{C9E31383-69ED-D31F-4350-AB3BE70004D7}"/>
              </a:ext>
            </a:extLst>
          </p:cNvPr>
          <p:cNvSpPr txBox="1"/>
          <p:nvPr/>
        </p:nvSpPr>
        <p:spPr>
          <a:xfrm>
            <a:off x="371849" y="1026425"/>
            <a:ext cx="4065679" cy="923330"/>
          </a:xfrm>
          <a:prstGeom prst="rect">
            <a:avLst/>
          </a:prstGeom>
          <a:noFill/>
        </p:spPr>
        <p:txBody>
          <a:bodyPr wrap="square">
            <a:spAutoFit/>
          </a:bodyPr>
          <a:lstStyle/>
          <a:p>
            <a:r>
              <a:rPr lang="en-US" dirty="0"/>
              <a:t>E</a:t>
            </a:r>
            <a:r>
              <a:rPr lang="en-US" sz="1800" kern="1200" dirty="0">
                <a:solidFill>
                  <a:schemeClr val="tx1"/>
                </a:solidFill>
                <a:effectLst/>
                <a:latin typeface="+mn-lt"/>
                <a:ea typeface="+mn-ea"/>
                <a:cs typeface="+mn-cs"/>
              </a:rPr>
              <a:t>nsure that the population has equitable geographic access to primary health care services</a:t>
            </a:r>
            <a:endParaRPr lang="en-GB" dirty="0"/>
          </a:p>
        </p:txBody>
      </p:sp>
      <p:sp>
        <p:nvSpPr>
          <p:cNvPr id="26" name="TextBox 25">
            <a:extLst>
              <a:ext uri="{FF2B5EF4-FFF2-40B4-BE49-F238E27FC236}">
                <a16:creationId xmlns:a16="http://schemas.microsoft.com/office/drawing/2014/main" id="{F8272992-9F58-06C2-F4A4-8D292915A409}"/>
              </a:ext>
            </a:extLst>
          </p:cNvPr>
          <p:cNvSpPr txBox="1"/>
          <p:nvPr/>
        </p:nvSpPr>
        <p:spPr>
          <a:xfrm>
            <a:off x="371849" y="2130632"/>
            <a:ext cx="1342464" cy="369332"/>
          </a:xfrm>
          <a:prstGeom prst="rect">
            <a:avLst/>
          </a:prstGeom>
          <a:noFill/>
        </p:spPr>
        <p:txBody>
          <a:bodyPr wrap="square">
            <a:spAutoFit/>
          </a:bodyPr>
          <a:lstStyle/>
          <a:p>
            <a:r>
              <a:rPr lang="en-US" b="1" dirty="0"/>
              <a:t>Method</a:t>
            </a:r>
            <a:endParaRPr lang="en-GB" b="1" dirty="0"/>
          </a:p>
        </p:txBody>
      </p:sp>
      <p:sp>
        <p:nvSpPr>
          <p:cNvPr id="29" name="TextBox 28">
            <a:extLst>
              <a:ext uri="{FF2B5EF4-FFF2-40B4-BE49-F238E27FC236}">
                <a16:creationId xmlns:a16="http://schemas.microsoft.com/office/drawing/2014/main" id="{23320E45-3551-67B1-F821-AA60D0BF3030}"/>
              </a:ext>
            </a:extLst>
          </p:cNvPr>
          <p:cNvSpPr txBox="1"/>
          <p:nvPr/>
        </p:nvSpPr>
        <p:spPr>
          <a:xfrm>
            <a:off x="479424" y="2496373"/>
            <a:ext cx="4065681" cy="2585323"/>
          </a:xfrm>
          <a:prstGeom prst="rect">
            <a:avLst/>
          </a:prstGeom>
          <a:noFill/>
        </p:spPr>
        <p:txBody>
          <a:bodyPr wrap="square">
            <a:spAutoFit/>
          </a:bodyPr>
          <a:lstStyle/>
          <a:p>
            <a:pPr marL="285750" indent="-285750">
              <a:buFont typeface="Arial" panose="020B0604020202020204" pitchFamily="34" charset="0"/>
              <a:buChar char="•"/>
            </a:pPr>
            <a:r>
              <a:rPr lang="en-US" dirty="0"/>
              <a:t>Data compilation, quality assessment and improvement </a:t>
            </a:r>
          </a:p>
          <a:p>
            <a:pPr marL="285750" indent="-285750">
              <a:buFont typeface="Arial" panose="020B0604020202020204" pitchFamily="34" charset="0"/>
              <a:buChar char="•"/>
            </a:pPr>
            <a:r>
              <a:rPr lang="en-US" dirty="0"/>
              <a:t>Use of AccessMod to conduct different analysis aiming at evaluating the current level of accessibility of primary health care services, service referral and propose solutions for scaling up  </a:t>
            </a:r>
          </a:p>
          <a:p>
            <a:pPr marL="285750" indent="-285750">
              <a:buFont typeface="Arial" panose="020B0604020202020204" pitchFamily="34" charset="0"/>
              <a:buChar char="•"/>
            </a:pPr>
            <a:r>
              <a:rPr lang="en-US" dirty="0"/>
              <a:t>Technical capacity strengthening</a:t>
            </a:r>
          </a:p>
        </p:txBody>
      </p:sp>
      <p:sp>
        <p:nvSpPr>
          <p:cNvPr id="31" name="TextBox 30">
            <a:extLst>
              <a:ext uri="{FF2B5EF4-FFF2-40B4-BE49-F238E27FC236}">
                <a16:creationId xmlns:a16="http://schemas.microsoft.com/office/drawing/2014/main" id="{2C864334-1483-1A21-9E2A-A30D7990310B}"/>
              </a:ext>
            </a:extLst>
          </p:cNvPr>
          <p:cNvSpPr txBox="1"/>
          <p:nvPr/>
        </p:nvSpPr>
        <p:spPr>
          <a:xfrm>
            <a:off x="395673" y="5586010"/>
            <a:ext cx="3482976" cy="738664"/>
          </a:xfrm>
          <a:prstGeom prst="rect">
            <a:avLst/>
          </a:prstGeom>
          <a:noFill/>
        </p:spPr>
        <p:txBody>
          <a:bodyPr wrap="square">
            <a:spAutoFit/>
          </a:bodyPr>
          <a:lstStyle/>
          <a:p>
            <a:r>
              <a:rPr lang="en-US" sz="1400" b="1" dirty="0"/>
              <a:t>Reference:</a:t>
            </a:r>
            <a:r>
              <a:rPr lang="en-US" sz="1400" dirty="0"/>
              <a:t> </a:t>
            </a:r>
            <a:r>
              <a:rPr lang="en-US" sz="1400" dirty="0">
                <a:hlinkClick r:id="rId3"/>
              </a:rPr>
              <a:t>https://healthgeolab.net/KNOW_REP/Acc_Analysis_VUT_050224_FINAL.pdf</a:t>
            </a:r>
            <a:r>
              <a:rPr lang="en-US" sz="1400" dirty="0"/>
              <a:t> </a:t>
            </a:r>
          </a:p>
        </p:txBody>
      </p:sp>
      <p:sp>
        <p:nvSpPr>
          <p:cNvPr id="33" name="TextBox 32">
            <a:extLst>
              <a:ext uri="{FF2B5EF4-FFF2-40B4-BE49-F238E27FC236}">
                <a16:creationId xmlns:a16="http://schemas.microsoft.com/office/drawing/2014/main" id="{67115895-A006-DCD8-B81A-C93C049CA8DC}"/>
              </a:ext>
            </a:extLst>
          </p:cNvPr>
          <p:cNvSpPr txBox="1"/>
          <p:nvPr/>
        </p:nvSpPr>
        <p:spPr>
          <a:xfrm>
            <a:off x="4957485" y="2864262"/>
            <a:ext cx="2651308" cy="461665"/>
          </a:xfrm>
          <a:prstGeom prst="rect">
            <a:avLst/>
          </a:prstGeom>
          <a:noFill/>
        </p:spPr>
        <p:txBody>
          <a:bodyPr wrap="square">
            <a:spAutoFit/>
          </a:bodyPr>
          <a:lstStyle/>
          <a:p>
            <a:pPr algn="ctr"/>
            <a:r>
              <a:rPr lang="en-US" sz="1200" dirty="0">
                <a:solidFill>
                  <a:schemeClr val="dk1"/>
                </a:solidFill>
                <a:ea typeface="Calibri"/>
                <a:cs typeface="Calibri"/>
                <a:sym typeface="Calibri"/>
              </a:rPr>
              <a:t>Improved geospatial data that can be used to support other programs</a:t>
            </a:r>
            <a:endParaRPr lang="en-GB" sz="1200" dirty="0"/>
          </a:p>
        </p:txBody>
      </p:sp>
      <p:cxnSp>
        <p:nvCxnSpPr>
          <p:cNvPr id="38" name="Straight Connector 37">
            <a:extLst>
              <a:ext uri="{FF2B5EF4-FFF2-40B4-BE49-F238E27FC236}">
                <a16:creationId xmlns:a16="http://schemas.microsoft.com/office/drawing/2014/main" id="{909C8D40-DBB3-8A68-045D-072603C5CEBB}"/>
              </a:ext>
            </a:extLst>
          </p:cNvPr>
          <p:cNvCxnSpPr/>
          <p:nvPr/>
        </p:nvCxnSpPr>
        <p:spPr>
          <a:xfrm>
            <a:off x="4697506" y="841759"/>
            <a:ext cx="0" cy="5350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CEF26C4-7026-018E-4D10-AC220B258E17}"/>
              </a:ext>
            </a:extLst>
          </p:cNvPr>
          <p:cNvSpPr txBox="1"/>
          <p:nvPr/>
        </p:nvSpPr>
        <p:spPr>
          <a:xfrm>
            <a:off x="8509035" y="2831293"/>
            <a:ext cx="2985984" cy="461665"/>
          </a:xfrm>
          <a:prstGeom prst="rect">
            <a:avLst/>
          </a:prstGeom>
          <a:noFill/>
        </p:spPr>
        <p:txBody>
          <a:bodyPr wrap="square">
            <a:spAutoFit/>
          </a:bodyPr>
          <a:lstStyle/>
          <a:p>
            <a:pPr algn="ctr"/>
            <a:r>
              <a:rPr lang="en-US" sz="1200" dirty="0">
                <a:solidFill>
                  <a:schemeClr val="dk1"/>
                </a:solidFill>
                <a:ea typeface="Calibri"/>
                <a:cs typeface="Calibri"/>
                <a:sym typeface="Calibri"/>
              </a:rPr>
              <a:t>Updated georeferenced master list of health facilities</a:t>
            </a:r>
            <a:endParaRPr lang="en-GB" sz="1200" dirty="0"/>
          </a:p>
        </p:txBody>
      </p:sp>
      <p:sp>
        <p:nvSpPr>
          <p:cNvPr id="47" name="TextBox 46">
            <a:extLst>
              <a:ext uri="{FF2B5EF4-FFF2-40B4-BE49-F238E27FC236}">
                <a16:creationId xmlns:a16="http://schemas.microsoft.com/office/drawing/2014/main" id="{77657352-5EE1-070A-87A8-9266FCA77DC5}"/>
              </a:ext>
            </a:extLst>
          </p:cNvPr>
          <p:cNvSpPr txBox="1"/>
          <p:nvPr/>
        </p:nvSpPr>
        <p:spPr>
          <a:xfrm>
            <a:off x="7785661" y="632792"/>
            <a:ext cx="1342464" cy="369332"/>
          </a:xfrm>
          <a:prstGeom prst="rect">
            <a:avLst/>
          </a:prstGeom>
          <a:noFill/>
        </p:spPr>
        <p:txBody>
          <a:bodyPr wrap="square">
            <a:spAutoFit/>
          </a:bodyPr>
          <a:lstStyle/>
          <a:p>
            <a:pPr algn="ctr"/>
            <a:r>
              <a:rPr lang="en-US" b="1" dirty="0"/>
              <a:t>Result</a:t>
            </a:r>
            <a:endParaRPr lang="en-GB" b="1" dirty="0"/>
          </a:p>
        </p:txBody>
      </p:sp>
      <p:pic>
        <p:nvPicPr>
          <p:cNvPr id="48" name="Picture 47">
            <a:extLst>
              <a:ext uri="{FF2B5EF4-FFF2-40B4-BE49-F238E27FC236}">
                <a16:creationId xmlns:a16="http://schemas.microsoft.com/office/drawing/2014/main" id="{4F8F2878-B9DB-745D-4539-7E255473B4FE}"/>
              </a:ext>
            </a:extLst>
          </p:cNvPr>
          <p:cNvPicPr>
            <a:picLocks noChangeAspect="1"/>
          </p:cNvPicPr>
          <p:nvPr/>
        </p:nvPicPr>
        <p:blipFill>
          <a:blip r:embed="rId4"/>
          <a:stretch>
            <a:fillRect/>
          </a:stretch>
        </p:blipFill>
        <p:spPr>
          <a:xfrm>
            <a:off x="4806741" y="1475051"/>
            <a:ext cx="787970" cy="1254214"/>
          </a:xfrm>
          <a:prstGeom prst="rect">
            <a:avLst/>
          </a:prstGeom>
        </p:spPr>
      </p:pic>
      <p:pic>
        <p:nvPicPr>
          <p:cNvPr id="49" name="Picture 48">
            <a:extLst>
              <a:ext uri="{FF2B5EF4-FFF2-40B4-BE49-F238E27FC236}">
                <a16:creationId xmlns:a16="http://schemas.microsoft.com/office/drawing/2014/main" id="{4E5FFE4A-6A81-4629-DD9A-D4DF36EE4A3B}"/>
              </a:ext>
            </a:extLst>
          </p:cNvPr>
          <p:cNvPicPr>
            <a:picLocks noChangeAspect="1"/>
          </p:cNvPicPr>
          <p:nvPr/>
        </p:nvPicPr>
        <p:blipFill>
          <a:blip r:embed="rId5"/>
          <a:stretch>
            <a:fillRect/>
          </a:stretch>
        </p:blipFill>
        <p:spPr>
          <a:xfrm>
            <a:off x="5865824" y="1420276"/>
            <a:ext cx="854088" cy="1348756"/>
          </a:xfrm>
          <a:prstGeom prst="rect">
            <a:avLst/>
          </a:prstGeom>
        </p:spPr>
      </p:pic>
      <p:pic>
        <p:nvPicPr>
          <p:cNvPr id="50" name="Picture 49">
            <a:extLst>
              <a:ext uri="{FF2B5EF4-FFF2-40B4-BE49-F238E27FC236}">
                <a16:creationId xmlns:a16="http://schemas.microsoft.com/office/drawing/2014/main" id="{A6D637CC-EBEF-C2BF-F5F0-C41ADAADC66C}"/>
              </a:ext>
            </a:extLst>
          </p:cNvPr>
          <p:cNvPicPr>
            <a:picLocks noChangeAspect="1"/>
          </p:cNvPicPr>
          <p:nvPr/>
        </p:nvPicPr>
        <p:blipFill>
          <a:blip r:embed="rId6"/>
          <a:stretch>
            <a:fillRect/>
          </a:stretch>
        </p:blipFill>
        <p:spPr>
          <a:xfrm>
            <a:off x="6988203" y="1533932"/>
            <a:ext cx="865035" cy="1198738"/>
          </a:xfrm>
          <a:prstGeom prst="rect">
            <a:avLst/>
          </a:prstGeom>
        </p:spPr>
      </p:pic>
      <p:sp>
        <p:nvSpPr>
          <p:cNvPr id="51" name="TextBox 50">
            <a:extLst>
              <a:ext uri="{FF2B5EF4-FFF2-40B4-BE49-F238E27FC236}">
                <a16:creationId xmlns:a16="http://schemas.microsoft.com/office/drawing/2014/main" id="{E95453A4-A981-6673-683A-4DB708FCD327}"/>
              </a:ext>
            </a:extLst>
          </p:cNvPr>
          <p:cNvSpPr txBox="1"/>
          <p:nvPr/>
        </p:nvSpPr>
        <p:spPr>
          <a:xfrm>
            <a:off x="5516364" y="986324"/>
            <a:ext cx="1159272" cy="369332"/>
          </a:xfrm>
          <a:prstGeom prst="rect">
            <a:avLst/>
          </a:prstGeom>
          <a:noFill/>
        </p:spPr>
        <p:txBody>
          <a:bodyPr wrap="square">
            <a:spAutoFit/>
          </a:bodyPr>
          <a:lstStyle/>
          <a:p>
            <a:pPr algn="ctr"/>
            <a:r>
              <a:rPr lang="en-PH" sz="900" dirty="0"/>
              <a:t>Transportation</a:t>
            </a:r>
          </a:p>
          <a:p>
            <a:pPr algn="ctr"/>
            <a:r>
              <a:rPr lang="en-PH" sz="900" dirty="0"/>
              <a:t>network</a:t>
            </a:r>
          </a:p>
        </p:txBody>
      </p:sp>
      <p:sp>
        <p:nvSpPr>
          <p:cNvPr id="52" name="TextBox 51">
            <a:extLst>
              <a:ext uri="{FF2B5EF4-FFF2-40B4-BE49-F238E27FC236}">
                <a16:creationId xmlns:a16="http://schemas.microsoft.com/office/drawing/2014/main" id="{A7C694A2-0624-FE8A-7009-FA89E97B6530}"/>
              </a:ext>
            </a:extLst>
          </p:cNvPr>
          <p:cNvSpPr txBox="1"/>
          <p:nvPr/>
        </p:nvSpPr>
        <p:spPr>
          <a:xfrm>
            <a:off x="4640120" y="1006849"/>
            <a:ext cx="956022" cy="369332"/>
          </a:xfrm>
          <a:prstGeom prst="rect">
            <a:avLst/>
          </a:prstGeom>
          <a:noFill/>
        </p:spPr>
        <p:txBody>
          <a:bodyPr wrap="square">
            <a:spAutoFit/>
          </a:bodyPr>
          <a:lstStyle/>
          <a:p>
            <a:pPr algn="ctr"/>
            <a:r>
              <a:rPr lang="en-PH" sz="900" dirty="0"/>
              <a:t>Administrative units</a:t>
            </a:r>
          </a:p>
        </p:txBody>
      </p:sp>
      <p:sp>
        <p:nvSpPr>
          <p:cNvPr id="53" name="TextBox 52">
            <a:extLst>
              <a:ext uri="{FF2B5EF4-FFF2-40B4-BE49-F238E27FC236}">
                <a16:creationId xmlns:a16="http://schemas.microsoft.com/office/drawing/2014/main" id="{04913F87-C4D5-91B4-340A-39197F4D44DE}"/>
              </a:ext>
            </a:extLst>
          </p:cNvPr>
          <p:cNvSpPr txBox="1"/>
          <p:nvPr/>
        </p:nvSpPr>
        <p:spPr>
          <a:xfrm>
            <a:off x="6652771" y="1110668"/>
            <a:ext cx="956022" cy="230832"/>
          </a:xfrm>
          <a:prstGeom prst="rect">
            <a:avLst/>
          </a:prstGeom>
          <a:noFill/>
        </p:spPr>
        <p:txBody>
          <a:bodyPr wrap="square">
            <a:spAutoFit/>
          </a:bodyPr>
          <a:lstStyle/>
          <a:p>
            <a:pPr algn="ctr"/>
            <a:r>
              <a:rPr lang="en-PH" sz="900" dirty="0"/>
              <a:t>Population</a:t>
            </a:r>
          </a:p>
        </p:txBody>
      </p:sp>
      <p:pic>
        <p:nvPicPr>
          <p:cNvPr id="54" name="Picture 53">
            <a:extLst>
              <a:ext uri="{FF2B5EF4-FFF2-40B4-BE49-F238E27FC236}">
                <a16:creationId xmlns:a16="http://schemas.microsoft.com/office/drawing/2014/main" id="{62095661-A29B-5ACC-1916-831B9736C80D}"/>
              </a:ext>
            </a:extLst>
          </p:cNvPr>
          <p:cNvPicPr>
            <a:picLocks noChangeAspect="1"/>
          </p:cNvPicPr>
          <p:nvPr/>
        </p:nvPicPr>
        <p:blipFill>
          <a:blip r:embed="rId7"/>
          <a:stretch>
            <a:fillRect/>
          </a:stretch>
        </p:blipFill>
        <p:spPr>
          <a:xfrm>
            <a:off x="9298016" y="762760"/>
            <a:ext cx="1494102" cy="2095485"/>
          </a:xfrm>
          <a:prstGeom prst="rect">
            <a:avLst/>
          </a:prstGeom>
        </p:spPr>
      </p:pic>
      <p:pic>
        <p:nvPicPr>
          <p:cNvPr id="57" name="Picture 56">
            <a:extLst>
              <a:ext uri="{FF2B5EF4-FFF2-40B4-BE49-F238E27FC236}">
                <a16:creationId xmlns:a16="http://schemas.microsoft.com/office/drawing/2014/main" id="{5FE307F7-49EA-9581-F882-62989BA2047C}"/>
              </a:ext>
            </a:extLst>
          </p:cNvPr>
          <p:cNvPicPr>
            <a:picLocks noChangeAspect="1"/>
          </p:cNvPicPr>
          <p:nvPr/>
        </p:nvPicPr>
        <p:blipFill>
          <a:blip r:embed="rId8"/>
          <a:stretch>
            <a:fillRect/>
          </a:stretch>
        </p:blipFill>
        <p:spPr>
          <a:xfrm>
            <a:off x="10204495" y="1034225"/>
            <a:ext cx="1730596" cy="731686"/>
          </a:xfrm>
          <a:prstGeom prst="rect">
            <a:avLst/>
          </a:prstGeom>
        </p:spPr>
      </p:pic>
      <p:pic>
        <p:nvPicPr>
          <p:cNvPr id="58" name="Picture 57">
            <a:extLst>
              <a:ext uri="{FF2B5EF4-FFF2-40B4-BE49-F238E27FC236}">
                <a16:creationId xmlns:a16="http://schemas.microsoft.com/office/drawing/2014/main" id="{ED0BB8C5-CEA8-8D34-73D7-73B0569FD08E}"/>
              </a:ext>
            </a:extLst>
          </p:cNvPr>
          <p:cNvPicPr/>
          <p:nvPr/>
        </p:nvPicPr>
        <p:blipFill rotWithShape="1">
          <a:blip r:embed="rId9"/>
          <a:srcRect l="41506" t="34319" r="20032" b="13905"/>
          <a:stretch/>
        </p:blipFill>
        <p:spPr bwMode="auto">
          <a:xfrm>
            <a:off x="4939648" y="3711184"/>
            <a:ext cx="1789996" cy="1565609"/>
          </a:xfrm>
          <a:prstGeom prst="rect">
            <a:avLst/>
          </a:prstGeom>
          <a:ln>
            <a:noFill/>
          </a:ln>
          <a:extLst>
            <a:ext uri="{53640926-AAD7-44D8-BBD7-CCE9431645EC}">
              <a14:shadowObscured xmlns:a14="http://schemas.microsoft.com/office/drawing/2010/main"/>
            </a:ext>
          </a:extLst>
        </p:spPr>
      </p:pic>
      <p:sp>
        <p:nvSpPr>
          <p:cNvPr id="59" name="TextBox 58">
            <a:extLst>
              <a:ext uri="{FF2B5EF4-FFF2-40B4-BE49-F238E27FC236}">
                <a16:creationId xmlns:a16="http://schemas.microsoft.com/office/drawing/2014/main" id="{BC208A85-F3C1-414D-58AD-FD755E59CBD1}"/>
              </a:ext>
            </a:extLst>
          </p:cNvPr>
          <p:cNvSpPr txBox="1"/>
          <p:nvPr/>
        </p:nvSpPr>
        <p:spPr>
          <a:xfrm>
            <a:off x="6719912" y="5678343"/>
            <a:ext cx="1905617" cy="646331"/>
          </a:xfrm>
          <a:prstGeom prst="rect">
            <a:avLst/>
          </a:prstGeom>
          <a:noFill/>
        </p:spPr>
        <p:txBody>
          <a:bodyPr wrap="square">
            <a:spAutoFit/>
          </a:bodyPr>
          <a:lstStyle/>
          <a:p>
            <a:pPr algn="ctr"/>
            <a:r>
              <a:rPr lang="en-PH" sz="1200" dirty="0"/>
              <a:t>Accessibility analysis including scaling up scenarios</a:t>
            </a:r>
          </a:p>
        </p:txBody>
      </p:sp>
      <p:pic>
        <p:nvPicPr>
          <p:cNvPr id="60" name="Picture 59">
            <a:extLst>
              <a:ext uri="{FF2B5EF4-FFF2-40B4-BE49-F238E27FC236}">
                <a16:creationId xmlns:a16="http://schemas.microsoft.com/office/drawing/2014/main" id="{E45E02C3-67DD-32A6-78F2-231900C2380E}"/>
              </a:ext>
            </a:extLst>
          </p:cNvPr>
          <p:cNvPicPr>
            <a:picLocks noChangeAspect="1"/>
          </p:cNvPicPr>
          <p:nvPr/>
        </p:nvPicPr>
        <p:blipFill>
          <a:blip r:embed="rId10"/>
          <a:stretch>
            <a:fillRect/>
          </a:stretch>
        </p:blipFill>
        <p:spPr>
          <a:xfrm>
            <a:off x="6735298" y="4328178"/>
            <a:ext cx="1905617" cy="1154410"/>
          </a:xfrm>
          <a:prstGeom prst="rect">
            <a:avLst/>
          </a:prstGeom>
        </p:spPr>
      </p:pic>
      <p:pic>
        <p:nvPicPr>
          <p:cNvPr id="61" name="Picture 60">
            <a:extLst>
              <a:ext uri="{FF2B5EF4-FFF2-40B4-BE49-F238E27FC236}">
                <a16:creationId xmlns:a16="http://schemas.microsoft.com/office/drawing/2014/main" id="{22B53BCE-3A0B-7744-96EE-65E8D4B10ECB}"/>
              </a:ext>
            </a:extLst>
          </p:cNvPr>
          <p:cNvPicPr>
            <a:picLocks noChangeAspect="1"/>
          </p:cNvPicPr>
          <p:nvPr/>
        </p:nvPicPr>
        <p:blipFill>
          <a:blip r:embed="rId11"/>
          <a:stretch>
            <a:fillRect/>
          </a:stretch>
        </p:blipFill>
        <p:spPr>
          <a:xfrm>
            <a:off x="4926421" y="5160567"/>
            <a:ext cx="1793491" cy="1109358"/>
          </a:xfrm>
          <a:prstGeom prst="rect">
            <a:avLst/>
          </a:prstGeom>
        </p:spPr>
      </p:pic>
      <p:pic>
        <p:nvPicPr>
          <p:cNvPr id="62" name="Picture 61">
            <a:extLst>
              <a:ext uri="{FF2B5EF4-FFF2-40B4-BE49-F238E27FC236}">
                <a16:creationId xmlns:a16="http://schemas.microsoft.com/office/drawing/2014/main" id="{E1A4891A-EDBD-84BC-CD1F-386362AC1D20}"/>
              </a:ext>
            </a:extLst>
          </p:cNvPr>
          <p:cNvPicPr>
            <a:picLocks noChangeAspect="1"/>
          </p:cNvPicPr>
          <p:nvPr/>
        </p:nvPicPr>
        <p:blipFill rotWithShape="1">
          <a:blip r:embed="rId12"/>
          <a:srcRect l="16296" t="29882" r="32674" b="12711"/>
          <a:stretch/>
        </p:blipFill>
        <p:spPr>
          <a:xfrm>
            <a:off x="9075640" y="4047526"/>
            <a:ext cx="2419379" cy="1704602"/>
          </a:xfrm>
          <a:prstGeom prst="rect">
            <a:avLst/>
          </a:prstGeom>
        </p:spPr>
      </p:pic>
      <p:sp>
        <p:nvSpPr>
          <p:cNvPr id="63" name="Text Box 4">
            <a:extLst>
              <a:ext uri="{FF2B5EF4-FFF2-40B4-BE49-F238E27FC236}">
                <a16:creationId xmlns:a16="http://schemas.microsoft.com/office/drawing/2014/main" id="{C3BDB883-BE21-D2B5-8233-4B52004DBDD8}"/>
              </a:ext>
            </a:extLst>
          </p:cNvPr>
          <p:cNvSpPr txBox="1">
            <a:spLocks noChangeArrowheads="1"/>
          </p:cNvSpPr>
          <p:nvPr/>
        </p:nvSpPr>
        <p:spPr bwMode="auto">
          <a:xfrm>
            <a:off x="9128125" y="5678343"/>
            <a:ext cx="2419379" cy="646331"/>
          </a:xfrm>
          <a:prstGeom prst="rect">
            <a:avLst/>
          </a:prstGeom>
          <a:noFill/>
          <a:ln w="12700">
            <a:noFill/>
            <a:miter lim="800000"/>
            <a:headEnd/>
            <a:tailEnd/>
          </a:ln>
        </p:spPr>
        <p:txBody>
          <a:bodyPr wrap="square" anchor="ctr">
            <a:spAutoFit/>
          </a:bodyPr>
          <a:lstStyle/>
          <a:p>
            <a:pPr algn="ctr" eaLnBrk="0" hangingPunct="0"/>
            <a:r>
              <a:rPr lang="en-GB" sz="1200" dirty="0">
                <a:latin typeface="Arial" panose="020B0604020202020204" pitchFamily="34" charset="0"/>
                <a:cs typeface="Arial" panose="020B0604020202020204" pitchFamily="34" charset="0"/>
              </a:rPr>
              <a:t>Rapid impact assessment maps to support the response to cyclone Harold 2020</a:t>
            </a:r>
          </a:p>
        </p:txBody>
      </p:sp>
      <p:pic>
        <p:nvPicPr>
          <p:cNvPr id="2" name="Picture 1">
            <a:extLst>
              <a:ext uri="{FF2B5EF4-FFF2-40B4-BE49-F238E27FC236}">
                <a16:creationId xmlns:a16="http://schemas.microsoft.com/office/drawing/2014/main" id="{F9926584-FEDE-4A6A-849F-8537C6B7D0F2}"/>
              </a:ext>
            </a:extLst>
          </p:cNvPr>
          <p:cNvPicPr>
            <a:picLocks noChangeAspect="1"/>
          </p:cNvPicPr>
          <p:nvPr/>
        </p:nvPicPr>
        <p:blipFill rotWithShape="1">
          <a:blip r:embed="rId13"/>
          <a:srcRect l="80520" t="38265" r="10441" b="47050"/>
          <a:stretch/>
        </p:blipFill>
        <p:spPr>
          <a:xfrm>
            <a:off x="3981254" y="5909447"/>
            <a:ext cx="399991" cy="360478"/>
          </a:xfrm>
          <a:prstGeom prst="rect">
            <a:avLst/>
          </a:prstGeom>
        </p:spPr>
      </p:pic>
    </p:spTree>
    <p:extLst>
      <p:ext uri="{BB962C8B-B14F-4D97-AF65-F5344CB8AC3E}">
        <p14:creationId xmlns:p14="http://schemas.microsoft.com/office/powerpoint/2010/main" val="184026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17931"/>
            <a:ext cx="12192000" cy="110265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Planning - South and Southeast Asia Community-based Trials Network (SEACTN) (Bangladesh, Cambodia, Lao PDR)</a:t>
            </a:r>
            <a:endParaRPr dirty="0">
              <a:solidFill>
                <a:srgbClr val="002147"/>
              </a:solidFill>
            </a:endParaRPr>
          </a:p>
        </p:txBody>
      </p:sp>
      <p:sp>
        <p:nvSpPr>
          <p:cNvPr id="2" name="Google Shape;157;p5">
            <a:extLst>
              <a:ext uri="{FF2B5EF4-FFF2-40B4-BE49-F238E27FC236}">
                <a16:creationId xmlns:a16="http://schemas.microsoft.com/office/drawing/2014/main" id="{B6890FE5-8634-9F77-C336-9E9E7D08892C}"/>
              </a:ext>
            </a:extLst>
          </p:cNvPr>
          <p:cNvSpPr txBox="1"/>
          <p:nvPr/>
        </p:nvSpPr>
        <p:spPr>
          <a:xfrm>
            <a:off x="214733" y="1227572"/>
            <a:ext cx="5120688" cy="3962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dirty="0">
                <a:solidFill>
                  <a:schemeClr val="dk1"/>
                </a:solidFill>
                <a:ea typeface="Calibri"/>
                <a:cs typeface="Calibri"/>
                <a:sym typeface="Calibri"/>
              </a:rPr>
              <a:t>Project implemented by MORU. Objectives of the accessibility analysis component is to g</a:t>
            </a:r>
            <a:r>
              <a:rPr lang="en-US" dirty="0"/>
              <a:t>uide the implementation of the SEACTN </a:t>
            </a:r>
            <a:r>
              <a:rPr lang="en-US" dirty="0" err="1"/>
              <a:t>programme</a:t>
            </a:r>
            <a:r>
              <a:rPr lang="en-US" dirty="0"/>
              <a:t> by</a:t>
            </a:r>
            <a:r>
              <a:rPr lang="en-US" dirty="0">
                <a:solidFill>
                  <a:schemeClr val="dk1"/>
                </a:solidFill>
                <a:ea typeface="Calibri"/>
                <a:cs typeface="Calibri"/>
                <a:sym typeface="Calibri"/>
              </a:rPr>
              <a:t>:</a:t>
            </a:r>
          </a:p>
          <a:p>
            <a:pPr marL="358775" lvl="1" indent="-179388">
              <a:buFont typeface="Arial" panose="020B0604020202020204" pitchFamily="34" charset="0"/>
              <a:buChar char="•"/>
            </a:pPr>
            <a:r>
              <a:rPr lang="en-US" dirty="0"/>
              <a:t>Estimating the proportion of the total population that can physically access the different level of the existing health service delivery network within a given travel time (1, 2, 3 hours); </a:t>
            </a:r>
          </a:p>
          <a:p>
            <a:pPr marL="358775" lvl="1" indent="-179388">
              <a:buFont typeface="Arial" panose="020B0604020202020204" pitchFamily="34" charset="0"/>
              <a:buChar char="•"/>
            </a:pPr>
            <a:r>
              <a:rPr lang="en-US" dirty="0"/>
              <a:t>Identify areas which are hard to reach and where there is currently no SEACTN village health workers;</a:t>
            </a:r>
          </a:p>
          <a:p>
            <a:pPr marL="358775" lvl="1" indent="-179388">
              <a:buFont typeface="Arial" panose="020B0604020202020204" pitchFamily="34" charset="0"/>
              <a:buChar char="•"/>
            </a:pPr>
            <a:r>
              <a:rPr lang="en-US" dirty="0"/>
              <a:t>Estimating travel time between each SEACTN village (existing and proposed) and the nearest health facility; and </a:t>
            </a:r>
          </a:p>
          <a:p>
            <a:pPr marL="358775" lvl="1" indent="-179388">
              <a:buFont typeface="Arial" panose="020B0604020202020204" pitchFamily="34" charset="0"/>
              <a:buChar char="•"/>
            </a:pPr>
            <a:r>
              <a:rPr lang="en-US" dirty="0"/>
              <a:t>Defining the location of potential sites for new health facilities to increase population coverage and reduce the referral time between SEACTN villages and the nearest health facility.</a:t>
            </a:r>
          </a:p>
          <a:p>
            <a:pPr marL="358775" marR="0" lvl="0" indent="-179388" algn="l" rtl="0">
              <a:lnSpc>
                <a:spcPct val="90000"/>
              </a:lnSpc>
              <a:spcBef>
                <a:spcPts val="0"/>
              </a:spcBef>
              <a:spcAft>
                <a:spcPts val="0"/>
              </a:spcAft>
              <a:buNone/>
            </a:pPr>
            <a:endParaRPr lang="en-US" dirty="0"/>
          </a:p>
        </p:txBody>
      </p:sp>
      <p:pic>
        <p:nvPicPr>
          <p:cNvPr id="3" name="Picture 2">
            <a:extLst>
              <a:ext uri="{FF2B5EF4-FFF2-40B4-BE49-F238E27FC236}">
                <a16:creationId xmlns:a16="http://schemas.microsoft.com/office/drawing/2014/main" id="{E8208388-767A-4D26-A451-7C3BCDFEF513}"/>
              </a:ext>
            </a:extLst>
          </p:cNvPr>
          <p:cNvPicPr>
            <a:picLocks noChangeAspect="1"/>
          </p:cNvPicPr>
          <p:nvPr/>
        </p:nvPicPr>
        <p:blipFill rotWithShape="1">
          <a:blip r:embed="rId3"/>
          <a:srcRect l="24481" t="23475" r="30661" b="9522"/>
          <a:stretch/>
        </p:blipFill>
        <p:spPr>
          <a:xfrm>
            <a:off x="5732676" y="1236833"/>
            <a:ext cx="1972950" cy="1583962"/>
          </a:xfrm>
          <a:prstGeom prst="rect">
            <a:avLst/>
          </a:prstGeom>
        </p:spPr>
      </p:pic>
      <p:sp>
        <p:nvSpPr>
          <p:cNvPr id="5" name="Google Shape;157;p5">
            <a:extLst>
              <a:ext uri="{FF2B5EF4-FFF2-40B4-BE49-F238E27FC236}">
                <a16:creationId xmlns:a16="http://schemas.microsoft.com/office/drawing/2014/main" id="{E99DED18-224E-4717-3806-331C52E41AA7}"/>
              </a:ext>
            </a:extLst>
          </p:cNvPr>
          <p:cNvSpPr txBox="1"/>
          <p:nvPr/>
        </p:nvSpPr>
        <p:spPr>
          <a:xfrm>
            <a:off x="5482284" y="2874139"/>
            <a:ext cx="2205415" cy="3440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Understand the referral pathways</a:t>
            </a:r>
            <a:endParaRPr sz="1100" dirty="0"/>
          </a:p>
        </p:txBody>
      </p:sp>
      <p:pic>
        <p:nvPicPr>
          <p:cNvPr id="7" name="Picture 6">
            <a:extLst>
              <a:ext uri="{FF2B5EF4-FFF2-40B4-BE49-F238E27FC236}">
                <a16:creationId xmlns:a16="http://schemas.microsoft.com/office/drawing/2014/main" id="{C156F31A-5D63-5CB8-0E5F-00D6F0FD37C4}"/>
              </a:ext>
            </a:extLst>
          </p:cNvPr>
          <p:cNvPicPr>
            <a:picLocks noChangeAspect="1"/>
          </p:cNvPicPr>
          <p:nvPr/>
        </p:nvPicPr>
        <p:blipFill>
          <a:blip r:embed="rId4"/>
          <a:stretch>
            <a:fillRect/>
          </a:stretch>
        </p:blipFill>
        <p:spPr>
          <a:xfrm>
            <a:off x="8265056" y="1236833"/>
            <a:ext cx="3281828" cy="1494838"/>
          </a:xfrm>
          <a:prstGeom prst="rect">
            <a:avLst/>
          </a:prstGeom>
        </p:spPr>
      </p:pic>
      <p:sp>
        <p:nvSpPr>
          <p:cNvPr id="8" name="Google Shape;157;p5">
            <a:extLst>
              <a:ext uri="{FF2B5EF4-FFF2-40B4-BE49-F238E27FC236}">
                <a16:creationId xmlns:a16="http://schemas.microsoft.com/office/drawing/2014/main" id="{2724F403-EA7A-0E97-5AB0-67C9F7914651}"/>
              </a:ext>
            </a:extLst>
          </p:cNvPr>
          <p:cNvSpPr txBox="1"/>
          <p:nvPr/>
        </p:nvSpPr>
        <p:spPr>
          <a:xfrm>
            <a:off x="8619931" y="2879293"/>
            <a:ext cx="2792140" cy="3440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Prepare the data for the accessibility analysis</a:t>
            </a:r>
            <a:endParaRPr sz="1100" dirty="0"/>
          </a:p>
        </p:txBody>
      </p:sp>
      <p:sp>
        <p:nvSpPr>
          <p:cNvPr id="12" name="Google Shape;157;p5">
            <a:extLst>
              <a:ext uri="{FF2B5EF4-FFF2-40B4-BE49-F238E27FC236}">
                <a16:creationId xmlns:a16="http://schemas.microsoft.com/office/drawing/2014/main" id="{EB5227C1-DB58-FDC2-CBAD-BB5609ED91E7}"/>
              </a:ext>
            </a:extLst>
          </p:cNvPr>
          <p:cNvSpPr txBox="1"/>
          <p:nvPr/>
        </p:nvSpPr>
        <p:spPr>
          <a:xfrm>
            <a:off x="9023342" y="5893273"/>
            <a:ext cx="2205415" cy="3440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Conduct the different analysis using AccessMod</a:t>
            </a:r>
            <a:endParaRPr sz="1100" dirty="0"/>
          </a:p>
        </p:txBody>
      </p:sp>
      <p:sp>
        <p:nvSpPr>
          <p:cNvPr id="13" name="Google Shape;157;p5">
            <a:extLst>
              <a:ext uri="{FF2B5EF4-FFF2-40B4-BE49-F238E27FC236}">
                <a16:creationId xmlns:a16="http://schemas.microsoft.com/office/drawing/2014/main" id="{D65DAE7E-E136-2432-AA90-84B9819E8814}"/>
              </a:ext>
            </a:extLst>
          </p:cNvPr>
          <p:cNvSpPr txBox="1"/>
          <p:nvPr/>
        </p:nvSpPr>
        <p:spPr>
          <a:xfrm>
            <a:off x="5482283" y="5863082"/>
            <a:ext cx="2205415" cy="3440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100" dirty="0">
                <a:solidFill>
                  <a:schemeClr val="dk1"/>
                </a:solidFill>
                <a:ea typeface="Calibri"/>
                <a:cs typeface="Calibri"/>
                <a:sym typeface="Calibri"/>
              </a:rPr>
              <a:t>Validate travel scenario through village profiling survey</a:t>
            </a:r>
            <a:endParaRPr sz="1100" dirty="0"/>
          </a:p>
        </p:txBody>
      </p:sp>
      <p:pic>
        <p:nvPicPr>
          <p:cNvPr id="15" name="Picture 14">
            <a:extLst>
              <a:ext uri="{FF2B5EF4-FFF2-40B4-BE49-F238E27FC236}">
                <a16:creationId xmlns:a16="http://schemas.microsoft.com/office/drawing/2014/main" id="{326B6509-5A29-C2BC-ECEA-BAF50175DE27}"/>
              </a:ext>
            </a:extLst>
          </p:cNvPr>
          <p:cNvPicPr>
            <a:picLocks noChangeAspect="1"/>
          </p:cNvPicPr>
          <p:nvPr/>
        </p:nvPicPr>
        <p:blipFill>
          <a:blip r:embed="rId5"/>
          <a:stretch>
            <a:fillRect/>
          </a:stretch>
        </p:blipFill>
        <p:spPr>
          <a:xfrm>
            <a:off x="5482283" y="3314701"/>
            <a:ext cx="1729071" cy="2119323"/>
          </a:xfrm>
          <a:prstGeom prst="rect">
            <a:avLst/>
          </a:prstGeom>
          <a:ln>
            <a:solidFill>
              <a:schemeClr val="tx1"/>
            </a:solidFill>
          </a:ln>
        </p:spPr>
      </p:pic>
      <p:pic>
        <p:nvPicPr>
          <p:cNvPr id="16" name="Picture 15">
            <a:extLst>
              <a:ext uri="{FF2B5EF4-FFF2-40B4-BE49-F238E27FC236}">
                <a16:creationId xmlns:a16="http://schemas.microsoft.com/office/drawing/2014/main" id="{D3A809A9-8898-742A-5C2E-CFF48327D82B}"/>
              </a:ext>
            </a:extLst>
          </p:cNvPr>
          <p:cNvPicPr>
            <a:picLocks noChangeAspect="1"/>
          </p:cNvPicPr>
          <p:nvPr/>
        </p:nvPicPr>
        <p:blipFill>
          <a:blip r:embed="rId6"/>
          <a:stretch>
            <a:fillRect/>
          </a:stretch>
        </p:blipFill>
        <p:spPr>
          <a:xfrm>
            <a:off x="5981612" y="4995739"/>
            <a:ext cx="1724014" cy="847640"/>
          </a:xfrm>
          <a:prstGeom prst="rect">
            <a:avLst/>
          </a:prstGeom>
          <a:ln>
            <a:solidFill>
              <a:schemeClr val="tx1"/>
            </a:solidFill>
          </a:ln>
        </p:spPr>
      </p:pic>
      <p:pic>
        <p:nvPicPr>
          <p:cNvPr id="9" name="Picture 8">
            <a:extLst>
              <a:ext uri="{FF2B5EF4-FFF2-40B4-BE49-F238E27FC236}">
                <a16:creationId xmlns:a16="http://schemas.microsoft.com/office/drawing/2014/main" id="{BE657E4B-2924-50A1-2748-DBABFBBC98E8}"/>
              </a:ext>
            </a:extLst>
          </p:cNvPr>
          <p:cNvPicPr>
            <a:picLocks noChangeAspect="1"/>
          </p:cNvPicPr>
          <p:nvPr/>
        </p:nvPicPr>
        <p:blipFill>
          <a:blip r:embed="rId7"/>
          <a:stretch>
            <a:fillRect/>
          </a:stretch>
        </p:blipFill>
        <p:spPr>
          <a:xfrm>
            <a:off x="7852488" y="3429000"/>
            <a:ext cx="4198542" cy="2292762"/>
          </a:xfrm>
          <a:prstGeom prst="rect">
            <a:avLst/>
          </a:prstGeom>
        </p:spPr>
      </p:pic>
      <p:sp>
        <p:nvSpPr>
          <p:cNvPr id="14" name="TextBox 13">
            <a:extLst>
              <a:ext uri="{FF2B5EF4-FFF2-40B4-BE49-F238E27FC236}">
                <a16:creationId xmlns:a16="http://schemas.microsoft.com/office/drawing/2014/main" id="{4A5D847D-FD41-5D4E-11A2-494EE3F5D7AB}"/>
              </a:ext>
            </a:extLst>
          </p:cNvPr>
          <p:cNvSpPr txBox="1"/>
          <p:nvPr/>
        </p:nvSpPr>
        <p:spPr>
          <a:xfrm>
            <a:off x="395673" y="6038651"/>
            <a:ext cx="3482976" cy="307777"/>
          </a:xfrm>
          <a:prstGeom prst="rect">
            <a:avLst/>
          </a:prstGeom>
          <a:noFill/>
        </p:spPr>
        <p:txBody>
          <a:bodyPr wrap="square">
            <a:spAutoFit/>
          </a:bodyPr>
          <a:lstStyle/>
          <a:p>
            <a:r>
              <a:rPr lang="en-US" sz="1400" b="1" dirty="0"/>
              <a:t>Reference:</a:t>
            </a:r>
            <a:r>
              <a:rPr lang="en-US" sz="1400" dirty="0"/>
              <a:t> </a:t>
            </a:r>
            <a:r>
              <a:rPr lang="en-US" sz="1400" dirty="0">
                <a:hlinkClick r:id="rId8"/>
              </a:rPr>
              <a:t>https://seactn.org/</a:t>
            </a:r>
            <a:r>
              <a:rPr lang="en-US" sz="1400" dirty="0"/>
              <a:t> </a:t>
            </a:r>
          </a:p>
        </p:txBody>
      </p:sp>
    </p:spTree>
    <p:extLst>
      <p:ext uri="{BB962C8B-B14F-4D97-AF65-F5344CB8AC3E}">
        <p14:creationId xmlns:p14="http://schemas.microsoft.com/office/powerpoint/2010/main" val="78101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2273-9ECF-2F45-A9D5-FF467A6BE8D7}"/>
            </a:ext>
          </a:extLst>
        </p:cNvPr>
        <p:cNvGrpSpPr/>
        <p:nvPr/>
      </p:nvGrpSpPr>
      <p:grpSpPr>
        <a:xfrm>
          <a:off x="0" y="0"/>
          <a:ext cx="0" cy="0"/>
          <a:chOff x="0" y="0"/>
          <a:chExt cx="0" cy="0"/>
        </a:xfrm>
      </p:grpSpPr>
      <p:pic>
        <p:nvPicPr>
          <p:cNvPr id="11" name="Image 3" descr="Une image contenant texte, carte&#10;&#10;Description générée automatiquement">
            <a:extLst>
              <a:ext uri="{FF2B5EF4-FFF2-40B4-BE49-F238E27FC236}">
                <a16:creationId xmlns:a16="http://schemas.microsoft.com/office/drawing/2014/main" id="{E67D70B9-388E-2F7E-631B-DD252EE13580}"/>
              </a:ext>
            </a:extLst>
          </p:cNvPr>
          <p:cNvPicPr>
            <a:picLocks noChangeAspect="1"/>
          </p:cNvPicPr>
          <p:nvPr/>
        </p:nvPicPr>
        <p:blipFill>
          <a:blip r:embed="rId3"/>
          <a:stretch>
            <a:fillRect/>
          </a:stretch>
        </p:blipFill>
        <p:spPr>
          <a:xfrm>
            <a:off x="5029667" y="1149653"/>
            <a:ext cx="3244530" cy="4585966"/>
          </a:xfrm>
          <a:prstGeom prst="rect">
            <a:avLst/>
          </a:prstGeom>
        </p:spPr>
      </p:pic>
      <p:sp>
        <p:nvSpPr>
          <p:cNvPr id="10" name="Google Shape;258;p10">
            <a:extLst>
              <a:ext uri="{FF2B5EF4-FFF2-40B4-BE49-F238E27FC236}">
                <a16:creationId xmlns:a16="http://schemas.microsoft.com/office/drawing/2014/main" id="{AB4B9CFF-06CE-5B7A-2016-38A537D7686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0BC12C8A-ED18-B38D-5D56-EEAB62994A0C}"/>
              </a:ext>
            </a:extLst>
          </p:cNvPr>
          <p:cNvSpPr txBox="1"/>
          <p:nvPr/>
        </p:nvSpPr>
        <p:spPr>
          <a:xfrm>
            <a:off x="0" y="272159"/>
            <a:ext cx="12192000" cy="365125"/>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Planning - Prioritization of </a:t>
            </a:r>
            <a:r>
              <a:rPr lang="en-US" sz="3200" b="1" dirty="0" err="1">
                <a:solidFill>
                  <a:srgbClr val="002147"/>
                </a:solidFill>
                <a:latin typeface="Calibri"/>
                <a:ea typeface="Calibri"/>
                <a:cs typeface="Calibri"/>
                <a:sym typeface="Calibri"/>
              </a:rPr>
              <a:t>EmONC</a:t>
            </a:r>
            <a:r>
              <a:rPr lang="en-US" sz="3200" b="1" dirty="0">
                <a:solidFill>
                  <a:srgbClr val="002147"/>
                </a:solidFill>
                <a:latin typeface="Calibri"/>
                <a:ea typeface="Calibri"/>
                <a:cs typeface="Calibri"/>
                <a:sym typeface="Calibri"/>
              </a:rPr>
              <a:t> services (Indonesia)</a:t>
            </a:r>
            <a:endParaRPr lang="en-US" dirty="0">
              <a:solidFill>
                <a:srgbClr val="002147"/>
              </a:solidFill>
            </a:endParaRPr>
          </a:p>
        </p:txBody>
      </p:sp>
      <p:sp>
        <p:nvSpPr>
          <p:cNvPr id="3" name="TextBox 2">
            <a:extLst>
              <a:ext uri="{FF2B5EF4-FFF2-40B4-BE49-F238E27FC236}">
                <a16:creationId xmlns:a16="http://schemas.microsoft.com/office/drawing/2014/main" id="{12355C1F-468C-F846-3139-C922BCA9DC2C}"/>
              </a:ext>
            </a:extLst>
          </p:cNvPr>
          <p:cNvSpPr txBox="1"/>
          <p:nvPr/>
        </p:nvSpPr>
        <p:spPr>
          <a:xfrm>
            <a:off x="405652" y="943625"/>
            <a:ext cx="4291854" cy="1200329"/>
          </a:xfrm>
          <a:prstGeom prst="rect">
            <a:avLst/>
          </a:prstGeom>
          <a:noFill/>
        </p:spPr>
        <p:txBody>
          <a:bodyPr wrap="square" lIns="91440" tIns="45720" rIns="91440" bIns="45720" anchor="t">
            <a:spAutoFit/>
          </a:bodyPr>
          <a:lstStyle/>
          <a:p>
            <a:r>
              <a:rPr lang="en-US" dirty="0"/>
              <a:t>UNFPA has been using GIS-based approach to help countries establish or prioritize their national network of Maternity Units, especially </a:t>
            </a:r>
            <a:r>
              <a:rPr lang="en-US" dirty="0" err="1"/>
              <a:t>EmONC</a:t>
            </a:r>
            <a:r>
              <a:rPr lang="en-US" dirty="0"/>
              <a:t> services</a:t>
            </a:r>
          </a:p>
        </p:txBody>
      </p:sp>
      <p:sp>
        <p:nvSpPr>
          <p:cNvPr id="6" name="Rectangle 5">
            <a:extLst>
              <a:ext uri="{FF2B5EF4-FFF2-40B4-BE49-F238E27FC236}">
                <a16:creationId xmlns:a16="http://schemas.microsoft.com/office/drawing/2014/main" id="{5EDBEC0E-B077-A748-AC56-9D890069FD84}"/>
              </a:ext>
            </a:extLst>
          </p:cNvPr>
          <p:cNvSpPr/>
          <p:nvPr/>
        </p:nvSpPr>
        <p:spPr>
          <a:xfrm>
            <a:off x="118781" y="5697567"/>
            <a:ext cx="4487759" cy="646331"/>
          </a:xfrm>
          <a:prstGeom prst="rect">
            <a:avLst/>
          </a:prstGeom>
        </p:spPr>
        <p:txBody>
          <a:bodyPr wrap="square">
            <a:spAutoFit/>
          </a:bodyPr>
          <a:lstStyle/>
          <a:p>
            <a:r>
              <a:rPr lang="en-US" sz="1200" b="1" dirty="0"/>
              <a:t>Reference: </a:t>
            </a:r>
            <a:r>
              <a:rPr lang="en-US" sz="1200" dirty="0">
                <a:hlinkClick r:id="rId4"/>
              </a:rPr>
              <a:t>https://www.unfpa.org/featured-publication/implementation-manual-developing-national-network-maternity-units</a:t>
            </a:r>
            <a:r>
              <a:rPr lang="en-US" sz="1200" dirty="0"/>
              <a:t> </a:t>
            </a:r>
          </a:p>
        </p:txBody>
      </p:sp>
      <p:sp>
        <p:nvSpPr>
          <p:cNvPr id="8" name="TextBox 7">
            <a:extLst>
              <a:ext uri="{FF2B5EF4-FFF2-40B4-BE49-F238E27FC236}">
                <a16:creationId xmlns:a16="http://schemas.microsoft.com/office/drawing/2014/main" id="{C0692BC7-6A2F-5AF1-45A2-B1E975D5EC16}"/>
              </a:ext>
            </a:extLst>
          </p:cNvPr>
          <p:cNvSpPr txBox="1"/>
          <p:nvPr/>
        </p:nvSpPr>
        <p:spPr>
          <a:xfrm>
            <a:off x="371849" y="657093"/>
            <a:ext cx="1342464" cy="369332"/>
          </a:xfrm>
          <a:prstGeom prst="rect">
            <a:avLst/>
          </a:prstGeom>
          <a:noFill/>
        </p:spPr>
        <p:txBody>
          <a:bodyPr wrap="square">
            <a:spAutoFit/>
          </a:bodyPr>
          <a:lstStyle/>
          <a:p>
            <a:r>
              <a:rPr lang="en-US" b="1" dirty="0"/>
              <a:t>Objective</a:t>
            </a:r>
            <a:endParaRPr lang="en-GB" b="1" dirty="0"/>
          </a:p>
        </p:txBody>
      </p:sp>
      <p:sp>
        <p:nvSpPr>
          <p:cNvPr id="9" name="TextBox 8">
            <a:extLst>
              <a:ext uri="{FF2B5EF4-FFF2-40B4-BE49-F238E27FC236}">
                <a16:creationId xmlns:a16="http://schemas.microsoft.com/office/drawing/2014/main" id="{668AB270-2CE3-1DBC-3221-9690B7CB4BBB}"/>
              </a:ext>
            </a:extLst>
          </p:cNvPr>
          <p:cNvSpPr txBox="1"/>
          <p:nvPr/>
        </p:nvSpPr>
        <p:spPr>
          <a:xfrm>
            <a:off x="371849" y="2152011"/>
            <a:ext cx="1342464" cy="369332"/>
          </a:xfrm>
          <a:prstGeom prst="rect">
            <a:avLst/>
          </a:prstGeom>
          <a:noFill/>
        </p:spPr>
        <p:txBody>
          <a:bodyPr wrap="square">
            <a:spAutoFit/>
          </a:bodyPr>
          <a:lstStyle/>
          <a:p>
            <a:r>
              <a:rPr lang="en-US" b="1" dirty="0"/>
              <a:t>Method</a:t>
            </a:r>
            <a:endParaRPr lang="en-GB" b="1" dirty="0"/>
          </a:p>
        </p:txBody>
      </p:sp>
      <p:sp>
        <p:nvSpPr>
          <p:cNvPr id="12" name="TextBox 11">
            <a:extLst>
              <a:ext uri="{FF2B5EF4-FFF2-40B4-BE49-F238E27FC236}">
                <a16:creationId xmlns:a16="http://schemas.microsoft.com/office/drawing/2014/main" id="{650F4DB1-47A4-E31B-4BD0-097E0CFD2957}"/>
              </a:ext>
            </a:extLst>
          </p:cNvPr>
          <p:cNvSpPr txBox="1"/>
          <p:nvPr/>
        </p:nvSpPr>
        <p:spPr>
          <a:xfrm>
            <a:off x="7785661" y="632792"/>
            <a:ext cx="1342464" cy="369332"/>
          </a:xfrm>
          <a:prstGeom prst="rect">
            <a:avLst/>
          </a:prstGeom>
          <a:noFill/>
        </p:spPr>
        <p:txBody>
          <a:bodyPr wrap="square">
            <a:spAutoFit/>
          </a:bodyPr>
          <a:lstStyle/>
          <a:p>
            <a:pPr algn="ctr"/>
            <a:r>
              <a:rPr lang="en-US" b="1" dirty="0"/>
              <a:t>Result</a:t>
            </a:r>
            <a:endParaRPr lang="en-GB" b="1" dirty="0"/>
          </a:p>
        </p:txBody>
      </p:sp>
      <p:cxnSp>
        <p:nvCxnSpPr>
          <p:cNvPr id="14" name="Straight Connector 13">
            <a:extLst>
              <a:ext uri="{FF2B5EF4-FFF2-40B4-BE49-F238E27FC236}">
                <a16:creationId xmlns:a16="http://schemas.microsoft.com/office/drawing/2014/main" id="{12ADAE40-A54F-2B59-91C0-E3766CE93DD0}"/>
              </a:ext>
            </a:extLst>
          </p:cNvPr>
          <p:cNvCxnSpPr/>
          <p:nvPr/>
        </p:nvCxnSpPr>
        <p:spPr>
          <a:xfrm>
            <a:off x="4697506" y="841759"/>
            <a:ext cx="0" cy="5350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5">
            <a:extLst>
              <a:ext uri="{FF2B5EF4-FFF2-40B4-BE49-F238E27FC236}">
                <a16:creationId xmlns:a16="http://schemas.microsoft.com/office/drawing/2014/main" id="{C08DE197-E21F-9DFF-914F-3EEE81811EA9}"/>
              </a:ext>
            </a:extLst>
          </p:cNvPr>
          <p:cNvSpPr txBox="1"/>
          <p:nvPr/>
        </p:nvSpPr>
        <p:spPr>
          <a:xfrm>
            <a:off x="5106323" y="5708347"/>
            <a:ext cx="3244530" cy="600164"/>
          </a:xfrm>
          <a:prstGeom prst="rect">
            <a:avLst/>
          </a:prstGeom>
          <a:solidFill>
            <a:schemeClr val="bg1"/>
          </a:solidFill>
        </p:spPr>
        <p:txBody>
          <a:bodyPr wrap="square" rtlCol="0">
            <a:spAutoFit/>
          </a:bodyPr>
          <a:lstStyle/>
          <a:p>
            <a:r>
              <a:rPr lang="fr-FR" sz="1100" b="1" dirty="0" err="1"/>
              <a:t>Before</a:t>
            </a:r>
            <a:r>
              <a:rPr lang="fr-FR" sz="1100" b="1" dirty="0"/>
              <a:t> </a:t>
            </a:r>
            <a:r>
              <a:rPr lang="fr-FR" sz="1100" b="1" dirty="0" err="1"/>
              <a:t>prioritization</a:t>
            </a:r>
            <a:r>
              <a:rPr lang="fr-FR" sz="1100" b="1" dirty="0"/>
              <a:t> (37 </a:t>
            </a:r>
            <a:r>
              <a:rPr lang="fr-FR" sz="1100" b="1" dirty="0" err="1"/>
              <a:t>EmONC</a:t>
            </a:r>
            <a:r>
              <a:rPr lang="fr-FR" sz="1100" b="1" dirty="0"/>
              <a:t>)</a:t>
            </a:r>
          </a:p>
          <a:p>
            <a:r>
              <a:rPr lang="fr-FR" sz="1100" dirty="0"/>
              <a:t>82.5% pop </a:t>
            </a:r>
            <a:r>
              <a:rPr lang="fr-FR" sz="1100" dirty="0" err="1"/>
              <a:t>coverage</a:t>
            </a:r>
            <a:r>
              <a:rPr lang="fr-FR" sz="1100" dirty="0"/>
              <a:t> in 1 </a:t>
            </a:r>
            <a:r>
              <a:rPr lang="fr-FR" sz="1100" dirty="0" err="1"/>
              <a:t>hour</a:t>
            </a:r>
            <a:endParaRPr lang="fr-FR" sz="1100" dirty="0"/>
          </a:p>
          <a:p>
            <a:r>
              <a:rPr lang="fr-FR" sz="1100" dirty="0"/>
              <a:t>95% pop </a:t>
            </a:r>
            <a:r>
              <a:rPr lang="fr-FR" sz="1100" dirty="0" err="1"/>
              <a:t>coverage</a:t>
            </a:r>
            <a:r>
              <a:rPr lang="fr-FR" sz="1100" dirty="0"/>
              <a:t> in 2 </a:t>
            </a:r>
            <a:r>
              <a:rPr lang="fr-FR" sz="1100" dirty="0" err="1"/>
              <a:t>hours</a:t>
            </a:r>
            <a:endParaRPr lang="fr-FR" sz="1100" dirty="0"/>
          </a:p>
        </p:txBody>
      </p:sp>
      <p:sp>
        <p:nvSpPr>
          <p:cNvPr id="19" name="ZoneTexte 8">
            <a:extLst>
              <a:ext uri="{FF2B5EF4-FFF2-40B4-BE49-F238E27FC236}">
                <a16:creationId xmlns:a16="http://schemas.microsoft.com/office/drawing/2014/main" id="{DA9DC138-988A-F1A0-3144-EC9A099ECA0A}"/>
              </a:ext>
            </a:extLst>
          </p:cNvPr>
          <p:cNvSpPr txBox="1"/>
          <p:nvPr/>
        </p:nvSpPr>
        <p:spPr>
          <a:xfrm>
            <a:off x="9197955" y="5720650"/>
            <a:ext cx="2994045" cy="600164"/>
          </a:xfrm>
          <a:prstGeom prst="rect">
            <a:avLst/>
          </a:prstGeom>
          <a:solidFill>
            <a:schemeClr val="bg1"/>
          </a:solidFill>
        </p:spPr>
        <p:txBody>
          <a:bodyPr wrap="square" rtlCol="0">
            <a:spAutoFit/>
          </a:bodyPr>
          <a:lstStyle/>
          <a:p>
            <a:r>
              <a:rPr lang="fr-FR" sz="1100" b="1" dirty="0" err="1"/>
              <a:t>After</a:t>
            </a:r>
            <a:r>
              <a:rPr lang="fr-FR" sz="1100" b="1" dirty="0"/>
              <a:t> </a:t>
            </a:r>
            <a:r>
              <a:rPr lang="fr-FR" sz="1100" b="1" dirty="0" err="1"/>
              <a:t>prioritization</a:t>
            </a:r>
            <a:r>
              <a:rPr lang="fr-FR" sz="1100" b="1" dirty="0"/>
              <a:t> (16 </a:t>
            </a:r>
            <a:r>
              <a:rPr lang="fr-FR" sz="1100" b="1" dirty="0" err="1"/>
              <a:t>EmONC</a:t>
            </a:r>
            <a:r>
              <a:rPr lang="fr-FR" sz="1100" b="1" dirty="0"/>
              <a:t>)</a:t>
            </a:r>
          </a:p>
          <a:p>
            <a:r>
              <a:rPr lang="fr-FR" sz="1100" dirty="0"/>
              <a:t>77% pop </a:t>
            </a:r>
            <a:r>
              <a:rPr lang="fr-FR" sz="1100" dirty="0" err="1"/>
              <a:t>coverage</a:t>
            </a:r>
            <a:r>
              <a:rPr lang="fr-FR" sz="1100" dirty="0"/>
              <a:t> in 1 </a:t>
            </a:r>
            <a:r>
              <a:rPr lang="fr-FR" sz="1100" dirty="0" err="1"/>
              <a:t>hour</a:t>
            </a:r>
            <a:endParaRPr lang="fr-FR" sz="1100" dirty="0"/>
          </a:p>
          <a:p>
            <a:r>
              <a:rPr lang="fr-FR" sz="1100" dirty="0"/>
              <a:t>93% pop </a:t>
            </a:r>
            <a:r>
              <a:rPr lang="fr-FR" sz="1100" dirty="0" err="1"/>
              <a:t>coverage</a:t>
            </a:r>
            <a:r>
              <a:rPr lang="fr-FR" sz="1100" dirty="0"/>
              <a:t> in 2 </a:t>
            </a:r>
            <a:r>
              <a:rPr lang="fr-FR" sz="1100" dirty="0" err="1"/>
              <a:t>hours</a:t>
            </a:r>
            <a:endParaRPr lang="fr-FR" sz="1100" dirty="0"/>
          </a:p>
        </p:txBody>
      </p:sp>
      <p:pic>
        <p:nvPicPr>
          <p:cNvPr id="20" name="Image 6" descr="Une image contenant texte, carte&#10;&#10;Description générée automatiquement">
            <a:extLst>
              <a:ext uri="{FF2B5EF4-FFF2-40B4-BE49-F238E27FC236}">
                <a16:creationId xmlns:a16="http://schemas.microsoft.com/office/drawing/2014/main" id="{EDA0F5B9-8393-CB58-D419-B84D69EE6455}"/>
              </a:ext>
            </a:extLst>
          </p:cNvPr>
          <p:cNvPicPr>
            <a:picLocks noChangeAspect="1"/>
          </p:cNvPicPr>
          <p:nvPr/>
        </p:nvPicPr>
        <p:blipFill rotWithShape="1">
          <a:blip r:embed="rId5"/>
          <a:srcRect/>
          <a:stretch/>
        </p:blipFill>
        <p:spPr>
          <a:xfrm>
            <a:off x="8746463" y="1174185"/>
            <a:ext cx="3238021" cy="4576766"/>
          </a:xfrm>
          <a:prstGeom prst="rect">
            <a:avLst/>
          </a:prstGeom>
        </p:spPr>
      </p:pic>
      <p:pic>
        <p:nvPicPr>
          <p:cNvPr id="7" name="Picture 6">
            <a:extLst>
              <a:ext uri="{FF2B5EF4-FFF2-40B4-BE49-F238E27FC236}">
                <a16:creationId xmlns:a16="http://schemas.microsoft.com/office/drawing/2014/main" id="{1F496CBC-D1E7-1C76-28A5-440E20FEDA49}"/>
              </a:ext>
            </a:extLst>
          </p:cNvPr>
          <p:cNvPicPr>
            <a:picLocks noChangeAspect="1"/>
          </p:cNvPicPr>
          <p:nvPr/>
        </p:nvPicPr>
        <p:blipFill>
          <a:blip r:embed="rId6"/>
          <a:stretch>
            <a:fillRect/>
          </a:stretch>
        </p:blipFill>
        <p:spPr>
          <a:xfrm>
            <a:off x="11066192" y="509490"/>
            <a:ext cx="918292" cy="1195118"/>
          </a:xfrm>
          <a:prstGeom prst="rect">
            <a:avLst/>
          </a:prstGeom>
          <a:ln>
            <a:solidFill>
              <a:schemeClr val="tx1"/>
            </a:solidFill>
          </a:ln>
        </p:spPr>
      </p:pic>
      <p:sp>
        <p:nvSpPr>
          <p:cNvPr id="21" name="TextBox 20">
            <a:extLst>
              <a:ext uri="{FF2B5EF4-FFF2-40B4-BE49-F238E27FC236}">
                <a16:creationId xmlns:a16="http://schemas.microsoft.com/office/drawing/2014/main" id="{67F3E794-FB94-9DAE-D220-D88C7A9BA03E}"/>
              </a:ext>
            </a:extLst>
          </p:cNvPr>
          <p:cNvSpPr txBox="1"/>
          <p:nvPr/>
        </p:nvSpPr>
        <p:spPr>
          <a:xfrm>
            <a:off x="434020" y="2521343"/>
            <a:ext cx="4160877" cy="2862322"/>
          </a:xfrm>
          <a:prstGeom prst="rect">
            <a:avLst/>
          </a:prstGeom>
          <a:noFill/>
        </p:spPr>
        <p:txBody>
          <a:bodyPr wrap="square">
            <a:spAutoFit/>
          </a:bodyPr>
          <a:lstStyle/>
          <a:p>
            <a:pPr marL="285750" indent="-285750">
              <a:buFont typeface="Arial" panose="020B0604020202020204" pitchFamily="34" charset="0"/>
              <a:buChar char="•"/>
            </a:pPr>
            <a:r>
              <a:rPr lang="en-US" dirty="0"/>
              <a:t>Data compilation, quality assessment and improvement </a:t>
            </a:r>
          </a:p>
          <a:p>
            <a:pPr marL="285750" indent="-285750">
              <a:buFont typeface="Arial" panose="020B0604020202020204" pitchFamily="34" charset="0"/>
              <a:buChar char="•"/>
            </a:pPr>
            <a:r>
              <a:rPr lang="en-US" dirty="0"/>
              <a:t>Technical capacity strengthening</a:t>
            </a:r>
          </a:p>
          <a:p>
            <a:pPr marL="285750" indent="-285750">
              <a:buFont typeface="Arial" panose="020B0604020202020204" pitchFamily="34" charset="0"/>
              <a:buChar char="•"/>
            </a:pPr>
            <a:r>
              <a:rPr lang="en-US" dirty="0"/>
              <a:t>Consultation to define local parameters</a:t>
            </a:r>
          </a:p>
          <a:p>
            <a:pPr marL="285750" indent="-285750">
              <a:buFont typeface="Arial" panose="020B0604020202020204" pitchFamily="34" charset="0"/>
              <a:buChar char="•"/>
            </a:pPr>
            <a:r>
              <a:rPr lang="en-US" dirty="0"/>
              <a:t>Use of AccessMod to conduct different analysis aiming at evaluating the current level of accessibility of </a:t>
            </a:r>
            <a:r>
              <a:rPr lang="en-US" dirty="0" err="1"/>
              <a:t>EmONC</a:t>
            </a:r>
            <a:r>
              <a:rPr lang="en-US" dirty="0"/>
              <a:t> services and test different scenarios to prioritize health facilities for a cost-effective delivery of services</a:t>
            </a:r>
          </a:p>
        </p:txBody>
      </p:sp>
      <p:pic>
        <p:nvPicPr>
          <p:cNvPr id="5" name="Picture 4" descr="A logo of the united nations&#10;&#10;Description automatically generated">
            <a:extLst>
              <a:ext uri="{FF2B5EF4-FFF2-40B4-BE49-F238E27FC236}">
                <a16:creationId xmlns:a16="http://schemas.microsoft.com/office/drawing/2014/main" id="{157B4224-FF4E-691B-488C-A5E867A358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1490" y="5619578"/>
            <a:ext cx="1110855" cy="660267"/>
          </a:xfrm>
          <a:prstGeom prst="rect">
            <a:avLst/>
          </a:prstGeom>
        </p:spPr>
      </p:pic>
      <p:pic>
        <p:nvPicPr>
          <p:cNvPr id="2" name="Picture 1">
            <a:extLst>
              <a:ext uri="{FF2B5EF4-FFF2-40B4-BE49-F238E27FC236}">
                <a16:creationId xmlns:a16="http://schemas.microsoft.com/office/drawing/2014/main" id="{369FD958-00B9-75E5-853B-4B557DD18E05}"/>
              </a:ext>
            </a:extLst>
          </p:cNvPr>
          <p:cNvPicPr>
            <a:picLocks noChangeAspect="1"/>
          </p:cNvPicPr>
          <p:nvPr/>
        </p:nvPicPr>
        <p:blipFill rotWithShape="1">
          <a:blip r:embed="rId8"/>
          <a:srcRect l="80520" t="38265" r="10441" b="47050"/>
          <a:stretch/>
        </p:blipFill>
        <p:spPr>
          <a:xfrm>
            <a:off x="10736322" y="1183311"/>
            <a:ext cx="399991" cy="360478"/>
          </a:xfrm>
          <a:prstGeom prst="rect">
            <a:avLst/>
          </a:prstGeom>
        </p:spPr>
      </p:pic>
    </p:spTree>
    <p:extLst>
      <p:ext uri="{BB962C8B-B14F-4D97-AF65-F5344CB8AC3E}">
        <p14:creationId xmlns:p14="http://schemas.microsoft.com/office/powerpoint/2010/main" val="404634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58;p10">
            <a:extLst>
              <a:ext uri="{FF2B5EF4-FFF2-40B4-BE49-F238E27FC236}">
                <a16:creationId xmlns:a16="http://schemas.microsoft.com/office/drawing/2014/main" id="{E4942EB2-527A-4C12-8537-2EC7164A21E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Planning - Diagnostic Network Optimization (DNO) (</a:t>
            </a:r>
            <a:r>
              <a:rPr lang="en-US" sz="3200" b="1" i="0" u="none" strike="noStrike" kern="1200" baseline="0" dirty="0">
                <a:solidFill>
                  <a:srgbClr val="002147"/>
                </a:solidFill>
                <a:latin typeface="Calibri" panose="020F0502020204030204" pitchFamily="34" charset="0"/>
              </a:rPr>
              <a:t>Bangladesh)</a:t>
            </a:r>
            <a:r>
              <a:rPr lang="en-US" sz="1800" b="1" i="0" u="none" strike="noStrike" kern="1200" baseline="0" dirty="0">
                <a:solidFill>
                  <a:srgbClr val="002147"/>
                </a:solidFill>
                <a:latin typeface="Calibri" panose="020F0502020204030204" pitchFamily="34" charset="0"/>
              </a:rPr>
              <a:t> </a:t>
            </a:r>
            <a:endParaRPr dirty="0">
              <a:solidFill>
                <a:srgbClr val="002147"/>
              </a:solidFill>
            </a:endParaRPr>
          </a:p>
        </p:txBody>
      </p:sp>
      <p:sp>
        <p:nvSpPr>
          <p:cNvPr id="3" name="TextBox 2">
            <a:extLst>
              <a:ext uri="{FF2B5EF4-FFF2-40B4-BE49-F238E27FC236}">
                <a16:creationId xmlns:a16="http://schemas.microsoft.com/office/drawing/2014/main" id="{6E952D49-3A8B-5BAC-E78E-04B3244F4B3A}"/>
              </a:ext>
            </a:extLst>
          </p:cNvPr>
          <p:cNvSpPr txBox="1"/>
          <p:nvPr/>
        </p:nvSpPr>
        <p:spPr>
          <a:xfrm>
            <a:off x="342899" y="685816"/>
            <a:ext cx="11544301" cy="923330"/>
          </a:xfrm>
          <a:prstGeom prst="rect">
            <a:avLst/>
          </a:prstGeom>
          <a:noFill/>
        </p:spPr>
        <p:txBody>
          <a:bodyPr wrap="square" lIns="91440" tIns="45720" rIns="91440" bIns="45720" anchor="t">
            <a:spAutoFit/>
          </a:bodyPr>
          <a:lstStyle/>
          <a:p>
            <a:r>
              <a:rPr lang="en-GB" dirty="0">
                <a:cs typeface="Calibri"/>
              </a:rPr>
              <a:t>MORU </a:t>
            </a:r>
            <a:r>
              <a:rPr lang="en-PH" b="0" i="0" dirty="0">
                <a:solidFill>
                  <a:srgbClr val="202124"/>
                </a:solidFill>
                <a:effectLst/>
              </a:rPr>
              <a:t>and </a:t>
            </a:r>
            <a:r>
              <a:rPr lang="en-PH" b="0" i="0" dirty="0" err="1">
                <a:solidFill>
                  <a:srgbClr val="202124"/>
                </a:solidFill>
                <a:effectLst/>
              </a:rPr>
              <a:t>GroupMappers</a:t>
            </a:r>
            <a:r>
              <a:rPr lang="en-PH" b="0" i="0" dirty="0">
                <a:solidFill>
                  <a:srgbClr val="202124"/>
                </a:solidFill>
                <a:effectLst/>
              </a:rPr>
              <a:t> have been supporting the National Malaria </a:t>
            </a:r>
            <a:r>
              <a:rPr lang="en-PH" dirty="0">
                <a:solidFill>
                  <a:srgbClr val="202124"/>
                </a:solidFill>
              </a:rPr>
              <a:t>Elimination </a:t>
            </a:r>
            <a:r>
              <a:rPr lang="en-PH" b="0" i="0" dirty="0" err="1">
                <a:solidFill>
                  <a:srgbClr val="202124"/>
                </a:solidFill>
                <a:effectLst/>
              </a:rPr>
              <a:t>Programme</a:t>
            </a:r>
            <a:r>
              <a:rPr lang="en-PH" b="0" i="0" dirty="0">
                <a:solidFill>
                  <a:srgbClr val="202124"/>
                </a:solidFill>
                <a:effectLst/>
              </a:rPr>
              <a:t> (NMEP) with the use of the </a:t>
            </a:r>
            <a:r>
              <a:rPr lang="en-PH" b="0" i="0" dirty="0" err="1">
                <a:solidFill>
                  <a:srgbClr val="202124"/>
                </a:solidFill>
                <a:effectLst/>
              </a:rPr>
              <a:t>OptiDx</a:t>
            </a:r>
            <a:r>
              <a:rPr lang="en-PH" b="0" i="0" dirty="0">
                <a:solidFill>
                  <a:srgbClr val="202124"/>
                </a:solidFill>
                <a:effectLst/>
              </a:rPr>
              <a:t> tool </a:t>
            </a:r>
            <a:r>
              <a:rPr lang="en-US" b="0" i="0" dirty="0">
                <a:solidFill>
                  <a:srgbClr val="202124"/>
                </a:solidFill>
                <a:effectLst/>
              </a:rPr>
              <a:t>to model an</a:t>
            </a:r>
            <a:r>
              <a:rPr lang="en-US" dirty="0">
                <a:solidFill>
                  <a:srgbClr val="202124"/>
                </a:solidFill>
                <a:cs typeface="Calibri"/>
              </a:rPr>
              <a:t> </a:t>
            </a:r>
            <a:r>
              <a:rPr lang="en-GB" dirty="0">
                <a:cs typeface="Calibri"/>
              </a:rPr>
              <a:t>evidence-based strategy for</a:t>
            </a:r>
            <a:r>
              <a:rPr lang="en-US" dirty="0">
                <a:cs typeface="Calibri"/>
              </a:rPr>
              <a:t>​ </a:t>
            </a:r>
            <a:r>
              <a:rPr lang="en-GB" dirty="0">
                <a:cs typeface="Calibri"/>
              </a:rPr>
              <a:t>introducing G6PD diagnosis</a:t>
            </a:r>
            <a:r>
              <a:rPr lang="en-US" dirty="0">
                <a:cs typeface="Calibri"/>
              </a:rPr>
              <a:t>​ </a:t>
            </a:r>
            <a:r>
              <a:rPr lang="en-GB" dirty="0">
                <a:cs typeface="Calibri"/>
              </a:rPr>
              <a:t>that best uses available resources to</a:t>
            </a:r>
            <a:r>
              <a:rPr lang="en-US" dirty="0">
                <a:cs typeface="Calibri"/>
              </a:rPr>
              <a:t>​ </a:t>
            </a:r>
            <a:r>
              <a:rPr lang="en-GB" dirty="0">
                <a:cs typeface="Calibri"/>
              </a:rPr>
              <a:t>optimise access to testing by P. vivax patients</a:t>
            </a:r>
            <a:endParaRPr lang="en-PH" dirty="0"/>
          </a:p>
        </p:txBody>
      </p:sp>
      <p:pic>
        <p:nvPicPr>
          <p:cNvPr id="5" name="Picture 4">
            <a:extLst>
              <a:ext uri="{FF2B5EF4-FFF2-40B4-BE49-F238E27FC236}">
                <a16:creationId xmlns:a16="http://schemas.microsoft.com/office/drawing/2014/main" id="{8735E0DD-0D18-58FD-11FD-0FBF5B5ADF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964" y="5927300"/>
            <a:ext cx="359682" cy="344043"/>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pic>
      <p:pic>
        <p:nvPicPr>
          <p:cNvPr id="6" name="Picture 5">
            <a:extLst>
              <a:ext uri="{FF2B5EF4-FFF2-40B4-BE49-F238E27FC236}">
                <a16:creationId xmlns:a16="http://schemas.microsoft.com/office/drawing/2014/main" id="{4D963D55-3750-F202-F7DF-B1976C1D1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4"/>
          <a:stretch/>
        </p:blipFill>
        <p:spPr>
          <a:xfrm>
            <a:off x="2535932" y="5927300"/>
            <a:ext cx="1375686" cy="344690"/>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pic>
      <p:pic>
        <p:nvPicPr>
          <p:cNvPr id="7" name="Picture 6" descr="A logo with text on it&#10;&#10;Description automatically generated">
            <a:extLst>
              <a:ext uri="{FF2B5EF4-FFF2-40B4-BE49-F238E27FC236}">
                <a16:creationId xmlns:a16="http://schemas.microsoft.com/office/drawing/2014/main" id="{217268B0-4C39-748D-49E1-03CC8B173B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846" b="13903"/>
          <a:stretch/>
        </p:blipFill>
        <p:spPr>
          <a:xfrm>
            <a:off x="1347410" y="5904740"/>
            <a:ext cx="1124758" cy="412378"/>
          </a:xfrm>
          <a:prstGeom prst="rect">
            <a:avLst/>
          </a:prstGeom>
        </p:spPr>
      </p:pic>
      <p:sp>
        <p:nvSpPr>
          <p:cNvPr id="8" name="Content Placeholder 2">
            <a:extLst>
              <a:ext uri="{FF2B5EF4-FFF2-40B4-BE49-F238E27FC236}">
                <a16:creationId xmlns:a16="http://schemas.microsoft.com/office/drawing/2014/main" id="{DF5441C1-494F-8BCC-89B0-BE0F758016B9}"/>
              </a:ext>
            </a:extLst>
          </p:cNvPr>
          <p:cNvSpPr txBox="1">
            <a:spLocks/>
          </p:cNvSpPr>
          <p:nvPr/>
        </p:nvSpPr>
        <p:spPr>
          <a:xfrm>
            <a:off x="442913" y="1412782"/>
            <a:ext cx="4541463" cy="4392706"/>
          </a:xfrm>
          <a:prstGeom prst="rect">
            <a:avLst/>
          </a:prstGeom>
        </p:spPr>
        <p:txBody>
          <a:bodyPr vert="horz" lIns="91440" tIns="45720" rIns="9144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dirty="0"/>
              <a:t>Objectives:</a:t>
            </a:r>
          </a:p>
          <a:p>
            <a:pPr marL="285750" indent="-285750" algn="l">
              <a:buFont typeface="Arial" panose="020B0604020202020204" pitchFamily="34" charset="0"/>
              <a:buChar char="•"/>
            </a:pPr>
            <a:r>
              <a:rPr lang="en-US" dirty="0"/>
              <a:t>Assemble a comprehensive geospatial database of:</a:t>
            </a:r>
          </a:p>
          <a:p>
            <a:pPr marL="628650" lvl="1" indent="-285750" algn="l">
              <a:buFont typeface="Arial" panose="020B0604020202020204" pitchFamily="34" charset="0"/>
              <a:buChar char="•"/>
            </a:pPr>
            <a:r>
              <a:rPr lang="en-US" sz="1800" dirty="0"/>
              <a:t>Health system infrastructure</a:t>
            </a:r>
            <a:endParaRPr lang="en-US" sz="1800" dirty="0">
              <a:cs typeface="Calibri"/>
            </a:endParaRPr>
          </a:p>
          <a:p>
            <a:pPr marL="628650" lvl="1" indent="-285750" algn="l">
              <a:buFont typeface="Arial" panose="020B0604020202020204" pitchFamily="34" charset="0"/>
              <a:buChar char="•"/>
            </a:pPr>
            <a:r>
              <a:rPr lang="en-US" sz="1800" dirty="0"/>
              <a:t>P. vivax case loads</a:t>
            </a:r>
            <a:endParaRPr lang="en-US" sz="1800" dirty="0">
              <a:cs typeface="Calibri"/>
            </a:endParaRPr>
          </a:p>
          <a:p>
            <a:pPr marL="628650" lvl="1" indent="-285750" algn="l">
              <a:buFont typeface="Arial" panose="020B0604020202020204" pitchFamily="34" charset="0"/>
              <a:buChar char="•"/>
            </a:pPr>
            <a:r>
              <a:rPr lang="en-US" sz="1800" dirty="0"/>
              <a:t>Economic cost associated with P. vivax disease and case-management in Bangladesh</a:t>
            </a:r>
            <a:endParaRPr lang="en-US" sz="1800" dirty="0">
              <a:cs typeface="Calibri"/>
            </a:endParaRPr>
          </a:p>
          <a:p>
            <a:pPr marL="285750" indent="-285750" algn="l">
              <a:buFont typeface="Arial" panose="020B0604020202020204" pitchFamily="34" charset="0"/>
              <a:buChar char="•"/>
            </a:pPr>
            <a:r>
              <a:rPr lang="en-US" dirty="0"/>
              <a:t>Model the coverage and cost of potential scenarios for introducing G6PD testing</a:t>
            </a:r>
            <a:endParaRPr lang="en-US" dirty="0">
              <a:cs typeface="Calibri"/>
            </a:endParaRPr>
          </a:p>
          <a:p>
            <a:pPr marL="285750" indent="-285750" algn="l">
              <a:buFont typeface="Arial" panose="020B0604020202020204" pitchFamily="34" charset="0"/>
              <a:buChar char="•"/>
            </a:pPr>
            <a:r>
              <a:rPr lang="en-US" dirty="0">
                <a:ea typeface="+mn-lt"/>
                <a:cs typeface="+mn-lt"/>
              </a:rPr>
              <a:t>Prepare DNO outputs that can be included into strategic and operational plans and funding proposals by NMEP</a:t>
            </a:r>
            <a:endParaRPr lang="en-US" dirty="0"/>
          </a:p>
        </p:txBody>
      </p:sp>
      <p:pic>
        <p:nvPicPr>
          <p:cNvPr id="9" name="Picture 8">
            <a:extLst>
              <a:ext uri="{FF2B5EF4-FFF2-40B4-BE49-F238E27FC236}">
                <a16:creationId xmlns:a16="http://schemas.microsoft.com/office/drawing/2014/main" id="{6BC83028-9689-42E5-C647-D22778A00DBF}"/>
              </a:ext>
            </a:extLst>
          </p:cNvPr>
          <p:cNvPicPr>
            <a:picLocks noChangeAspect="1"/>
          </p:cNvPicPr>
          <p:nvPr/>
        </p:nvPicPr>
        <p:blipFill>
          <a:blip r:embed="rId6"/>
          <a:stretch>
            <a:fillRect/>
          </a:stretch>
        </p:blipFill>
        <p:spPr>
          <a:xfrm>
            <a:off x="5084391" y="1657653"/>
            <a:ext cx="2123236" cy="4586693"/>
          </a:xfrm>
          <a:prstGeom prst="rect">
            <a:avLst/>
          </a:prstGeom>
        </p:spPr>
      </p:pic>
      <p:pic>
        <p:nvPicPr>
          <p:cNvPr id="11" name="Content Placeholder 3" descr="A map of different colored regions&#10;&#10;Description automatically generated">
            <a:extLst>
              <a:ext uri="{FF2B5EF4-FFF2-40B4-BE49-F238E27FC236}">
                <a16:creationId xmlns:a16="http://schemas.microsoft.com/office/drawing/2014/main" id="{9926059D-51BF-E10E-8836-8F798E27FA86}"/>
              </a:ext>
            </a:extLst>
          </p:cNvPr>
          <p:cNvPicPr>
            <a:picLocks noChangeAspect="1"/>
          </p:cNvPicPr>
          <p:nvPr/>
        </p:nvPicPr>
        <p:blipFill rotWithShape="1">
          <a:blip r:embed="rId7"/>
          <a:srcRect b="8778"/>
          <a:stretch/>
        </p:blipFill>
        <p:spPr>
          <a:xfrm>
            <a:off x="7435470" y="1412782"/>
            <a:ext cx="4313617" cy="2213417"/>
          </a:xfrm>
          <a:prstGeom prst="rect">
            <a:avLst/>
          </a:prstGeom>
        </p:spPr>
      </p:pic>
      <p:pic>
        <p:nvPicPr>
          <p:cNvPr id="12" name="Picture 11" descr="A map of orange and yellow dots&#10;&#10;Description automatically generated">
            <a:extLst>
              <a:ext uri="{FF2B5EF4-FFF2-40B4-BE49-F238E27FC236}">
                <a16:creationId xmlns:a16="http://schemas.microsoft.com/office/drawing/2014/main" id="{064888B9-8C22-ED54-2CE3-3F32FC389BED}"/>
              </a:ext>
            </a:extLst>
          </p:cNvPr>
          <p:cNvPicPr>
            <a:picLocks noChangeAspect="1"/>
          </p:cNvPicPr>
          <p:nvPr/>
        </p:nvPicPr>
        <p:blipFill>
          <a:blip r:embed="rId8"/>
          <a:stretch>
            <a:fillRect/>
          </a:stretch>
        </p:blipFill>
        <p:spPr>
          <a:xfrm>
            <a:off x="7446967" y="3964466"/>
            <a:ext cx="997786" cy="2295859"/>
          </a:xfrm>
          <a:prstGeom prst="rect">
            <a:avLst/>
          </a:prstGeom>
        </p:spPr>
      </p:pic>
      <p:sp>
        <p:nvSpPr>
          <p:cNvPr id="13" name="TextBox 12">
            <a:extLst>
              <a:ext uri="{FF2B5EF4-FFF2-40B4-BE49-F238E27FC236}">
                <a16:creationId xmlns:a16="http://schemas.microsoft.com/office/drawing/2014/main" id="{F76FFDDA-A836-2726-B080-6759EA84E721}"/>
              </a:ext>
            </a:extLst>
          </p:cNvPr>
          <p:cNvSpPr txBox="1"/>
          <p:nvPr/>
        </p:nvSpPr>
        <p:spPr>
          <a:xfrm>
            <a:off x="7587870" y="3710550"/>
            <a:ext cx="856883" cy="253916"/>
          </a:xfrm>
          <a:prstGeom prst="rect">
            <a:avLst/>
          </a:prstGeom>
          <a:noFill/>
        </p:spPr>
        <p:txBody>
          <a:bodyPr wrap="square">
            <a:spAutoFit/>
          </a:bodyPr>
          <a:lstStyle/>
          <a:p>
            <a:pPr algn="ctr"/>
            <a:r>
              <a:rPr lang="fr-FR" sz="1050" b="0" i="0" u="none" strike="noStrike" baseline="0" dirty="0" err="1">
                <a:solidFill>
                  <a:srgbClr val="000000"/>
                </a:solidFill>
                <a:latin typeface="Source Sans Variable"/>
              </a:rPr>
              <a:t>Demand</a:t>
            </a:r>
            <a:endParaRPr lang="en-PH" sz="1050" dirty="0"/>
          </a:p>
        </p:txBody>
      </p:sp>
      <p:pic>
        <p:nvPicPr>
          <p:cNvPr id="14" name="Picture 13" descr="A map of a network&#10;&#10;Description automatically generated">
            <a:extLst>
              <a:ext uri="{FF2B5EF4-FFF2-40B4-BE49-F238E27FC236}">
                <a16:creationId xmlns:a16="http://schemas.microsoft.com/office/drawing/2014/main" id="{D4AB5AC7-AF94-359C-5B8A-0AA4AF594719}"/>
              </a:ext>
            </a:extLst>
          </p:cNvPr>
          <p:cNvPicPr>
            <a:picLocks noChangeAspect="1"/>
          </p:cNvPicPr>
          <p:nvPr/>
        </p:nvPicPr>
        <p:blipFill>
          <a:blip r:embed="rId9"/>
          <a:stretch>
            <a:fillRect/>
          </a:stretch>
        </p:blipFill>
        <p:spPr>
          <a:xfrm>
            <a:off x="8523060" y="4135524"/>
            <a:ext cx="3527970" cy="1953741"/>
          </a:xfrm>
          <a:prstGeom prst="rect">
            <a:avLst/>
          </a:prstGeom>
        </p:spPr>
      </p:pic>
      <p:sp>
        <p:nvSpPr>
          <p:cNvPr id="15" name="TextBox 14">
            <a:extLst>
              <a:ext uri="{FF2B5EF4-FFF2-40B4-BE49-F238E27FC236}">
                <a16:creationId xmlns:a16="http://schemas.microsoft.com/office/drawing/2014/main" id="{00F4F49F-CBFB-4F01-DB53-A551A61C7E4C}"/>
              </a:ext>
            </a:extLst>
          </p:cNvPr>
          <p:cNvSpPr txBox="1"/>
          <p:nvPr/>
        </p:nvSpPr>
        <p:spPr>
          <a:xfrm>
            <a:off x="9676646" y="3881608"/>
            <a:ext cx="856883" cy="253916"/>
          </a:xfrm>
          <a:prstGeom prst="rect">
            <a:avLst/>
          </a:prstGeom>
          <a:noFill/>
        </p:spPr>
        <p:txBody>
          <a:bodyPr wrap="square">
            <a:spAutoFit/>
          </a:bodyPr>
          <a:lstStyle/>
          <a:p>
            <a:pPr algn="ctr"/>
            <a:r>
              <a:rPr lang="fr-FR" sz="1050" b="0" i="0" u="none" strike="noStrike" baseline="0" dirty="0" err="1">
                <a:solidFill>
                  <a:srgbClr val="000000"/>
                </a:solidFill>
                <a:latin typeface="Source Sans Variable"/>
              </a:rPr>
              <a:t>Results</a:t>
            </a:r>
            <a:endParaRPr lang="en-PH" sz="1050" dirty="0"/>
          </a:p>
        </p:txBody>
      </p:sp>
    </p:spTree>
    <p:extLst>
      <p:ext uri="{BB962C8B-B14F-4D97-AF65-F5344CB8AC3E}">
        <p14:creationId xmlns:p14="http://schemas.microsoft.com/office/powerpoint/2010/main" val="1103034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2273-9ECF-2F45-A9D5-FF467A6BE8D7}"/>
            </a:ext>
          </a:extLst>
        </p:cNvPr>
        <p:cNvGrpSpPr/>
        <p:nvPr/>
      </p:nvGrpSpPr>
      <p:grpSpPr>
        <a:xfrm>
          <a:off x="0" y="0"/>
          <a:ext cx="0" cy="0"/>
          <a:chOff x="0" y="0"/>
          <a:chExt cx="0" cy="0"/>
        </a:xfrm>
      </p:grpSpPr>
      <p:sp>
        <p:nvSpPr>
          <p:cNvPr id="10" name="Google Shape;258;p10">
            <a:extLst>
              <a:ext uri="{FF2B5EF4-FFF2-40B4-BE49-F238E27FC236}">
                <a16:creationId xmlns:a16="http://schemas.microsoft.com/office/drawing/2014/main" id="{AB4B9CFF-06CE-5B7A-2016-38A537D7686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sp>
        <p:nvSpPr>
          <p:cNvPr id="4" name="Google Shape;131;p5">
            <a:extLst>
              <a:ext uri="{FF2B5EF4-FFF2-40B4-BE49-F238E27FC236}">
                <a16:creationId xmlns:a16="http://schemas.microsoft.com/office/drawing/2014/main" id="{0BC12C8A-ED18-B38D-5D56-EEAB62994A0C}"/>
              </a:ext>
            </a:extLst>
          </p:cNvPr>
          <p:cNvSpPr txBox="1"/>
          <p:nvPr/>
        </p:nvSpPr>
        <p:spPr>
          <a:xfrm>
            <a:off x="0" y="711432"/>
            <a:ext cx="12192000" cy="365125"/>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Communicable/Vector-borne diseases - Thematic mapping (Philippines, Lao PDR)</a:t>
            </a:r>
            <a:endParaRPr lang="en-US" dirty="0">
              <a:solidFill>
                <a:srgbClr val="002147"/>
              </a:solidFill>
            </a:endParaRPr>
          </a:p>
        </p:txBody>
      </p:sp>
      <p:sp>
        <p:nvSpPr>
          <p:cNvPr id="3" name="TextBox 2">
            <a:extLst>
              <a:ext uri="{FF2B5EF4-FFF2-40B4-BE49-F238E27FC236}">
                <a16:creationId xmlns:a16="http://schemas.microsoft.com/office/drawing/2014/main" id="{12355C1F-468C-F846-3139-C922BCA9DC2C}"/>
              </a:ext>
            </a:extLst>
          </p:cNvPr>
          <p:cNvSpPr txBox="1"/>
          <p:nvPr/>
        </p:nvSpPr>
        <p:spPr>
          <a:xfrm>
            <a:off x="387012" y="1077776"/>
            <a:ext cx="10934103" cy="923330"/>
          </a:xfrm>
          <a:prstGeom prst="rect">
            <a:avLst/>
          </a:prstGeom>
          <a:noFill/>
        </p:spPr>
        <p:txBody>
          <a:bodyPr wrap="square" lIns="91440" tIns="45720" rIns="91440" bIns="45720" anchor="t">
            <a:spAutoFit/>
          </a:bodyPr>
          <a:lstStyle/>
          <a:p>
            <a:r>
              <a:rPr lang="en-US" dirty="0"/>
              <a:t>Thematic maps are being used to help visualizing the spread of diseases by different programs in countries </a:t>
            </a:r>
          </a:p>
          <a:p>
            <a:r>
              <a:rPr lang="en-US" dirty="0"/>
              <a:t> </a:t>
            </a:r>
          </a:p>
          <a:p>
            <a:endParaRPr lang="en-US" dirty="0"/>
          </a:p>
        </p:txBody>
      </p:sp>
      <p:pic>
        <p:nvPicPr>
          <p:cNvPr id="2050" name="Picture 2" descr="D:\MODULES\MODULE_1\FIGURES\tropmed-86-753-g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69" y="1073276"/>
            <a:ext cx="1727334" cy="234839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93484" y="2397444"/>
            <a:ext cx="6519122" cy="276999"/>
          </a:xfrm>
          <a:prstGeom prst="rect">
            <a:avLst/>
          </a:prstGeom>
        </p:spPr>
        <p:txBody>
          <a:bodyPr wrap="square">
            <a:spAutoFit/>
          </a:bodyPr>
          <a:lstStyle/>
          <a:p>
            <a:r>
              <a:rPr lang="en-US" sz="1200" b="1" dirty="0"/>
              <a:t>Reference: </a:t>
            </a:r>
            <a:r>
              <a:rPr lang="en-US" sz="1200" dirty="0">
                <a:hlinkClick r:id="rId4"/>
              </a:rPr>
              <a:t>https://www.ncbi.nlm.nih.gov/pmc/articles/PMC3335676/pdf/tropmed-86-753.pdf</a:t>
            </a:r>
            <a:endParaRPr lang="en-US" sz="1200" dirty="0"/>
          </a:p>
        </p:txBody>
      </p:sp>
      <p:sp>
        <p:nvSpPr>
          <p:cNvPr id="7" name="TextBox 6">
            <a:extLst>
              <a:ext uri="{FF2B5EF4-FFF2-40B4-BE49-F238E27FC236}">
                <a16:creationId xmlns:a16="http://schemas.microsoft.com/office/drawing/2014/main" id="{63FC732A-C4FD-8217-B513-C930EDDBB252}"/>
              </a:ext>
            </a:extLst>
          </p:cNvPr>
          <p:cNvSpPr txBox="1"/>
          <p:nvPr/>
        </p:nvSpPr>
        <p:spPr>
          <a:xfrm>
            <a:off x="593484" y="1572430"/>
            <a:ext cx="9749304" cy="646331"/>
          </a:xfrm>
          <a:prstGeom prst="rect">
            <a:avLst/>
          </a:prstGeom>
          <a:noFill/>
        </p:spPr>
        <p:txBody>
          <a:bodyPr wrap="square">
            <a:spAutoFit/>
          </a:bodyPr>
          <a:lstStyle/>
          <a:p>
            <a:r>
              <a:rPr lang="en-US" dirty="0"/>
              <a:t>The Philippines has been using thematic maps to look at the distribution of dengue incidence at the subnational level, allowing to identify areas at risk and enables faster mobilization of resources.</a:t>
            </a:r>
          </a:p>
        </p:txBody>
      </p:sp>
      <p:sp>
        <p:nvSpPr>
          <p:cNvPr id="8" name="TextBox 7">
            <a:extLst>
              <a:ext uri="{FF2B5EF4-FFF2-40B4-BE49-F238E27FC236}">
                <a16:creationId xmlns:a16="http://schemas.microsoft.com/office/drawing/2014/main" id="{12355C1F-468C-F846-3139-C922BCA9DC2C}"/>
              </a:ext>
            </a:extLst>
          </p:cNvPr>
          <p:cNvSpPr txBox="1"/>
          <p:nvPr/>
        </p:nvSpPr>
        <p:spPr>
          <a:xfrm>
            <a:off x="821141" y="2767588"/>
            <a:ext cx="6486244" cy="1477328"/>
          </a:xfrm>
          <a:prstGeom prst="rect">
            <a:avLst/>
          </a:prstGeom>
          <a:noFill/>
        </p:spPr>
        <p:txBody>
          <a:bodyPr wrap="square" lIns="91440" tIns="45720" rIns="91440" bIns="45720" anchor="t">
            <a:spAutoFit/>
          </a:bodyPr>
          <a:lstStyle/>
          <a:p>
            <a:r>
              <a:rPr lang="en-US" dirty="0"/>
              <a:t>Thematic maps have also been used to support health care planning for pandemic influenza in Lao PDR. By exporting simulation results into GIS software, maps</a:t>
            </a:r>
            <a:r>
              <a:rPr lang="en-PH" dirty="0"/>
              <a:t> </a:t>
            </a:r>
            <a:r>
              <a:rPr lang="en-US" sz="1800" dirty="0"/>
              <a:t>geographical analysis of the distribution of resources.</a:t>
            </a:r>
          </a:p>
          <a:p>
            <a:endParaRPr lang="en-US" dirty="0"/>
          </a:p>
        </p:txBody>
      </p:sp>
      <p:pic>
        <p:nvPicPr>
          <p:cNvPr id="12" name="Picture 11"/>
          <p:cNvPicPr>
            <a:picLocks noChangeAspect="1"/>
          </p:cNvPicPr>
          <p:nvPr/>
        </p:nvPicPr>
        <p:blipFill rotWithShape="1">
          <a:blip r:embed="rId5"/>
          <a:srcRect l="32675" t="29000" r="36219" b="26200"/>
          <a:stretch/>
        </p:blipFill>
        <p:spPr>
          <a:xfrm>
            <a:off x="7503886" y="2606143"/>
            <a:ext cx="2531950" cy="2051201"/>
          </a:xfrm>
          <a:prstGeom prst="rect">
            <a:avLst/>
          </a:prstGeom>
        </p:spPr>
      </p:pic>
      <p:sp>
        <p:nvSpPr>
          <p:cNvPr id="9" name="Rectangle 8">
            <a:extLst>
              <a:ext uri="{FF2B5EF4-FFF2-40B4-BE49-F238E27FC236}">
                <a16:creationId xmlns:a16="http://schemas.microsoft.com/office/drawing/2014/main" id="{460BEE8C-0168-B8A2-54EC-3BBCADAA5E6D}"/>
              </a:ext>
            </a:extLst>
          </p:cNvPr>
          <p:cNvSpPr/>
          <p:nvPr/>
        </p:nvSpPr>
        <p:spPr>
          <a:xfrm>
            <a:off x="821141" y="3935424"/>
            <a:ext cx="5937635" cy="276999"/>
          </a:xfrm>
          <a:prstGeom prst="rect">
            <a:avLst/>
          </a:prstGeom>
        </p:spPr>
        <p:txBody>
          <a:bodyPr wrap="square">
            <a:spAutoFit/>
          </a:bodyPr>
          <a:lstStyle/>
          <a:p>
            <a:pPr eaLnBrk="1" hangingPunct="1"/>
            <a:r>
              <a:rPr lang="en-US" sz="1200" b="1" dirty="0"/>
              <a:t>Reference: </a:t>
            </a:r>
            <a:r>
              <a:rPr lang="en-US" altLang="zh-CN" sz="1200" dirty="0">
                <a:ea typeface="宋体" panose="02010600030101010101" pitchFamily="2" charset="-122"/>
              </a:rPr>
              <a:t>Stein </a:t>
            </a:r>
            <a:r>
              <a:rPr lang="en-GB" altLang="zh-CN" sz="1200" i="1" dirty="0">
                <a:ea typeface="宋体" panose="02010600030101010101" pitchFamily="2" charset="-122"/>
              </a:rPr>
              <a:t>et al. BMC Public Health </a:t>
            </a:r>
            <a:r>
              <a:rPr lang="en-US" altLang="zh-CN" sz="1200" b="1" dirty="0">
                <a:ea typeface="宋体" panose="02010600030101010101" pitchFamily="2" charset="-122"/>
              </a:rPr>
              <a:t>12</a:t>
            </a:r>
            <a:r>
              <a:rPr lang="en-GB" altLang="zh-CN" sz="1200" dirty="0">
                <a:ea typeface="宋体" panose="02010600030101010101" pitchFamily="2" charset="-122"/>
              </a:rPr>
              <a:t>: 870 (2012) </a:t>
            </a:r>
            <a:r>
              <a:rPr lang="en-GB" altLang="zh-CN" sz="1200" dirty="0" err="1">
                <a:ea typeface="宋体" panose="02010600030101010101" pitchFamily="2" charset="-122"/>
              </a:rPr>
              <a:t>doi</a:t>
            </a:r>
            <a:r>
              <a:rPr lang="en-GB" altLang="zh-CN" sz="1200" dirty="0">
                <a:ea typeface="宋体" panose="02010600030101010101" pitchFamily="2" charset="-122"/>
              </a:rPr>
              <a:t>:</a:t>
            </a:r>
            <a:r>
              <a:rPr lang="en-US" sz="1200" dirty="0"/>
              <a:t>10.1186/1471-2458-12-870</a:t>
            </a:r>
            <a:endParaRPr lang="en-GB" altLang="zh-CN" sz="1200" dirty="0">
              <a:ea typeface="宋体" panose="02010600030101010101" pitchFamily="2" charset="-122"/>
            </a:endParaRPr>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48" t="5188" r="9528" b="3997"/>
          <a:stretch/>
        </p:blipFill>
        <p:spPr bwMode="auto">
          <a:xfrm>
            <a:off x="10428838" y="3935424"/>
            <a:ext cx="1646996" cy="234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6A45E37-F628-5AF4-0C2E-4CF41F8D84D6}"/>
              </a:ext>
            </a:extLst>
          </p:cNvPr>
          <p:cNvSpPr txBox="1"/>
          <p:nvPr/>
        </p:nvSpPr>
        <p:spPr>
          <a:xfrm>
            <a:off x="479426" y="4799354"/>
            <a:ext cx="9749304" cy="923330"/>
          </a:xfrm>
          <a:prstGeom prst="rect">
            <a:avLst/>
          </a:prstGeom>
          <a:noFill/>
        </p:spPr>
        <p:txBody>
          <a:bodyPr wrap="square" lIns="91440" tIns="45720" rIns="91440" bIns="45720" anchor="t">
            <a:spAutoFit/>
          </a:bodyPr>
          <a:lstStyle/>
          <a:p>
            <a:r>
              <a:rPr lang="en-US" dirty="0"/>
              <a:t>Vietnam has been using thematic maps to show prevalence of HIV/AIDS cases per province , show the correlation of HIV cases with Tuberculosis cases (as TB is one of causes of death among HIV infected people), and the relationship between the increase of infection and number of clinics in certain areas.</a:t>
            </a:r>
          </a:p>
        </p:txBody>
      </p:sp>
      <p:sp>
        <p:nvSpPr>
          <p:cNvPr id="14" name="Rectangle 13">
            <a:extLst>
              <a:ext uri="{FF2B5EF4-FFF2-40B4-BE49-F238E27FC236}">
                <a16:creationId xmlns:a16="http://schemas.microsoft.com/office/drawing/2014/main" id="{0E6FEA23-E692-0F58-DBAC-B28C0E913596}"/>
              </a:ext>
            </a:extLst>
          </p:cNvPr>
          <p:cNvSpPr/>
          <p:nvPr/>
        </p:nvSpPr>
        <p:spPr>
          <a:xfrm>
            <a:off x="479426" y="5726194"/>
            <a:ext cx="5937635" cy="276999"/>
          </a:xfrm>
          <a:prstGeom prst="rect">
            <a:avLst/>
          </a:prstGeom>
        </p:spPr>
        <p:txBody>
          <a:bodyPr wrap="square">
            <a:spAutoFit/>
          </a:bodyPr>
          <a:lstStyle/>
          <a:p>
            <a:r>
              <a:rPr lang="en-US" sz="1200" b="1" dirty="0"/>
              <a:t>Reference: </a:t>
            </a:r>
            <a:r>
              <a:rPr lang="en-US" sz="1200" dirty="0">
                <a:hlinkClick r:id="rId7"/>
              </a:rPr>
              <a:t>http://sites.tufts.edu/gis/files/2013/11/Wanlund_Anne.pdf</a:t>
            </a:r>
            <a:endParaRPr lang="en-US" sz="1200" dirty="0"/>
          </a:p>
        </p:txBody>
      </p:sp>
    </p:spTree>
    <p:extLst>
      <p:ext uri="{BB962C8B-B14F-4D97-AF65-F5344CB8AC3E}">
        <p14:creationId xmlns:p14="http://schemas.microsoft.com/office/powerpoint/2010/main" val="1955399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7705</TotalTime>
  <Words>1718</Words>
  <Application>Microsoft Office PowerPoint</Application>
  <PresentationFormat>Widescreen</PresentationFormat>
  <Paragraphs>178</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宋体</vt:lpstr>
      <vt:lpstr>Arial</vt:lpstr>
      <vt:lpstr>Calibri</vt:lpstr>
      <vt:lpstr>Calibri Light</vt:lpstr>
      <vt:lpstr>Source Sans Variable</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206</cp:revision>
  <dcterms:created xsi:type="dcterms:W3CDTF">2021-09-02T13:03:17Z</dcterms:created>
  <dcterms:modified xsi:type="dcterms:W3CDTF">2024-06-28T05:58:12Z</dcterms:modified>
</cp:coreProperties>
</file>