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78" r:id="rId2"/>
    <p:sldId id="279" r:id="rId3"/>
    <p:sldId id="281" r:id="rId4"/>
    <p:sldId id="748" r:id="rId5"/>
    <p:sldId id="749" r:id="rId6"/>
    <p:sldId id="750" r:id="rId7"/>
    <p:sldId id="751" r:id="rId8"/>
    <p:sldId id="752" r:id="rId9"/>
    <p:sldId id="753" r:id="rId10"/>
    <p:sldId id="756" r:id="rId11"/>
    <p:sldId id="757" r:id="rId12"/>
    <p:sldId id="754" r:id="rId13"/>
    <p:sldId id="758" r:id="rId14"/>
    <p:sldId id="859" r:id="rId15"/>
    <p:sldId id="860" r:id="rId16"/>
    <p:sldId id="861" r:id="rId17"/>
    <p:sldId id="862" r:id="rId18"/>
    <p:sldId id="863" r:id="rId19"/>
    <p:sldId id="864" r:id="rId20"/>
    <p:sldId id="759" r:id="rId21"/>
    <p:sldId id="865"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 userDrawn="1">
          <p15:clr>
            <a:srgbClr val="A4A3A4"/>
          </p15:clr>
        </p15:guide>
        <p15:guide id="2" pos="302" userDrawn="1">
          <p15:clr>
            <a:srgbClr val="A4A3A4"/>
          </p15:clr>
        </p15:guide>
        <p15:guide id="3" orient="horz" pos="686" userDrawn="1">
          <p15:clr>
            <a:srgbClr val="A4A3A4"/>
          </p15:clr>
        </p15:guide>
        <p15:guide id="4" pos="3840" userDrawn="1">
          <p15:clr>
            <a:srgbClr val="A4A3A4"/>
          </p15:clr>
        </p15:guide>
        <p15:guide id="5" orient="horz" pos="2228" userDrawn="1">
          <p15:clr>
            <a:srgbClr val="A4A3A4"/>
          </p15:clr>
        </p15:guide>
        <p15:guide id="7" pos="7129" userDrawn="1">
          <p15:clr>
            <a:srgbClr val="A4A3A4"/>
          </p15:clr>
        </p15:guide>
        <p15:guide id="8" pos="7378" userDrawn="1">
          <p15:clr>
            <a:srgbClr val="A4A3A4"/>
          </p15:clr>
        </p15:guide>
        <p15:guide id="9" orient="horz" pos="777" userDrawn="1">
          <p15:clr>
            <a:srgbClr val="A4A3A4"/>
          </p15:clr>
        </p15:guide>
        <p15:guide id="10" pos="551" userDrawn="1">
          <p15:clr>
            <a:srgbClr val="A4A3A4"/>
          </p15:clr>
        </p15:guide>
        <p15:guide id="11" orient="horz" pos="261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AA37"/>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8" autoAdjust="0"/>
    <p:restoredTop sz="95980" autoAdjust="0"/>
  </p:normalViewPr>
  <p:slideViewPr>
    <p:cSldViewPr snapToGrid="0">
      <p:cViewPr varScale="1">
        <p:scale>
          <a:sx n="105" d="100"/>
          <a:sy n="105" d="100"/>
        </p:scale>
        <p:origin x="1008" y="96"/>
      </p:cViewPr>
      <p:guideLst>
        <p:guide orient="horz" pos="300"/>
        <p:guide pos="302"/>
        <p:guide orient="horz" pos="686"/>
        <p:guide pos="3840"/>
        <p:guide orient="horz" pos="2228"/>
        <p:guide pos="7129"/>
        <p:guide pos="7378"/>
        <p:guide orient="horz" pos="777"/>
        <p:guide pos="551"/>
        <p:guide orient="horz" pos="2614"/>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28/06/2024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388297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3648692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sz="1200" b="0" dirty="0">
              <a:solidFill>
                <a:srgbClr val="002060"/>
              </a:solidFill>
            </a:endParaRPr>
          </a:p>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91982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dirty="0">
                <a:solidFill>
                  <a:srgbClr val="002060"/>
                </a:solidFill>
              </a:rPr>
              <a:t>.</a:t>
            </a:r>
          </a:p>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3648692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A39A-6C1B-CEB0-6B8B-51BC8DCB5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8820A-4454-F7ED-651A-C4CD9A46B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69F2E-E596-297C-750A-7489161B5AD9}"/>
              </a:ext>
            </a:extLst>
          </p:cNvPr>
          <p:cNvSpPr>
            <a:spLocks noGrp="1"/>
          </p:cNvSpPr>
          <p:nvPr>
            <p:ph type="body" idx="1"/>
          </p:nvPr>
        </p:nvSpPr>
        <p:spPr/>
        <p:txBody>
          <a:bodyPr/>
          <a:lstStyle/>
          <a:p>
            <a:endParaRPr lang="en-PH" dirty="0"/>
          </a:p>
        </p:txBody>
      </p:sp>
      <p:sp>
        <p:nvSpPr>
          <p:cNvPr id="4" name="Slide Number Placeholder 3">
            <a:extLst>
              <a:ext uri="{FF2B5EF4-FFF2-40B4-BE49-F238E27FC236}">
                <a16:creationId xmlns:a16="http://schemas.microsoft.com/office/drawing/2014/main" id="{1BA66815-3D44-C3CB-EB92-74DA4757E5F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7009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A39A-6C1B-CEB0-6B8B-51BC8DCB5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8820A-4454-F7ED-651A-C4CD9A46B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69F2E-E596-297C-750A-7489161B5AD9}"/>
              </a:ext>
            </a:extLst>
          </p:cNvPr>
          <p:cNvSpPr>
            <a:spLocks noGrp="1"/>
          </p:cNvSpPr>
          <p:nvPr>
            <p:ph type="body" idx="1"/>
          </p:nvPr>
        </p:nvSpPr>
        <p:spPr/>
        <p:txBody>
          <a:bodyPr/>
          <a:lstStyle/>
          <a:p>
            <a:endParaRPr lang="en-PH" dirty="0"/>
          </a:p>
        </p:txBody>
      </p:sp>
      <p:sp>
        <p:nvSpPr>
          <p:cNvPr id="4" name="Slide Number Placeholder 3">
            <a:extLst>
              <a:ext uri="{FF2B5EF4-FFF2-40B4-BE49-F238E27FC236}">
                <a16:creationId xmlns:a16="http://schemas.microsoft.com/office/drawing/2014/main" id="{1BA66815-3D44-C3CB-EB92-74DA4757E5F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6745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A39A-6C1B-CEB0-6B8B-51BC8DCB5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8820A-4454-F7ED-651A-C4CD9A46B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69F2E-E596-297C-750A-7489161B5AD9}"/>
              </a:ext>
            </a:extLst>
          </p:cNvPr>
          <p:cNvSpPr>
            <a:spLocks noGrp="1"/>
          </p:cNvSpPr>
          <p:nvPr>
            <p:ph type="body" idx="1"/>
          </p:nvPr>
        </p:nvSpPr>
        <p:spPr/>
        <p:txBody>
          <a:bodyPr/>
          <a:lstStyle/>
          <a:p>
            <a:endParaRPr lang="en-PH" dirty="0"/>
          </a:p>
        </p:txBody>
      </p:sp>
      <p:sp>
        <p:nvSpPr>
          <p:cNvPr id="4" name="Slide Number Placeholder 3">
            <a:extLst>
              <a:ext uri="{FF2B5EF4-FFF2-40B4-BE49-F238E27FC236}">
                <a16:creationId xmlns:a16="http://schemas.microsoft.com/office/drawing/2014/main" id="{1BA66815-3D44-C3CB-EB92-74DA4757E5F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385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altLang="en-US" sz="1200" b="1" dirty="0">
              <a:solidFill>
                <a:srgbClr val="002147"/>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88804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altLang="en-US" sz="1200" b="0" dirty="0">
              <a:solidFill>
                <a:srgbClr val="002147"/>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18</a:t>
            </a:fld>
            <a:endParaRPr lang="en-PH" altLang="en-US"/>
          </a:p>
        </p:txBody>
      </p:sp>
    </p:spTree>
    <p:extLst>
      <p:ext uri="{BB962C8B-B14F-4D97-AF65-F5344CB8AC3E}">
        <p14:creationId xmlns:p14="http://schemas.microsoft.com/office/powerpoint/2010/main" val="3772663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D482C6-7221-442F-AC9E-4AD7982D5D27}" type="slidenum">
              <a:rPr lang="en-GB" smtClean="0"/>
              <a:t>19</a:t>
            </a:fld>
            <a:endParaRPr lang="en-GB"/>
          </a:p>
        </p:txBody>
      </p:sp>
    </p:spTree>
    <p:extLst>
      <p:ext uri="{BB962C8B-B14F-4D97-AF65-F5344CB8AC3E}">
        <p14:creationId xmlns:p14="http://schemas.microsoft.com/office/powerpoint/2010/main" val="187954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2635479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altLang="en-US" sz="1200" b="0" dirty="0">
              <a:solidFill>
                <a:srgbClr val="002147"/>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2626273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altLang="en-US" sz="1200" b="1" dirty="0">
              <a:solidFill>
                <a:srgbClr val="002147"/>
              </a:solidFill>
              <a:latin typeface="+mn-lt"/>
            </a:endParaRPr>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21</a:t>
            </a:fld>
            <a:endParaRPr lang="en-PH" altLang="en-US"/>
          </a:p>
        </p:txBody>
      </p:sp>
    </p:spTree>
    <p:extLst>
      <p:ext uri="{BB962C8B-B14F-4D97-AF65-F5344CB8AC3E}">
        <p14:creationId xmlns:p14="http://schemas.microsoft.com/office/powerpoint/2010/main" val="419913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129281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369264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223969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372553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93758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13560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100000"/>
              </a:lnSpc>
              <a:spcBef>
                <a:spcPct val="30000"/>
              </a:spcBef>
              <a:spcAft>
                <a:spcPct val="0"/>
              </a:spcAft>
              <a:buClrTx/>
              <a:buSzTx/>
              <a:buFont typeface="Arial" pitchFamily="34" charset="0"/>
              <a:buNone/>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387829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Slide Number Placeholder 3">
            <a:extLst>
              <a:ext uri="{FF2B5EF4-FFF2-40B4-BE49-F238E27FC236}">
                <a16:creationId xmlns:a16="http://schemas.microsoft.com/office/drawing/2014/main" id="{8FD01D9D-CC62-1D33-B657-4448593578C5}"/>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29C46B00-24C1-AC97-E47D-2C1694CF1ECD}"/>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51154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5F19CB5C-5C64-3C12-BABA-3850353A781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15054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3" name="Slide Number Placeholder 3">
            <a:extLst>
              <a:ext uri="{FF2B5EF4-FFF2-40B4-BE49-F238E27FC236}">
                <a16:creationId xmlns:a16="http://schemas.microsoft.com/office/drawing/2014/main" id="{4F7F8544-4FD8-7DE3-1201-AD1B840FAE2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20403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29B1633D-2956-69F1-B821-74F7958194D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03252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6" name="Rectangle 15"/>
          <p:cNvSpPr/>
          <p:nvPr userDrawn="1"/>
        </p:nvSpPr>
        <p:spPr bwMode="auto">
          <a:xfrm>
            <a:off x="0" y="1"/>
            <a:ext cx="12192000" cy="981075"/>
          </a:xfrm>
          <a:prstGeom prst="rect">
            <a:avLst/>
          </a:prstGeom>
          <a:solidFill>
            <a:srgbClr val="001C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17" name="TextBox 4"/>
          <p:cNvSpPr txBox="1">
            <a:spLocks noChangeArrowheads="1"/>
          </p:cNvSpPr>
          <p:nvPr userDrawn="1"/>
        </p:nvSpPr>
        <p:spPr bwMode="auto">
          <a:xfrm>
            <a:off x="425781" y="116633"/>
            <a:ext cx="11430859" cy="769441"/>
          </a:xfrm>
          <a:prstGeom prst="rect">
            <a:avLst/>
          </a:prstGeom>
          <a:noFill/>
          <a:ln w="9525">
            <a:noFill/>
            <a:miter lim="800000"/>
            <a:headEnd/>
            <a:tailEnd/>
          </a:ln>
        </p:spPr>
        <p:txBody>
          <a:bodyPr wrap="square">
            <a:spAutoFit/>
          </a:bodyPr>
          <a:lstStyle/>
          <a:p>
            <a:r>
              <a:rPr lang="en-US" altLang="en-US" sz="2400" b="1" dirty="0">
                <a:solidFill>
                  <a:schemeClr val="bg1"/>
                </a:solidFill>
                <a:latin typeface="+mn-lt"/>
              </a:rPr>
              <a:t>HIS GEO-ENABLING</a:t>
            </a:r>
          </a:p>
          <a:p>
            <a:r>
              <a:rPr lang="fr-CH" altLang="en-US" sz="2000" dirty="0">
                <a:solidFill>
                  <a:schemeClr val="bg1"/>
                </a:solidFill>
                <a:latin typeface="+mn-lt"/>
              </a:rPr>
              <a:t>A COURSE ON GEOSPATIAL DATA AND TECHNOLOGIES FOR PUBLIC HEALTH</a:t>
            </a:r>
            <a:endParaRPr lang="en-US" altLang="en-US" sz="2400" dirty="0">
              <a:solidFill>
                <a:schemeClr val="bg1"/>
              </a:solidFill>
              <a:latin typeface="+mn-lt"/>
            </a:endParaRPr>
          </a:p>
        </p:txBody>
      </p:sp>
      <p:sp>
        <p:nvSpPr>
          <p:cNvPr id="18" name="Rectangle 17"/>
          <p:cNvSpPr/>
          <p:nvPr userDrawn="1"/>
        </p:nvSpPr>
        <p:spPr bwMode="auto">
          <a:xfrm>
            <a:off x="0" y="981074"/>
            <a:ext cx="12192000" cy="5366459"/>
          </a:xfrm>
          <a:prstGeom prst="rect">
            <a:avLst/>
          </a:prstGeom>
          <a:solidFill>
            <a:srgbClr val="D8AA3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sz="1800">
              <a:solidFill>
                <a:srgbClr val="FFFFFF"/>
              </a:solidFill>
              <a:cs typeface="Arial" charset="0"/>
            </a:endParaRPr>
          </a:p>
        </p:txBody>
      </p:sp>
      <p:sp>
        <p:nvSpPr>
          <p:cNvPr id="2" name="TextBox 5">
            <a:extLst>
              <a:ext uri="{FF2B5EF4-FFF2-40B4-BE49-F238E27FC236}">
                <a16:creationId xmlns:a16="http://schemas.microsoft.com/office/drawing/2014/main" id="{A53D31C3-7595-9417-E9C6-53B924F420E5}"/>
              </a:ext>
            </a:extLst>
          </p:cNvPr>
          <p:cNvSpPr txBox="1">
            <a:spLocks noChangeArrowheads="1"/>
          </p:cNvSpPr>
          <p:nvPr userDrawn="1"/>
        </p:nvSpPr>
        <p:spPr bwMode="auto">
          <a:xfrm>
            <a:off x="734483" y="2067515"/>
            <a:ext cx="10723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3600" b="1" dirty="0">
                <a:solidFill>
                  <a:schemeClr val="tx1"/>
                </a:solidFill>
                <a:latin typeface="+mn-lt"/>
                <a:ea typeface="Century Gothic" charset="0"/>
                <a:cs typeface="Century Gothic" charset="0"/>
              </a:rPr>
              <a:t>MODULE 1:</a:t>
            </a:r>
          </a:p>
          <a:p>
            <a:pPr algn="ctr"/>
            <a:r>
              <a:rPr lang="en-US" altLang="en-US" sz="3600" dirty="0">
                <a:solidFill>
                  <a:schemeClr val="tx1"/>
                </a:solidFill>
                <a:latin typeface="+mn-lt"/>
                <a:ea typeface="Century Gothic" charset="0"/>
                <a:cs typeface="Century Gothic" charset="0"/>
              </a:rPr>
              <a:t>Medical Geography</a:t>
            </a:r>
          </a:p>
        </p:txBody>
      </p:sp>
    </p:spTree>
    <p:extLst>
      <p:ext uri="{BB962C8B-B14F-4D97-AF65-F5344CB8AC3E}">
        <p14:creationId xmlns:p14="http://schemas.microsoft.com/office/powerpoint/2010/main" val="293272604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fr-CH"/>
          </a:p>
        </p:txBody>
      </p:sp>
      <p:sp>
        <p:nvSpPr>
          <p:cNvPr id="3" name="Table Placeholder 2"/>
          <p:cNvSpPr>
            <a:spLocks noGrp="1"/>
          </p:cNvSpPr>
          <p:nvPr>
            <p:ph type="tbl" idx="1"/>
          </p:nvPr>
        </p:nvSpPr>
        <p:spPr>
          <a:xfrm>
            <a:off x="609600" y="1600201"/>
            <a:ext cx="10972800" cy="4525963"/>
          </a:xfrm>
        </p:spPr>
        <p:txBody>
          <a:bodyPr/>
          <a:lstStyle/>
          <a:p>
            <a:pPr lvl="0"/>
            <a:endParaRPr lang="fr-CH"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82F78713-6C35-14C9-2D3F-74CE2918AD4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342191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2C6B331F-7E0E-618A-E619-7EC1BEFBE40C}"/>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2138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3">
            <a:extLst>
              <a:ext uri="{FF2B5EF4-FFF2-40B4-BE49-F238E27FC236}">
                <a16:creationId xmlns:a16="http://schemas.microsoft.com/office/drawing/2014/main" id="{CB7D8664-869C-7D54-A54F-9C3240E596E0}"/>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86843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BE94AF0F-E34F-DD75-4F58-A5E06CC754AF}"/>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13767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10" name="Slide Number Placeholder 3">
            <a:extLst>
              <a:ext uri="{FF2B5EF4-FFF2-40B4-BE49-F238E27FC236}">
                <a16:creationId xmlns:a16="http://schemas.microsoft.com/office/drawing/2014/main" id="{6662606E-0A2B-64B2-3C72-0132EDD66224}"/>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68989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3">
            <a:extLst>
              <a:ext uri="{FF2B5EF4-FFF2-40B4-BE49-F238E27FC236}">
                <a16:creationId xmlns:a16="http://schemas.microsoft.com/office/drawing/2014/main" id="{F0830DC3-19D6-EC89-B664-6D720E7BFF90}"/>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53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3">
            <a:extLst>
              <a:ext uri="{FF2B5EF4-FFF2-40B4-BE49-F238E27FC236}">
                <a16:creationId xmlns:a16="http://schemas.microsoft.com/office/drawing/2014/main" id="{E2FFBAC7-E3ED-6324-3003-90C6DFEA823E}"/>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406183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3D39EC74-B8F6-F813-182F-4D07904B3EC7}"/>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55156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6/28/2024</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8" name="Slide Number Placeholder 3">
            <a:extLst>
              <a:ext uri="{FF2B5EF4-FFF2-40B4-BE49-F238E27FC236}">
                <a16:creationId xmlns:a16="http://schemas.microsoft.com/office/drawing/2014/main" id="{ECD59489-1773-D800-1A20-AEBF9366DEDA}"/>
              </a:ext>
            </a:extLst>
          </p:cNvPr>
          <p:cNvSpPr txBox="1">
            <a:spLocks/>
          </p:cNvSpPr>
          <p:nvPr userDrawn="1"/>
        </p:nvSpPr>
        <p:spPr bwMode="auto">
          <a:xfrm>
            <a:off x="11797553" y="6472237"/>
            <a:ext cx="394447" cy="287151"/>
          </a:xfrm>
          <a:prstGeom prst="rect">
            <a:avLst/>
          </a:prstGeom>
          <a:no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1CFA5E-D7BE-45A1-BD59-8EBEFF519CD8}" type="slidenum">
              <a:rPr lang="en-GB" altLang="en-US" sz="1200" smtClean="0">
                <a:solidFill>
                  <a:schemeClr val="bg1"/>
                </a:solidFill>
              </a:rPr>
              <a:pPr/>
              <a:t>‹#›</a:t>
            </a:fld>
            <a:endParaRPr lang="en-GB" altLang="en-US" sz="1200" dirty="0">
              <a:solidFill>
                <a:schemeClr val="bg1"/>
              </a:solidFill>
            </a:endParaRPr>
          </a:p>
        </p:txBody>
      </p:sp>
    </p:spTree>
    <p:extLst>
      <p:ext uri="{BB962C8B-B14F-4D97-AF65-F5344CB8AC3E}">
        <p14:creationId xmlns:p14="http://schemas.microsoft.com/office/powerpoint/2010/main" val="3506250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oogle Shape;14;p25">
            <a:extLst>
              <a:ext uri="{FF2B5EF4-FFF2-40B4-BE49-F238E27FC236}">
                <a16:creationId xmlns:a16="http://schemas.microsoft.com/office/drawing/2014/main" id="{7FBDE19F-2291-D6B5-63B9-554F43A92BD4}"/>
              </a:ext>
            </a:extLst>
          </p:cNvPr>
          <p:cNvGrpSpPr/>
          <p:nvPr userDrawn="1"/>
        </p:nvGrpSpPr>
        <p:grpSpPr>
          <a:xfrm>
            <a:off x="3271168" y="6388135"/>
            <a:ext cx="5652303" cy="440669"/>
            <a:chOff x="3355147" y="6388135"/>
            <a:chExt cx="5652303" cy="440669"/>
          </a:xfrm>
        </p:grpSpPr>
        <p:pic>
          <p:nvPicPr>
            <p:cNvPr id="5" name="Google Shape;15;p25">
              <a:extLst>
                <a:ext uri="{FF2B5EF4-FFF2-40B4-BE49-F238E27FC236}">
                  <a16:creationId xmlns:a16="http://schemas.microsoft.com/office/drawing/2014/main" id="{855847C3-D485-4B57-70DB-642070447158}"/>
                </a:ext>
              </a:extLst>
            </p:cNvPr>
            <p:cNvPicPr preferRelativeResize="0"/>
            <p:nvPr/>
          </p:nvPicPr>
          <p:blipFill rotWithShape="1">
            <a:blip r:embed="rId17">
              <a:alphaModFix/>
            </a:blip>
            <a:srcRect/>
            <a:stretch/>
          </p:blipFill>
          <p:spPr>
            <a:xfrm>
              <a:off x="4640311" y="6388135"/>
              <a:ext cx="1315116" cy="438912"/>
            </a:xfrm>
            <a:prstGeom prst="rect">
              <a:avLst/>
            </a:prstGeom>
            <a:noFill/>
            <a:ln>
              <a:noFill/>
            </a:ln>
          </p:spPr>
        </p:pic>
        <p:pic>
          <p:nvPicPr>
            <p:cNvPr id="7" name="Google Shape;16;p25">
              <a:extLst>
                <a:ext uri="{FF2B5EF4-FFF2-40B4-BE49-F238E27FC236}">
                  <a16:creationId xmlns:a16="http://schemas.microsoft.com/office/drawing/2014/main" id="{F3675091-E4D7-945A-03B2-F794D64B612A}"/>
                </a:ext>
              </a:extLst>
            </p:cNvPr>
            <p:cNvPicPr preferRelativeResize="0"/>
            <p:nvPr/>
          </p:nvPicPr>
          <p:blipFill rotWithShape="1">
            <a:blip r:embed="rId18">
              <a:alphaModFix/>
            </a:blip>
            <a:srcRect/>
            <a:stretch/>
          </p:blipFill>
          <p:spPr>
            <a:xfrm>
              <a:off x="3355147" y="6388137"/>
              <a:ext cx="1145263" cy="440667"/>
            </a:xfrm>
            <a:prstGeom prst="rect">
              <a:avLst/>
            </a:prstGeom>
            <a:noFill/>
            <a:ln>
              <a:noFill/>
            </a:ln>
          </p:spPr>
        </p:pic>
        <p:sp>
          <p:nvSpPr>
            <p:cNvPr id="9" name="Google Shape;17;p25">
              <a:extLst>
                <a:ext uri="{FF2B5EF4-FFF2-40B4-BE49-F238E27FC236}">
                  <a16:creationId xmlns:a16="http://schemas.microsoft.com/office/drawing/2014/main" id="{90F29BFA-1BCA-82F5-38CE-7DAD149155A6}"/>
                </a:ext>
              </a:extLst>
            </p:cNvPr>
            <p:cNvSpPr/>
            <p:nvPr/>
          </p:nvSpPr>
          <p:spPr>
            <a:xfrm>
              <a:off x="6274178" y="6419850"/>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 name="Google Shape;18;p25">
              <a:extLst>
                <a:ext uri="{FF2B5EF4-FFF2-40B4-BE49-F238E27FC236}">
                  <a16:creationId xmlns:a16="http://schemas.microsoft.com/office/drawing/2014/main" id="{9CF2772B-D835-6BD9-7175-19C8544C7640}"/>
                </a:ext>
              </a:extLst>
            </p:cNvPr>
            <p:cNvPicPr preferRelativeResize="0"/>
            <p:nvPr/>
          </p:nvPicPr>
          <p:blipFill rotWithShape="1">
            <a:blip r:embed="rId19">
              <a:alphaModFix/>
            </a:blip>
            <a:srcRect/>
            <a:stretch/>
          </p:blipFill>
          <p:spPr>
            <a:xfrm>
              <a:off x="6218208" y="6388135"/>
              <a:ext cx="438912" cy="438912"/>
            </a:xfrm>
            <a:prstGeom prst="rect">
              <a:avLst/>
            </a:prstGeom>
            <a:noFill/>
            <a:ln>
              <a:noFill/>
            </a:ln>
          </p:spPr>
        </p:pic>
        <p:pic>
          <p:nvPicPr>
            <p:cNvPr id="11" name="Google Shape;19;p25">
              <a:extLst>
                <a:ext uri="{FF2B5EF4-FFF2-40B4-BE49-F238E27FC236}">
                  <a16:creationId xmlns:a16="http://schemas.microsoft.com/office/drawing/2014/main" id="{CE1D9CF4-E50D-7BE5-450A-25D457E77A03}"/>
                </a:ext>
              </a:extLst>
            </p:cNvPr>
            <p:cNvPicPr preferRelativeResize="0"/>
            <p:nvPr/>
          </p:nvPicPr>
          <p:blipFill rotWithShape="1">
            <a:blip r:embed="rId20">
              <a:alphaModFix/>
            </a:blip>
            <a:srcRect/>
            <a:stretch/>
          </p:blipFill>
          <p:spPr>
            <a:xfrm>
              <a:off x="6780564" y="6388135"/>
              <a:ext cx="438912" cy="438912"/>
            </a:xfrm>
            <a:prstGeom prst="rect">
              <a:avLst/>
            </a:prstGeom>
            <a:noFill/>
            <a:ln>
              <a:noFill/>
            </a:ln>
          </p:spPr>
        </p:pic>
        <p:pic>
          <p:nvPicPr>
            <p:cNvPr id="12" name="Google Shape;20;p25">
              <a:extLst>
                <a:ext uri="{FF2B5EF4-FFF2-40B4-BE49-F238E27FC236}">
                  <a16:creationId xmlns:a16="http://schemas.microsoft.com/office/drawing/2014/main" id="{F10CAD31-C71E-6931-5E5D-B5859BBB12D8}"/>
                </a:ext>
              </a:extLst>
            </p:cNvPr>
            <p:cNvPicPr preferRelativeResize="0"/>
            <p:nvPr/>
          </p:nvPicPr>
          <p:blipFill rotWithShape="1">
            <a:blip r:embed="rId21">
              <a:alphaModFix/>
            </a:blip>
            <a:srcRect/>
            <a:stretch/>
          </p:blipFill>
          <p:spPr>
            <a:xfrm>
              <a:off x="7314345" y="6388135"/>
              <a:ext cx="438912" cy="438912"/>
            </a:xfrm>
            <a:prstGeom prst="rect">
              <a:avLst/>
            </a:prstGeom>
            <a:noFill/>
            <a:ln>
              <a:noFill/>
            </a:ln>
          </p:spPr>
        </p:pic>
        <p:pic>
          <p:nvPicPr>
            <p:cNvPr id="13" name="Google Shape;21;p25">
              <a:extLst>
                <a:ext uri="{FF2B5EF4-FFF2-40B4-BE49-F238E27FC236}">
                  <a16:creationId xmlns:a16="http://schemas.microsoft.com/office/drawing/2014/main" id="{2EA9C715-9F29-23CB-F180-1F309395E6C5}"/>
                </a:ext>
              </a:extLst>
            </p:cNvPr>
            <p:cNvPicPr preferRelativeResize="0"/>
            <p:nvPr/>
          </p:nvPicPr>
          <p:blipFill rotWithShape="1">
            <a:blip r:embed="rId22">
              <a:alphaModFix/>
            </a:blip>
            <a:srcRect l="54857" t="50670" r="16315" b="29323"/>
            <a:stretch/>
          </p:blipFill>
          <p:spPr>
            <a:xfrm>
              <a:off x="7861628" y="6389638"/>
              <a:ext cx="1145822" cy="437409"/>
            </a:xfrm>
            <a:prstGeom prst="rect">
              <a:avLst/>
            </a:prstGeom>
            <a:noFill/>
            <a:ln>
              <a:noFill/>
            </a:ln>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 id="2147483688"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www.gavi.org/news/document-library/leveraging-geospatial-technologies-and-data-strengthen-immunisation" TargetMode="External"/><Relationship Id="rId5" Type="http://schemas.openxmlformats.org/officeDocument/2006/relationships/hyperlink" Target="https://drive.google.com/file/d/1jj779zww4herWOESAd9mXqVE1YfQehtH/view?usp=sharing" TargetMode="Externa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https://www.youtube.com/embed/Z1XrHOt8w2A?feature=oembed" TargetMode="External"/><Relationship Id="rId5" Type="http://schemas.openxmlformats.org/officeDocument/2006/relationships/hyperlink" Target="https://www.youtube.com/watch?v=Z1XrHOt8w2A&amp;t=8s" TargetMode="Externa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www.euro.who.int/__data/assets/pdf_file/0007/152683/e95877.pdf"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www.euro.who.int/en/health-topics/Health-systems/public-health-servic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hyperlink" Target="https://www.researchgate.net/publication/266945980_Improving_Polio_Vaccination_Coverage_in_Nigeria_Through_the_Use_of_Geographic_Information_System_Technology/figures?lo=1"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s://iris.who.int/bitstream/handle/10665/272284/9789241565578-eng.pdf?sequence=1"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dictionnaire.lerobert.com/google-dictionnaire-fr?param=%C3%A9pid%C3%A9miologie"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hyperlink" Target="https://www.youtube.com/watch?v=pTsJJKCkFJQ" TargetMode="External"/><Relationship Id="rId4" Type="http://schemas.openxmlformats.org/officeDocument/2006/relationships/image" Target="../media/image12.png"/><Relationship Id="rId9" Type="http://schemas.openxmlformats.org/officeDocument/2006/relationships/hyperlink" Target="https://www.adb.org/publications/geography-universal-health-covera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www.adb.org/publications/geography-universal-health-coverage" TargetMode="External"/><Relationship Id="rId4" Type="http://schemas.openxmlformats.org/officeDocument/2006/relationships/hyperlink" Target="https://www.who.int/news-room/fact-sheets/detail/universal-health-coverage-(uhc)"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image" Target="../media/image8.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ij-healthgeographics.biomedcentral.com/articles/10.1186/s12942-015-0012-x" TargetMode="External"/><Relationship Id="rId1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hyperlink" Target="https://www.accessmod.org/" TargetMode="External"/><Relationship Id="rId17"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hyperlink" Target="https://www.who.int/publications/i/item/9789240040519" TargetMode="External"/><Relationship Id="rId1" Type="http://schemas.openxmlformats.org/officeDocument/2006/relationships/slideLayout" Target="../slideLayouts/slideLayout1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hyperlink" Target="https://www.unfpa.org/featured-publication/implementation-manual-developing-national-network-maternity-units" TargetMode="External"/><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hyperlink" Target="https://gh.bmj.com/content/4/Suppl_5/e000778.info"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3420888" y="1"/>
            <a:ext cx="648072" cy="692696"/>
          </a:xfrm>
          <a:prstGeom prst="rect">
            <a:avLst/>
          </a:prstGeom>
          <a:solidFill>
            <a:srgbClr val="2384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6" name="Rectangle 25"/>
          <p:cNvSpPr/>
          <p:nvPr/>
        </p:nvSpPr>
        <p:spPr bwMode="auto">
          <a:xfrm>
            <a:off x="-2628800" y="0"/>
            <a:ext cx="648072" cy="692696"/>
          </a:xfrm>
          <a:prstGeom prst="rect">
            <a:avLst/>
          </a:prstGeom>
          <a:solidFill>
            <a:srgbClr val="253C8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8" name="Rectangle 27"/>
          <p:cNvSpPr/>
          <p:nvPr/>
        </p:nvSpPr>
        <p:spPr bwMode="auto">
          <a:xfrm>
            <a:off x="-3433588" y="892175"/>
            <a:ext cx="648072" cy="692696"/>
          </a:xfrm>
          <a:prstGeom prst="rect">
            <a:avLst/>
          </a:prstGeom>
          <a:solidFill>
            <a:srgbClr val="001C5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29" name="Rectangle 28"/>
          <p:cNvSpPr/>
          <p:nvPr/>
        </p:nvSpPr>
        <p:spPr bwMode="auto">
          <a:xfrm>
            <a:off x="-2654200" y="896020"/>
            <a:ext cx="648072" cy="692696"/>
          </a:xfrm>
          <a:prstGeom prst="rect">
            <a:avLst/>
          </a:prstGeom>
          <a:solidFill>
            <a:srgbClr val="1B316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1" name="Rectangle 30"/>
          <p:cNvSpPr/>
          <p:nvPr/>
        </p:nvSpPr>
        <p:spPr bwMode="auto">
          <a:xfrm>
            <a:off x="-3454796" y="1700808"/>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2" name="Rectangle 31"/>
          <p:cNvSpPr/>
          <p:nvPr/>
        </p:nvSpPr>
        <p:spPr bwMode="auto">
          <a:xfrm>
            <a:off x="-2666900" y="1700808"/>
            <a:ext cx="648072" cy="692696"/>
          </a:xfrm>
          <a:prstGeom prst="rect">
            <a:avLst/>
          </a:prstGeom>
          <a:solidFill>
            <a:srgbClr val="315A7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34" name="Rectangle 33"/>
          <p:cNvSpPr/>
          <p:nvPr/>
        </p:nvSpPr>
        <p:spPr bwMode="auto">
          <a:xfrm>
            <a:off x="-3467496" y="2492896"/>
            <a:ext cx="648072" cy="692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0" name="Rectangle 39"/>
          <p:cNvSpPr/>
          <p:nvPr/>
        </p:nvSpPr>
        <p:spPr bwMode="auto">
          <a:xfrm>
            <a:off x="-3467496" y="3420917"/>
            <a:ext cx="648072" cy="692696"/>
          </a:xfrm>
          <a:prstGeom prst="rect">
            <a:avLst/>
          </a:prstGeom>
          <a:solidFill>
            <a:srgbClr val="34666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1" name="Rectangle 40"/>
          <p:cNvSpPr/>
          <p:nvPr/>
        </p:nvSpPr>
        <p:spPr bwMode="auto">
          <a:xfrm>
            <a:off x="-2654200" y="2546363"/>
            <a:ext cx="648072" cy="692696"/>
          </a:xfrm>
          <a:prstGeom prst="rect">
            <a:avLst/>
          </a:prstGeom>
          <a:solidFill>
            <a:srgbClr val="3398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tLang="en-US">
              <a:solidFill>
                <a:srgbClr val="FFFFFF"/>
              </a:solidFill>
              <a:cs typeface="Arial" charset="0"/>
            </a:endParaRPr>
          </a:p>
        </p:txBody>
      </p:sp>
      <p:sp>
        <p:nvSpPr>
          <p:cNvPr id="46" name="TextBox 6"/>
          <p:cNvSpPr txBox="1">
            <a:spLocks noChangeArrowheads="1"/>
          </p:cNvSpPr>
          <p:nvPr/>
        </p:nvSpPr>
        <p:spPr bwMode="auto">
          <a:xfrm>
            <a:off x="2074069" y="3738965"/>
            <a:ext cx="80438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latin typeface="+mn-lt"/>
                <a:ea typeface="Century Gothic" charset="0"/>
                <a:cs typeface="Century Gothic" charset="0"/>
              </a:rPr>
              <a:t>Session 1.2: The geographic dimension and the potential of geospatial data and technologies in public health</a:t>
            </a:r>
            <a:r>
              <a:rPr lang="en-US" altLang="en-US" sz="3200" dirty="0">
                <a:latin typeface="+mn-lt"/>
                <a:ea typeface="Century Gothic" charset="0"/>
                <a:cs typeface="Century Gothic"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0" y="20637"/>
            <a:ext cx="12192000" cy="693737"/>
          </a:xfrm>
        </p:spPr>
        <p:txBody>
          <a:bodyPr/>
          <a:lstStyle/>
          <a:p>
            <a:pPr algn="ctr" eaLnBrk="1" hangingPunct="1">
              <a:defRPr/>
            </a:pPr>
            <a:r>
              <a:rPr lang="en-PH" altLang="en-US" sz="3200" b="1" dirty="0">
                <a:solidFill>
                  <a:srgbClr val="002147"/>
                </a:solidFill>
                <a:latin typeface="+mn-lt"/>
              </a:rPr>
              <a:t>Geospatial data and technologies</a:t>
            </a:r>
          </a:p>
        </p:txBody>
      </p:sp>
      <p:sp>
        <p:nvSpPr>
          <p:cNvPr id="10" name="TextBox 9"/>
          <p:cNvSpPr txBox="1"/>
          <p:nvPr/>
        </p:nvSpPr>
        <p:spPr>
          <a:xfrm>
            <a:off x="952138" y="705729"/>
            <a:ext cx="9177977" cy="523220"/>
          </a:xfrm>
          <a:prstGeom prst="rect">
            <a:avLst/>
          </a:prstGeom>
          <a:noFill/>
        </p:spPr>
        <p:txBody>
          <a:bodyPr wrap="square" rtlCol="0">
            <a:spAutoFit/>
          </a:bodyPr>
          <a:lstStyle/>
          <a:p>
            <a:r>
              <a:rPr lang="en-US" sz="2800" dirty="0"/>
              <a:t>Geospatial data</a:t>
            </a:r>
          </a:p>
        </p:txBody>
      </p:sp>
      <p:sp>
        <p:nvSpPr>
          <p:cNvPr id="13" name="TextBox 12"/>
          <p:cNvSpPr txBox="1"/>
          <p:nvPr/>
        </p:nvSpPr>
        <p:spPr>
          <a:xfrm>
            <a:off x="952138" y="2976094"/>
            <a:ext cx="9008904" cy="523220"/>
          </a:xfrm>
          <a:prstGeom prst="rect">
            <a:avLst/>
          </a:prstGeom>
          <a:noFill/>
        </p:spPr>
        <p:txBody>
          <a:bodyPr wrap="square" rtlCol="0">
            <a:spAutoFit/>
          </a:bodyPr>
          <a:lstStyle/>
          <a:p>
            <a:r>
              <a:rPr lang="en-PH" sz="2800" dirty="0"/>
              <a:t>Geospatial technologies</a:t>
            </a:r>
            <a:endParaRPr lang="en-US" sz="2800" dirty="0"/>
          </a:p>
        </p:txBody>
      </p:sp>
      <p:sp>
        <p:nvSpPr>
          <p:cNvPr id="3" name="TextBox 2">
            <a:extLst>
              <a:ext uri="{FF2B5EF4-FFF2-40B4-BE49-F238E27FC236}">
                <a16:creationId xmlns:a16="http://schemas.microsoft.com/office/drawing/2014/main" id="{56D387E6-5F7E-3760-0519-43A3E943C470}"/>
              </a:ext>
            </a:extLst>
          </p:cNvPr>
          <p:cNvSpPr txBox="1"/>
          <p:nvPr/>
        </p:nvSpPr>
        <p:spPr>
          <a:xfrm>
            <a:off x="1312484" y="1198754"/>
            <a:ext cx="9823829" cy="1200329"/>
          </a:xfrm>
          <a:prstGeom prst="rect">
            <a:avLst/>
          </a:prstGeom>
          <a:noFill/>
        </p:spPr>
        <p:txBody>
          <a:bodyPr wrap="square">
            <a:spAutoFit/>
          </a:bodyPr>
          <a:lstStyle/>
          <a:p>
            <a:r>
              <a:rPr lang="en-US" sz="2400" b="0" i="0" dirty="0">
                <a:solidFill>
                  <a:srgbClr val="1F1F1F"/>
                </a:solidFill>
                <a:effectLst/>
                <a:latin typeface="Google Sans"/>
              </a:rPr>
              <a:t>Also referred to as spatial data, information about the locations and shapes of geographic features and the relationships between them, usually stored as coordinates and topology.</a:t>
            </a:r>
            <a:endParaRPr lang="en-GB" sz="2400" dirty="0"/>
          </a:p>
        </p:txBody>
      </p:sp>
      <p:sp>
        <p:nvSpPr>
          <p:cNvPr id="5" name="TextBox 4">
            <a:extLst>
              <a:ext uri="{FF2B5EF4-FFF2-40B4-BE49-F238E27FC236}">
                <a16:creationId xmlns:a16="http://schemas.microsoft.com/office/drawing/2014/main" id="{2E5243A9-5ECC-2D8F-279C-C5FC8034C604}"/>
              </a:ext>
            </a:extLst>
          </p:cNvPr>
          <p:cNvSpPr txBox="1"/>
          <p:nvPr/>
        </p:nvSpPr>
        <p:spPr>
          <a:xfrm>
            <a:off x="1312483" y="3491523"/>
            <a:ext cx="10180599" cy="1569660"/>
          </a:xfrm>
          <a:prstGeom prst="rect">
            <a:avLst/>
          </a:prstGeom>
          <a:noFill/>
        </p:spPr>
        <p:txBody>
          <a:bodyPr wrap="square">
            <a:spAutoFit/>
          </a:bodyPr>
          <a:lstStyle/>
          <a:p>
            <a:r>
              <a:rPr lang="en-US" sz="2400" b="0" i="0" dirty="0">
                <a:solidFill>
                  <a:srgbClr val="1F1F1F"/>
                </a:solidFill>
                <a:effectLst/>
                <a:latin typeface="Google Sans"/>
              </a:rPr>
              <a:t>Refers to equipment used in visualization, measurement, and analysis of earth's features, typically involving such systems as Global Navigation Satellite System (GNSS), Geographical Information Systems (GIS), remote sensing (RS) and new emerging technologies like Common Geo-Registries (CGR)</a:t>
            </a:r>
          </a:p>
        </p:txBody>
      </p:sp>
      <p:sp>
        <p:nvSpPr>
          <p:cNvPr id="6" name="TextBox 5">
            <a:extLst>
              <a:ext uri="{FF2B5EF4-FFF2-40B4-BE49-F238E27FC236}">
                <a16:creationId xmlns:a16="http://schemas.microsoft.com/office/drawing/2014/main" id="{4B3B160F-66E0-7AF9-69E0-E831C5D7DE41}"/>
              </a:ext>
            </a:extLst>
          </p:cNvPr>
          <p:cNvSpPr txBox="1"/>
          <p:nvPr/>
        </p:nvSpPr>
        <p:spPr>
          <a:xfrm>
            <a:off x="1857740" y="2472738"/>
            <a:ext cx="7420731" cy="461665"/>
          </a:xfrm>
          <a:prstGeom prst="rect">
            <a:avLst/>
          </a:prstGeom>
          <a:noFill/>
        </p:spPr>
        <p:txBody>
          <a:bodyPr wrap="square">
            <a:spAutoFit/>
          </a:bodyPr>
          <a:lstStyle/>
          <a:p>
            <a:r>
              <a:rPr lang="en-US" sz="2400" dirty="0">
                <a:solidFill>
                  <a:srgbClr val="1F1F1F"/>
                </a:solidFill>
                <a:latin typeface="Google Sans"/>
              </a:rPr>
              <a:t>Digital representation of geography (content)</a:t>
            </a:r>
            <a:endParaRPr lang="en-GB" sz="2400" dirty="0"/>
          </a:p>
        </p:txBody>
      </p:sp>
      <p:sp>
        <p:nvSpPr>
          <p:cNvPr id="7" name="TextBox 6">
            <a:extLst>
              <a:ext uri="{FF2B5EF4-FFF2-40B4-BE49-F238E27FC236}">
                <a16:creationId xmlns:a16="http://schemas.microsoft.com/office/drawing/2014/main" id="{7E0F177D-F586-AEAB-4CCC-5F6BC91EC70D}"/>
              </a:ext>
            </a:extLst>
          </p:cNvPr>
          <p:cNvSpPr txBox="1"/>
          <p:nvPr/>
        </p:nvSpPr>
        <p:spPr>
          <a:xfrm>
            <a:off x="1857739" y="5019252"/>
            <a:ext cx="9489278" cy="830997"/>
          </a:xfrm>
          <a:prstGeom prst="rect">
            <a:avLst/>
          </a:prstGeom>
          <a:noFill/>
        </p:spPr>
        <p:txBody>
          <a:bodyPr wrap="square">
            <a:spAutoFit/>
          </a:bodyPr>
          <a:lstStyle/>
          <a:p>
            <a:r>
              <a:rPr lang="en-US" sz="2400" dirty="0">
                <a:solidFill>
                  <a:srgbClr val="1F1F1F"/>
                </a:solidFill>
                <a:latin typeface="Google Sans"/>
              </a:rPr>
              <a:t>Tools used to visualize, </a:t>
            </a:r>
            <a:r>
              <a:rPr lang="en-US" sz="2400" dirty="0" err="1">
                <a:solidFill>
                  <a:srgbClr val="1F1F1F"/>
                </a:solidFill>
                <a:latin typeface="Google Sans"/>
              </a:rPr>
              <a:t>analyse</a:t>
            </a:r>
            <a:r>
              <a:rPr lang="en-US" sz="2400" dirty="0">
                <a:solidFill>
                  <a:srgbClr val="1F1F1F"/>
                </a:solidFill>
                <a:latin typeface="Google Sans"/>
              </a:rPr>
              <a:t> and/or model geography and geographic phenomena in a digital form</a:t>
            </a:r>
            <a:endParaRPr lang="en-GB" sz="2400" dirty="0"/>
          </a:p>
        </p:txBody>
      </p:sp>
      <p:sp>
        <p:nvSpPr>
          <p:cNvPr id="9" name="TextBox 8">
            <a:extLst>
              <a:ext uri="{FF2B5EF4-FFF2-40B4-BE49-F238E27FC236}">
                <a16:creationId xmlns:a16="http://schemas.microsoft.com/office/drawing/2014/main" id="{F951665A-ABB9-7C9D-042C-2D95457BBE7D}"/>
              </a:ext>
            </a:extLst>
          </p:cNvPr>
          <p:cNvSpPr txBox="1"/>
          <p:nvPr/>
        </p:nvSpPr>
        <p:spPr>
          <a:xfrm>
            <a:off x="2152650" y="5795430"/>
            <a:ext cx="9194367" cy="461665"/>
          </a:xfrm>
          <a:prstGeom prst="rect">
            <a:avLst/>
          </a:prstGeom>
          <a:noFill/>
        </p:spPr>
        <p:txBody>
          <a:bodyPr wrap="square">
            <a:spAutoFit/>
          </a:bodyPr>
          <a:lstStyle/>
          <a:p>
            <a:r>
              <a:rPr lang="en-US" sz="2400" dirty="0">
                <a:solidFill>
                  <a:srgbClr val="1F1F1F"/>
                </a:solidFill>
                <a:latin typeface="Google Sans"/>
              </a:rPr>
              <a:t>Contributes to the digitalization of the health system</a:t>
            </a:r>
            <a:endParaRPr lang="en-GB" sz="2400" dirty="0"/>
          </a:p>
        </p:txBody>
      </p:sp>
      <p:sp>
        <p:nvSpPr>
          <p:cNvPr id="12" name="Right Arrow 10">
            <a:extLst>
              <a:ext uri="{FF2B5EF4-FFF2-40B4-BE49-F238E27FC236}">
                <a16:creationId xmlns:a16="http://schemas.microsoft.com/office/drawing/2014/main" id="{F4F89CFD-B090-3406-7CE6-094ECF5C5FCA}"/>
              </a:ext>
            </a:extLst>
          </p:cNvPr>
          <p:cNvSpPr/>
          <p:nvPr/>
        </p:nvSpPr>
        <p:spPr>
          <a:xfrm>
            <a:off x="1426013" y="2479782"/>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4" name="Right Arrow 10">
            <a:extLst>
              <a:ext uri="{FF2B5EF4-FFF2-40B4-BE49-F238E27FC236}">
                <a16:creationId xmlns:a16="http://schemas.microsoft.com/office/drawing/2014/main" id="{7E585230-8347-E62B-2706-BCFB8E093928}"/>
              </a:ext>
            </a:extLst>
          </p:cNvPr>
          <p:cNvSpPr/>
          <p:nvPr/>
        </p:nvSpPr>
        <p:spPr>
          <a:xfrm>
            <a:off x="1426013" y="5039143"/>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6" name="Right Arrow 10">
            <a:extLst>
              <a:ext uri="{FF2B5EF4-FFF2-40B4-BE49-F238E27FC236}">
                <a16:creationId xmlns:a16="http://schemas.microsoft.com/office/drawing/2014/main" id="{A3BEF142-180A-7E29-F9B0-0A735C89F7B2}"/>
              </a:ext>
            </a:extLst>
          </p:cNvPr>
          <p:cNvSpPr/>
          <p:nvPr/>
        </p:nvSpPr>
        <p:spPr>
          <a:xfrm>
            <a:off x="1705258" y="5835213"/>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99337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44C36-E476-DCB7-C0E5-06F2C01EC454}"/>
              </a:ext>
            </a:extLst>
          </p:cNvPr>
          <p:cNvSpPr txBox="1"/>
          <p:nvPr/>
        </p:nvSpPr>
        <p:spPr>
          <a:xfrm>
            <a:off x="900772" y="4992685"/>
            <a:ext cx="10994137" cy="1200329"/>
          </a:xfrm>
          <a:prstGeom prst="rect">
            <a:avLst/>
          </a:prstGeom>
          <a:noFill/>
        </p:spPr>
        <p:txBody>
          <a:bodyPr wrap="square">
            <a:spAutoFit/>
          </a:bodyPr>
          <a:lstStyle/>
          <a:p>
            <a:pPr algn="ctr"/>
            <a:r>
              <a:rPr lang="en-US" sz="2400" b="1" dirty="0"/>
              <a:t>5 main applications supporting these use cases</a:t>
            </a:r>
            <a:r>
              <a:rPr lang="en-US" sz="2400" dirty="0"/>
              <a:t>: Georeferenced master lists, thematic mapping, population estimation and spatial distribution, geographic accessibility modelling, GNSS navigation and tracking</a:t>
            </a:r>
            <a:endParaRPr lang="fr-CH" sz="2400" dirty="0"/>
          </a:p>
        </p:txBody>
      </p:sp>
      <p:sp>
        <p:nvSpPr>
          <p:cNvPr id="10242" name="Title 1"/>
          <p:cNvSpPr>
            <a:spLocks noGrp="1"/>
          </p:cNvSpPr>
          <p:nvPr>
            <p:ph type="title" idx="4294967295"/>
          </p:nvPr>
        </p:nvSpPr>
        <p:spPr>
          <a:xfrm>
            <a:off x="1" y="197840"/>
            <a:ext cx="12192000" cy="765745"/>
          </a:xfrm>
        </p:spPr>
        <p:txBody>
          <a:bodyPr>
            <a:noAutofit/>
          </a:bodyPr>
          <a:lstStyle/>
          <a:p>
            <a:pPr algn="ctr" eaLnBrk="1" hangingPunct="1">
              <a:defRPr/>
            </a:pPr>
            <a:r>
              <a:rPr lang="en-US" altLang="en-US" sz="3200" b="1" dirty="0">
                <a:solidFill>
                  <a:srgbClr val="002147"/>
                </a:solidFill>
                <a:latin typeface="+mn-lt"/>
              </a:rPr>
              <a:t>The most important use cases for the use of geospatial data and technologies in public health</a:t>
            </a:r>
            <a:endParaRPr lang="en-PH" altLang="en-US" sz="3200" b="1" dirty="0">
              <a:solidFill>
                <a:srgbClr val="002147"/>
              </a:solidFill>
              <a:latin typeface="+mn-lt"/>
            </a:endParaRPr>
          </a:p>
        </p:txBody>
      </p:sp>
      <p:sp>
        <p:nvSpPr>
          <p:cNvPr id="2" name="Rectangle 3">
            <a:extLst>
              <a:ext uri="{FF2B5EF4-FFF2-40B4-BE49-F238E27FC236}">
                <a16:creationId xmlns:a16="http://schemas.microsoft.com/office/drawing/2014/main" id="{DE88BACA-235E-DD88-AF81-A5820E4FA6DB}"/>
              </a:ext>
            </a:extLst>
          </p:cNvPr>
          <p:cNvSpPr>
            <a:spLocks noChangeArrowheads="1"/>
          </p:cNvSpPr>
          <p:nvPr/>
        </p:nvSpPr>
        <p:spPr bwMode="auto">
          <a:xfrm>
            <a:off x="479424" y="1097143"/>
            <a:ext cx="11343767" cy="3416320"/>
          </a:xfrm>
          <a:prstGeom prst="rect">
            <a:avLst/>
          </a:prstGeom>
          <a:noFill/>
          <a:ln w="9525">
            <a:noFill/>
            <a:miter lim="800000"/>
            <a:headEnd/>
            <a:tailEnd/>
          </a:ln>
        </p:spPr>
        <p:txBody>
          <a:bodyPr wrap="square">
            <a:spAutoFit/>
          </a:bodyPr>
          <a:lstStyle/>
          <a:p>
            <a:pPr marL="538163" lvl="1" indent="-538163">
              <a:buFont typeface="+mj-lt"/>
              <a:buAutoNum type="arabicPeriod"/>
            </a:pPr>
            <a:r>
              <a:rPr lang="en-US" sz="2400" b="1" dirty="0"/>
              <a:t>Planning: </a:t>
            </a:r>
            <a:r>
              <a:rPr lang="en-US" sz="2400" dirty="0"/>
              <a:t>Estimating population coverage, expanding the network of health facilities, optimizing routes </a:t>
            </a:r>
          </a:p>
          <a:p>
            <a:pPr marL="538163" lvl="1" indent="-538163">
              <a:buFont typeface="+mj-lt"/>
              <a:buAutoNum type="arabicPeriod"/>
            </a:pPr>
            <a:r>
              <a:rPr lang="en-US" sz="2400" b="1" dirty="0"/>
              <a:t>Communicable/vector-borne diseases: </a:t>
            </a:r>
            <a:r>
              <a:rPr lang="en-US" sz="2400" dirty="0"/>
              <a:t>Risk mapping, microplanning, estimating population movements, identifying potential areas of reinfection, surveillance, monitoring, investigation and management of outbreaks</a:t>
            </a:r>
            <a:r>
              <a:rPr lang="fr-CH" sz="2400" dirty="0"/>
              <a:t>,...</a:t>
            </a:r>
          </a:p>
          <a:p>
            <a:pPr marL="538163" lvl="1" indent="-538163">
              <a:buFont typeface="+mj-lt"/>
              <a:buAutoNum type="arabicPeriod"/>
            </a:pPr>
            <a:r>
              <a:rPr lang="fr-CH" sz="2400" b="1" dirty="0" err="1"/>
              <a:t>Immunization</a:t>
            </a:r>
            <a:r>
              <a:rPr lang="fr-CH" sz="2400" b="1" dirty="0"/>
              <a:t> : </a:t>
            </a:r>
            <a:r>
              <a:rPr lang="en-US" sz="2400" dirty="0"/>
              <a:t>Microplanning, campaign monitoring, disease surveillance, immunization coverage modelling</a:t>
            </a:r>
            <a:r>
              <a:rPr lang="fr-CH" sz="2400" dirty="0"/>
              <a:t>,...</a:t>
            </a:r>
          </a:p>
          <a:p>
            <a:pPr marL="538163" lvl="1" indent="-538163">
              <a:buFont typeface="+mj-lt"/>
              <a:buAutoNum type="arabicPeriod"/>
            </a:pPr>
            <a:r>
              <a:rPr lang="en-US" sz="2400" b="1" dirty="0"/>
              <a:t>Emergency Management: </a:t>
            </a:r>
            <a:r>
              <a:rPr lang="en-US" sz="2400" dirty="0"/>
              <a:t>Hazard and risk assessment/reduction, early warning, rapid initial assessment, response management, reconstruction planning</a:t>
            </a:r>
            <a:r>
              <a:rPr lang="fr-CH" sz="2400" dirty="0"/>
              <a:t>,...</a:t>
            </a:r>
          </a:p>
        </p:txBody>
      </p:sp>
      <p:sp>
        <p:nvSpPr>
          <p:cNvPr id="3" name="Left Brace 2">
            <a:extLst>
              <a:ext uri="{FF2B5EF4-FFF2-40B4-BE49-F238E27FC236}">
                <a16:creationId xmlns:a16="http://schemas.microsoft.com/office/drawing/2014/main" id="{3A0154B8-B167-F54B-0F38-7347CA9A003E}"/>
              </a:ext>
            </a:extLst>
          </p:cNvPr>
          <p:cNvSpPr/>
          <p:nvPr/>
        </p:nvSpPr>
        <p:spPr>
          <a:xfrm rot="16200000">
            <a:off x="6180854" y="-634332"/>
            <a:ext cx="365126" cy="10736670"/>
          </a:xfrm>
          <a:prstGeom prst="leftBrace">
            <a:avLst/>
          </a:prstGeom>
          <a:ln w="38100">
            <a:solidFill>
              <a:srgbClr val="4F8C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H" dirty="0"/>
          </a:p>
        </p:txBody>
      </p:sp>
    </p:spTree>
    <p:extLst>
      <p:ext uri="{BB962C8B-B14F-4D97-AF65-F5344CB8AC3E}">
        <p14:creationId xmlns:p14="http://schemas.microsoft.com/office/powerpoint/2010/main" val="3881056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0" y="98151"/>
            <a:ext cx="12192000" cy="535756"/>
          </a:xfrm>
        </p:spPr>
        <p:txBody>
          <a:bodyPr>
            <a:noAutofit/>
          </a:bodyPr>
          <a:lstStyle/>
          <a:p>
            <a:pPr algn="ctr" eaLnBrk="1" hangingPunct="1">
              <a:defRPr/>
            </a:pPr>
            <a:r>
              <a:rPr lang="en-US" altLang="en-US" sz="3200" b="1" dirty="0">
                <a:solidFill>
                  <a:srgbClr val="002147"/>
                </a:solidFill>
                <a:latin typeface="+mn-lt"/>
              </a:rPr>
              <a:t>Potential of geospatial data and technologies in public health</a:t>
            </a:r>
            <a:endParaRPr lang="en-PH" altLang="en-US" sz="3200" b="1" dirty="0">
              <a:solidFill>
                <a:srgbClr val="002147"/>
              </a:solidFill>
              <a:latin typeface="+mn-lt"/>
            </a:endParaRPr>
          </a:p>
        </p:txBody>
      </p:sp>
      <p:pic>
        <p:nvPicPr>
          <p:cNvPr id="2" name="Picture 1">
            <a:extLst>
              <a:ext uri="{FF2B5EF4-FFF2-40B4-BE49-F238E27FC236}">
                <a16:creationId xmlns:a16="http://schemas.microsoft.com/office/drawing/2014/main" id="{FB19AD70-4508-30CF-A8A4-7C40966E5D44}"/>
              </a:ext>
            </a:extLst>
          </p:cNvPr>
          <p:cNvPicPr>
            <a:picLocks noChangeAspect="1"/>
          </p:cNvPicPr>
          <p:nvPr/>
        </p:nvPicPr>
        <p:blipFill rotWithShape="1">
          <a:blip r:embed="rId3"/>
          <a:srcRect l="26191" t="14494" r="39285" b="2289"/>
          <a:stretch/>
        </p:blipFill>
        <p:spPr>
          <a:xfrm>
            <a:off x="6262036" y="553373"/>
            <a:ext cx="629905" cy="814533"/>
          </a:xfrm>
          <a:prstGeom prst="rect">
            <a:avLst/>
          </a:prstGeom>
          <a:ln>
            <a:solidFill>
              <a:schemeClr val="tx1"/>
            </a:solidFill>
          </a:ln>
        </p:spPr>
      </p:pic>
      <p:pic>
        <p:nvPicPr>
          <p:cNvPr id="3" name="Picture 2">
            <a:extLst>
              <a:ext uri="{FF2B5EF4-FFF2-40B4-BE49-F238E27FC236}">
                <a16:creationId xmlns:a16="http://schemas.microsoft.com/office/drawing/2014/main" id="{BC954DCE-F647-33CA-CB8C-1CA40D7DCFB7}"/>
              </a:ext>
            </a:extLst>
          </p:cNvPr>
          <p:cNvPicPr>
            <a:picLocks noChangeAspect="1"/>
          </p:cNvPicPr>
          <p:nvPr/>
        </p:nvPicPr>
        <p:blipFill rotWithShape="1">
          <a:blip r:embed="rId4"/>
          <a:srcRect l="20659" t="20125" r="41274" b="4724"/>
          <a:stretch/>
        </p:blipFill>
        <p:spPr>
          <a:xfrm>
            <a:off x="5287609" y="578786"/>
            <a:ext cx="568800" cy="796963"/>
          </a:xfrm>
          <a:prstGeom prst="rect">
            <a:avLst/>
          </a:prstGeom>
          <a:ln>
            <a:solidFill>
              <a:schemeClr val="tx1"/>
            </a:solidFill>
          </a:ln>
        </p:spPr>
      </p:pic>
      <p:sp>
        <p:nvSpPr>
          <p:cNvPr id="4" name="Rectangle 3">
            <a:extLst>
              <a:ext uri="{FF2B5EF4-FFF2-40B4-BE49-F238E27FC236}">
                <a16:creationId xmlns:a16="http://schemas.microsoft.com/office/drawing/2014/main" id="{F48585E5-2E72-8093-754B-5A1D6926FBB7}"/>
              </a:ext>
            </a:extLst>
          </p:cNvPr>
          <p:cNvSpPr/>
          <p:nvPr/>
        </p:nvSpPr>
        <p:spPr>
          <a:xfrm>
            <a:off x="1245405" y="1249743"/>
            <a:ext cx="2255520" cy="270326"/>
          </a:xfrm>
          <a:prstGeom prst="rect">
            <a:avLst/>
          </a:prstGeom>
          <a:noFill/>
          <a:ln w="190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chemeClr val="accent4">
                    <a:lumMod val="50000"/>
                  </a:schemeClr>
                </a:solidFill>
              </a:rPr>
              <a:t>1.1 Lack of population denominator</a:t>
            </a:r>
          </a:p>
        </p:txBody>
      </p:sp>
      <p:sp>
        <p:nvSpPr>
          <p:cNvPr id="5" name="Rectangle 4">
            <a:extLst>
              <a:ext uri="{FF2B5EF4-FFF2-40B4-BE49-F238E27FC236}">
                <a16:creationId xmlns:a16="http://schemas.microsoft.com/office/drawing/2014/main" id="{EDBA734F-DAB0-F5B8-10EC-3AB57811E109}"/>
              </a:ext>
            </a:extLst>
          </p:cNvPr>
          <p:cNvSpPr/>
          <p:nvPr/>
        </p:nvSpPr>
        <p:spPr>
          <a:xfrm>
            <a:off x="1245405" y="2002100"/>
            <a:ext cx="2255520" cy="293735"/>
          </a:xfrm>
          <a:prstGeom prst="rect">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chemeClr val="accent4">
                    <a:lumMod val="50000"/>
                  </a:schemeClr>
                </a:solidFill>
              </a:rPr>
              <a:t>1.3 Lack of quality/reliable data</a:t>
            </a:r>
          </a:p>
        </p:txBody>
      </p:sp>
      <p:sp>
        <p:nvSpPr>
          <p:cNvPr id="7" name="Rectangle 6">
            <a:extLst>
              <a:ext uri="{FF2B5EF4-FFF2-40B4-BE49-F238E27FC236}">
                <a16:creationId xmlns:a16="http://schemas.microsoft.com/office/drawing/2014/main" id="{0EFCADF5-E29A-25F9-16BD-FD956D812A2D}"/>
              </a:ext>
            </a:extLst>
          </p:cNvPr>
          <p:cNvSpPr/>
          <p:nvPr/>
        </p:nvSpPr>
        <p:spPr>
          <a:xfrm>
            <a:off x="1245405" y="2860818"/>
            <a:ext cx="2255520" cy="381000"/>
          </a:xfrm>
          <a:prstGeom prst="rect">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4">
                    <a:lumMod val="50000"/>
                  </a:schemeClr>
                </a:solidFill>
              </a:rPr>
              <a:t>1.6 Insufficient utilization of data and information</a:t>
            </a:r>
          </a:p>
        </p:txBody>
      </p:sp>
      <p:sp>
        <p:nvSpPr>
          <p:cNvPr id="8" name="Rectangle 7">
            <a:extLst>
              <a:ext uri="{FF2B5EF4-FFF2-40B4-BE49-F238E27FC236}">
                <a16:creationId xmlns:a16="http://schemas.microsoft.com/office/drawing/2014/main" id="{DF475F44-B3D6-C2FA-D1B6-B2FC03E6E62A}"/>
              </a:ext>
            </a:extLst>
          </p:cNvPr>
          <p:cNvSpPr/>
          <p:nvPr/>
        </p:nvSpPr>
        <p:spPr>
          <a:xfrm>
            <a:off x="1245405" y="4622761"/>
            <a:ext cx="2255520" cy="304803"/>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2.2 Insufficient supply of services</a:t>
            </a:r>
          </a:p>
        </p:txBody>
      </p:sp>
      <p:sp>
        <p:nvSpPr>
          <p:cNvPr id="9" name="Rectangle 8">
            <a:extLst>
              <a:ext uri="{FF2B5EF4-FFF2-40B4-BE49-F238E27FC236}">
                <a16:creationId xmlns:a16="http://schemas.microsoft.com/office/drawing/2014/main" id="{39B08432-CA7A-66E3-3D8F-F2A350C540E8}"/>
              </a:ext>
            </a:extLst>
          </p:cNvPr>
          <p:cNvSpPr/>
          <p:nvPr/>
        </p:nvSpPr>
        <p:spPr>
          <a:xfrm>
            <a:off x="8660353" y="947311"/>
            <a:ext cx="2491964" cy="29765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1">
                    <a:lumMod val="75000"/>
                  </a:schemeClr>
                </a:solidFill>
              </a:rPr>
              <a:t>3.6 Inadequate supportive supervision</a:t>
            </a:r>
          </a:p>
        </p:txBody>
      </p:sp>
      <p:sp>
        <p:nvSpPr>
          <p:cNvPr id="10" name="Rectangle 9">
            <a:extLst>
              <a:ext uri="{FF2B5EF4-FFF2-40B4-BE49-F238E27FC236}">
                <a16:creationId xmlns:a16="http://schemas.microsoft.com/office/drawing/2014/main" id="{C06F7B3E-A9BC-6451-1B42-F1442EFC20A4}"/>
              </a:ext>
            </a:extLst>
          </p:cNvPr>
          <p:cNvSpPr/>
          <p:nvPr/>
        </p:nvSpPr>
        <p:spPr>
          <a:xfrm>
            <a:off x="4959448" y="2767788"/>
            <a:ext cx="2255520" cy="4146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Population estimation and spatial distribution</a:t>
            </a:r>
          </a:p>
        </p:txBody>
      </p:sp>
      <p:sp>
        <p:nvSpPr>
          <p:cNvPr id="11" name="Rectangle 10">
            <a:extLst>
              <a:ext uri="{FF2B5EF4-FFF2-40B4-BE49-F238E27FC236}">
                <a16:creationId xmlns:a16="http://schemas.microsoft.com/office/drawing/2014/main" id="{66829499-5E07-B18C-EF21-204F60EF3279}"/>
              </a:ext>
            </a:extLst>
          </p:cNvPr>
          <p:cNvSpPr/>
          <p:nvPr/>
        </p:nvSpPr>
        <p:spPr>
          <a:xfrm>
            <a:off x="4982598" y="4501196"/>
            <a:ext cx="2255520" cy="3810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Thematic mapping</a:t>
            </a:r>
          </a:p>
        </p:txBody>
      </p:sp>
      <p:sp>
        <p:nvSpPr>
          <p:cNvPr id="12" name="Rectangle 11">
            <a:extLst>
              <a:ext uri="{FF2B5EF4-FFF2-40B4-BE49-F238E27FC236}">
                <a16:creationId xmlns:a16="http://schemas.microsoft.com/office/drawing/2014/main" id="{44FCD1DC-20A2-768B-708B-85403A900785}"/>
              </a:ext>
            </a:extLst>
          </p:cNvPr>
          <p:cNvSpPr/>
          <p:nvPr/>
        </p:nvSpPr>
        <p:spPr>
          <a:xfrm>
            <a:off x="4959448" y="3580777"/>
            <a:ext cx="2255520" cy="732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Geographic accessibility, service localization, and route optimization modeling</a:t>
            </a:r>
          </a:p>
        </p:txBody>
      </p:sp>
      <p:sp>
        <p:nvSpPr>
          <p:cNvPr id="13" name="Rectangle 12">
            <a:extLst>
              <a:ext uri="{FF2B5EF4-FFF2-40B4-BE49-F238E27FC236}">
                <a16:creationId xmlns:a16="http://schemas.microsoft.com/office/drawing/2014/main" id="{255345DD-D9A7-B2F9-C5FE-F07913FBB05D}"/>
              </a:ext>
            </a:extLst>
          </p:cNvPr>
          <p:cNvSpPr/>
          <p:nvPr/>
        </p:nvSpPr>
        <p:spPr>
          <a:xfrm>
            <a:off x="1245405" y="3336935"/>
            <a:ext cx="2255520" cy="381000"/>
          </a:xfrm>
          <a:prstGeom prst="rect">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4">
                    <a:lumMod val="50000"/>
                  </a:schemeClr>
                </a:solidFill>
              </a:rPr>
              <a:t>1.7 Lack of a unique identifier</a:t>
            </a:r>
          </a:p>
        </p:txBody>
      </p:sp>
      <p:sp>
        <p:nvSpPr>
          <p:cNvPr id="14" name="Rectangle 13">
            <a:extLst>
              <a:ext uri="{FF2B5EF4-FFF2-40B4-BE49-F238E27FC236}">
                <a16:creationId xmlns:a16="http://schemas.microsoft.com/office/drawing/2014/main" id="{1F1CD981-EEA8-8066-51B9-F0F0BC75A249}"/>
              </a:ext>
            </a:extLst>
          </p:cNvPr>
          <p:cNvSpPr/>
          <p:nvPr/>
        </p:nvSpPr>
        <p:spPr>
          <a:xfrm>
            <a:off x="1245405" y="4152863"/>
            <a:ext cx="2255520" cy="381000"/>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2.1 Insufficient supply of commodities</a:t>
            </a:r>
          </a:p>
        </p:txBody>
      </p:sp>
      <p:sp>
        <p:nvSpPr>
          <p:cNvPr id="15" name="Rectangle 14">
            <a:extLst>
              <a:ext uri="{FF2B5EF4-FFF2-40B4-BE49-F238E27FC236}">
                <a16:creationId xmlns:a16="http://schemas.microsoft.com/office/drawing/2014/main" id="{55289783-B892-9718-79B1-FD9F70CF5583}"/>
              </a:ext>
            </a:extLst>
          </p:cNvPr>
          <p:cNvSpPr/>
          <p:nvPr/>
        </p:nvSpPr>
        <p:spPr>
          <a:xfrm>
            <a:off x="1245405" y="5038488"/>
            <a:ext cx="2255520" cy="266713"/>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2.3 Insufficient supply of equipment</a:t>
            </a:r>
          </a:p>
        </p:txBody>
      </p:sp>
      <p:sp>
        <p:nvSpPr>
          <p:cNvPr id="16" name="Rectangle 15">
            <a:extLst>
              <a:ext uri="{FF2B5EF4-FFF2-40B4-BE49-F238E27FC236}">
                <a16:creationId xmlns:a16="http://schemas.microsoft.com/office/drawing/2014/main" id="{E373D79D-AE4F-D780-CFF0-24EDBEE9B16B}"/>
              </a:ext>
            </a:extLst>
          </p:cNvPr>
          <p:cNvSpPr/>
          <p:nvPr/>
        </p:nvSpPr>
        <p:spPr>
          <a:xfrm>
            <a:off x="1245405" y="5423764"/>
            <a:ext cx="2255520" cy="381000"/>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2.4 Insufficient supply of qualified health workers</a:t>
            </a:r>
          </a:p>
        </p:txBody>
      </p:sp>
      <p:sp>
        <p:nvSpPr>
          <p:cNvPr id="17" name="Rectangle 16">
            <a:extLst>
              <a:ext uri="{FF2B5EF4-FFF2-40B4-BE49-F238E27FC236}">
                <a16:creationId xmlns:a16="http://schemas.microsoft.com/office/drawing/2014/main" id="{D7ACA5CF-C1F9-55C7-391C-325E287206A9}"/>
              </a:ext>
            </a:extLst>
          </p:cNvPr>
          <p:cNvSpPr/>
          <p:nvPr/>
        </p:nvSpPr>
        <p:spPr>
          <a:xfrm>
            <a:off x="1169205" y="903264"/>
            <a:ext cx="1282700" cy="259080"/>
          </a:xfrm>
          <a:prstGeom prst="rect">
            <a:avLst/>
          </a:prstGeom>
          <a:solidFill>
            <a:schemeClr val="accent4">
              <a:lumMod val="75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1 Information</a:t>
            </a:r>
          </a:p>
        </p:txBody>
      </p:sp>
      <p:sp>
        <p:nvSpPr>
          <p:cNvPr id="18" name="Rectangle 17">
            <a:extLst>
              <a:ext uri="{FF2B5EF4-FFF2-40B4-BE49-F238E27FC236}">
                <a16:creationId xmlns:a16="http://schemas.microsoft.com/office/drawing/2014/main" id="{0A413AC9-A887-25DF-57C6-FD17A4A90DF9}"/>
              </a:ext>
            </a:extLst>
          </p:cNvPr>
          <p:cNvSpPr/>
          <p:nvPr/>
        </p:nvSpPr>
        <p:spPr>
          <a:xfrm>
            <a:off x="1169205" y="3790637"/>
            <a:ext cx="1282700" cy="259080"/>
          </a:xfrm>
          <a:prstGeom prst="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2 Availability</a:t>
            </a:r>
          </a:p>
        </p:txBody>
      </p:sp>
      <p:sp>
        <p:nvSpPr>
          <p:cNvPr id="19" name="Rectangle 18">
            <a:extLst>
              <a:ext uri="{FF2B5EF4-FFF2-40B4-BE49-F238E27FC236}">
                <a16:creationId xmlns:a16="http://schemas.microsoft.com/office/drawing/2014/main" id="{7E5C9FE7-4F01-E2CB-DFD4-1440B9DA24FD}"/>
              </a:ext>
            </a:extLst>
          </p:cNvPr>
          <p:cNvSpPr/>
          <p:nvPr/>
        </p:nvSpPr>
        <p:spPr>
          <a:xfrm>
            <a:off x="8596966" y="605249"/>
            <a:ext cx="1282700" cy="259080"/>
          </a:xfrm>
          <a:prstGeom prst="rect">
            <a:avLst/>
          </a:prstGeom>
          <a:solidFill>
            <a:schemeClr val="accent1">
              <a:lumMod val="60000"/>
              <a:lumOff val="4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3 Quality</a:t>
            </a:r>
          </a:p>
        </p:txBody>
      </p:sp>
      <p:cxnSp>
        <p:nvCxnSpPr>
          <p:cNvPr id="20" name="Straight Arrow Connector 19">
            <a:extLst>
              <a:ext uri="{FF2B5EF4-FFF2-40B4-BE49-F238E27FC236}">
                <a16:creationId xmlns:a16="http://schemas.microsoft.com/office/drawing/2014/main" id="{9E623C03-4816-9737-9AD5-F6E0800C59A2}"/>
              </a:ext>
            </a:extLst>
          </p:cNvPr>
          <p:cNvCxnSpPr>
            <a:cxnSpLocks/>
            <a:stCxn id="4" idx="3"/>
            <a:endCxn id="10" idx="1"/>
          </p:cNvCxnSpPr>
          <p:nvPr/>
        </p:nvCxnSpPr>
        <p:spPr>
          <a:xfrm>
            <a:off x="3500925" y="1384906"/>
            <a:ext cx="1458523" cy="1590215"/>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7AD2975-6F2C-8BE9-1CE4-7440368E3ACB}"/>
              </a:ext>
            </a:extLst>
          </p:cNvPr>
          <p:cNvCxnSpPr>
            <a:cxnSpLocks/>
            <a:stCxn id="5" idx="3"/>
            <a:endCxn id="10" idx="1"/>
          </p:cNvCxnSpPr>
          <p:nvPr/>
        </p:nvCxnSpPr>
        <p:spPr>
          <a:xfrm>
            <a:off x="3500925" y="2148968"/>
            <a:ext cx="1458523" cy="826153"/>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1621302-B72E-00DF-246D-8A324A66F65A}"/>
              </a:ext>
            </a:extLst>
          </p:cNvPr>
          <p:cNvCxnSpPr>
            <a:cxnSpLocks/>
            <a:stCxn id="5" idx="3"/>
            <a:endCxn id="28" idx="1"/>
          </p:cNvCxnSpPr>
          <p:nvPr/>
        </p:nvCxnSpPr>
        <p:spPr>
          <a:xfrm flipV="1">
            <a:off x="3500925" y="2102793"/>
            <a:ext cx="1471787" cy="46175"/>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04F4E80-8D5C-1BB8-E3B2-750E9FD21F63}"/>
              </a:ext>
            </a:extLst>
          </p:cNvPr>
          <p:cNvCxnSpPr>
            <a:cxnSpLocks/>
            <a:stCxn id="13" idx="3"/>
            <a:endCxn id="28" idx="1"/>
          </p:cNvCxnSpPr>
          <p:nvPr/>
        </p:nvCxnSpPr>
        <p:spPr>
          <a:xfrm flipV="1">
            <a:off x="3500925" y="2102793"/>
            <a:ext cx="1471787" cy="1424642"/>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17B7916-EBB8-80FA-1F2E-587234366174}"/>
              </a:ext>
            </a:extLst>
          </p:cNvPr>
          <p:cNvCxnSpPr>
            <a:cxnSpLocks/>
            <a:stCxn id="7" idx="3"/>
            <a:endCxn id="11" idx="1"/>
          </p:cNvCxnSpPr>
          <p:nvPr/>
        </p:nvCxnSpPr>
        <p:spPr>
          <a:xfrm>
            <a:off x="3500925" y="3051318"/>
            <a:ext cx="1481673" cy="1640378"/>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BF2797-0D9D-7FB6-B35A-458AB4205099}"/>
              </a:ext>
            </a:extLst>
          </p:cNvPr>
          <p:cNvCxnSpPr>
            <a:cxnSpLocks/>
            <a:stCxn id="14" idx="3"/>
            <a:endCxn id="11" idx="1"/>
          </p:cNvCxnSpPr>
          <p:nvPr/>
        </p:nvCxnSpPr>
        <p:spPr>
          <a:xfrm>
            <a:off x="3500925" y="4343363"/>
            <a:ext cx="1481673" cy="348333"/>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418B79D-B418-BEC4-B647-733013610672}"/>
              </a:ext>
            </a:extLst>
          </p:cNvPr>
          <p:cNvCxnSpPr>
            <a:cxnSpLocks/>
            <a:stCxn id="16" idx="3"/>
            <a:endCxn id="11" idx="1"/>
          </p:cNvCxnSpPr>
          <p:nvPr/>
        </p:nvCxnSpPr>
        <p:spPr>
          <a:xfrm flipV="1">
            <a:off x="3500925" y="4691696"/>
            <a:ext cx="1481673" cy="922568"/>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8DE412-1281-D1F4-AA39-7B517D4061D3}"/>
              </a:ext>
            </a:extLst>
          </p:cNvPr>
          <p:cNvCxnSpPr>
            <a:cxnSpLocks/>
            <a:stCxn id="15" idx="3"/>
            <a:endCxn id="11" idx="1"/>
          </p:cNvCxnSpPr>
          <p:nvPr/>
        </p:nvCxnSpPr>
        <p:spPr>
          <a:xfrm flipV="1">
            <a:off x="3500925" y="4691696"/>
            <a:ext cx="1481673" cy="480149"/>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BA35369-0BDA-CB7A-7873-B4F2B0B6F5BA}"/>
              </a:ext>
            </a:extLst>
          </p:cNvPr>
          <p:cNvSpPr/>
          <p:nvPr/>
        </p:nvSpPr>
        <p:spPr>
          <a:xfrm>
            <a:off x="4972712" y="1850874"/>
            <a:ext cx="2255520" cy="50383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Georeferenced Master Lists</a:t>
            </a:r>
          </a:p>
        </p:txBody>
      </p:sp>
      <p:cxnSp>
        <p:nvCxnSpPr>
          <p:cNvPr id="29" name="Straight Arrow Connector 28">
            <a:extLst>
              <a:ext uri="{FF2B5EF4-FFF2-40B4-BE49-F238E27FC236}">
                <a16:creationId xmlns:a16="http://schemas.microsoft.com/office/drawing/2014/main" id="{F68371BA-3E0B-C99E-FF4E-7BD105F4E0AC}"/>
              </a:ext>
            </a:extLst>
          </p:cNvPr>
          <p:cNvCxnSpPr>
            <a:cxnSpLocks/>
            <a:stCxn id="4" idx="3"/>
            <a:endCxn id="28" idx="1"/>
          </p:cNvCxnSpPr>
          <p:nvPr/>
        </p:nvCxnSpPr>
        <p:spPr>
          <a:xfrm>
            <a:off x="3500925" y="1384906"/>
            <a:ext cx="1471787" cy="717887"/>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8EC227-8AAB-54D8-28EB-12DB4AEC8064}"/>
              </a:ext>
            </a:extLst>
          </p:cNvPr>
          <p:cNvCxnSpPr>
            <a:cxnSpLocks/>
            <a:stCxn id="8" idx="3"/>
            <a:endCxn id="11" idx="1"/>
          </p:cNvCxnSpPr>
          <p:nvPr/>
        </p:nvCxnSpPr>
        <p:spPr>
          <a:xfrm flipV="1">
            <a:off x="3500925" y="4691696"/>
            <a:ext cx="1481673" cy="83467"/>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4A25B49-ABBA-DFE1-B2CA-E126A46052FB}"/>
              </a:ext>
            </a:extLst>
          </p:cNvPr>
          <p:cNvCxnSpPr>
            <a:cxnSpLocks/>
            <a:stCxn id="14" idx="3"/>
            <a:endCxn id="28" idx="1"/>
          </p:cNvCxnSpPr>
          <p:nvPr/>
        </p:nvCxnSpPr>
        <p:spPr>
          <a:xfrm flipV="1">
            <a:off x="3500925" y="2102793"/>
            <a:ext cx="1471787" cy="2240570"/>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EAAEC08-C17F-6594-ADB3-0E026E0284B0}"/>
              </a:ext>
            </a:extLst>
          </p:cNvPr>
          <p:cNvCxnSpPr>
            <a:cxnSpLocks/>
            <a:stCxn id="8" idx="3"/>
            <a:endCxn id="28" idx="1"/>
          </p:cNvCxnSpPr>
          <p:nvPr/>
        </p:nvCxnSpPr>
        <p:spPr>
          <a:xfrm flipV="1">
            <a:off x="3500925" y="2102793"/>
            <a:ext cx="1471787" cy="2672370"/>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88A3CAE-BD0B-BD99-767A-81D2E0EA3860}"/>
              </a:ext>
            </a:extLst>
          </p:cNvPr>
          <p:cNvCxnSpPr>
            <a:cxnSpLocks/>
            <a:stCxn id="9" idx="1"/>
            <a:endCxn id="46" idx="3"/>
          </p:cNvCxnSpPr>
          <p:nvPr/>
        </p:nvCxnSpPr>
        <p:spPr>
          <a:xfrm flipH="1">
            <a:off x="7251275" y="1096136"/>
            <a:ext cx="1409078" cy="4335913"/>
          </a:xfrm>
          <a:prstGeom prst="straightConnector1">
            <a:avLst/>
          </a:prstGeom>
          <a:ln w="95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154E1EA-FA9D-0B07-9383-65103B082B6A}"/>
              </a:ext>
            </a:extLst>
          </p:cNvPr>
          <p:cNvCxnSpPr>
            <a:cxnSpLocks/>
            <a:stCxn id="15" idx="3"/>
            <a:endCxn id="12" idx="1"/>
          </p:cNvCxnSpPr>
          <p:nvPr/>
        </p:nvCxnSpPr>
        <p:spPr>
          <a:xfrm flipV="1">
            <a:off x="3500925" y="3946911"/>
            <a:ext cx="1458523" cy="1224934"/>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6E0710E-C0CA-6C40-4D20-2608C1B22693}"/>
              </a:ext>
            </a:extLst>
          </p:cNvPr>
          <p:cNvCxnSpPr>
            <a:cxnSpLocks/>
            <a:stCxn id="8" idx="3"/>
            <a:endCxn id="12" idx="1"/>
          </p:cNvCxnSpPr>
          <p:nvPr/>
        </p:nvCxnSpPr>
        <p:spPr>
          <a:xfrm flipV="1">
            <a:off x="3500925" y="3946911"/>
            <a:ext cx="1458523" cy="828252"/>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3EDF176-79BF-844F-E73F-4DEFE6D40FE2}"/>
              </a:ext>
            </a:extLst>
          </p:cNvPr>
          <p:cNvCxnSpPr>
            <a:cxnSpLocks/>
            <a:stCxn id="14" idx="3"/>
            <a:endCxn id="12" idx="1"/>
          </p:cNvCxnSpPr>
          <p:nvPr/>
        </p:nvCxnSpPr>
        <p:spPr>
          <a:xfrm flipV="1">
            <a:off x="3500925" y="3946911"/>
            <a:ext cx="1458523" cy="396452"/>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48BA28E-2EE5-3885-08C8-97BEB24BE96D}"/>
              </a:ext>
            </a:extLst>
          </p:cNvPr>
          <p:cNvCxnSpPr>
            <a:cxnSpLocks/>
            <a:stCxn id="15" idx="3"/>
            <a:endCxn id="28" idx="1"/>
          </p:cNvCxnSpPr>
          <p:nvPr/>
        </p:nvCxnSpPr>
        <p:spPr>
          <a:xfrm flipV="1">
            <a:off x="3500925" y="2102793"/>
            <a:ext cx="1471787" cy="3069052"/>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6C3F24-C278-77A6-5DFD-855623D23611}"/>
              </a:ext>
            </a:extLst>
          </p:cNvPr>
          <p:cNvCxnSpPr>
            <a:cxnSpLocks/>
            <a:stCxn id="16" idx="3"/>
            <a:endCxn id="12" idx="1"/>
          </p:cNvCxnSpPr>
          <p:nvPr/>
        </p:nvCxnSpPr>
        <p:spPr>
          <a:xfrm flipV="1">
            <a:off x="3500925" y="3946911"/>
            <a:ext cx="1458523" cy="1667353"/>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F10E6FB2-AEDC-8617-DDCC-78DDE2280C56}"/>
              </a:ext>
            </a:extLst>
          </p:cNvPr>
          <p:cNvSpPr/>
          <p:nvPr/>
        </p:nvSpPr>
        <p:spPr>
          <a:xfrm>
            <a:off x="4992441" y="5175172"/>
            <a:ext cx="2255520" cy="53507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Navigation, tracking and geographic coordinate collection using a GNSS</a:t>
            </a:r>
            <a:endParaRPr lang="en-US" sz="1100" dirty="0">
              <a:solidFill>
                <a:srgbClr val="002060"/>
              </a:solidFill>
            </a:endParaRPr>
          </a:p>
        </p:txBody>
      </p:sp>
      <p:cxnSp>
        <p:nvCxnSpPr>
          <p:cNvPr id="40" name="Straight Arrow Connector 39">
            <a:extLst>
              <a:ext uri="{FF2B5EF4-FFF2-40B4-BE49-F238E27FC236}">
                <a16:creationId xmlns:a16="http://schemas.microsoft.com/office/drawing/2014/main" id="{0CE87F4A-DE58-FB5B-7E79-433CA6E3C9B1}"/>
              </a:ext>
            </a:extLst>
          </p:cNvPr>
          <p:cNvCxnSpPr>
            <a:cxnSpLocks/>
            <a:stCxn id="8" idx="3"/>
            <a:endCxn id="10" idx="1"/>
          </p:cNvCxnSpPr>
          <p:nvPr/>
        </p:nvCxnSpPr>
        <p:spPr>
          <a:xfrm flipV="1">
            <a:off x="3500925" y="2975121"/>
            <a:ext cx="1458523" cy="1800042"/>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F6EB3C5-E468-F201-6CA2-CE24C5E46EF2}"/>
              </a:ext>
            </a:extLst>
          </p:cNvPr>
          <p:cNvCxnSpPr>
            <a:cxnSpLocks/>
            <a:stCxn id="16" idx="3"/>
            <a:endCxn id="28" idx="1"/>
          </p:cNvCxnSpPr>
          <p:nvPr/>
        </p:nvCxnSpPr>
        <p:spPr>
          <a:xfrm flipV="1">
            <a:off x="3500925" y="2102793"/>
            <a:ext cx="1471787" cy="3511471"/>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66ED7F2-D312-0A94-4710-47C0688D7ED0}"/>
              </a:ext>
            </a:extLst>
          </p:cNvPr>
          <p:cNvCxnSpPr>
            <a:cxnSpLocks/>
            <a:stCxn id="7" idx="3"/>
            <a:endCxn id="28" idx="1"/>
          </p:cNvCxnSpPr>
          <p:nvPr/>
        </p:nvCxnSpPr>
        <p:spPr>
          <a:xfrm flipV="1">
            <a:off x="3500925" y="2102793"/>
            <a:ext cx="1471787" cy="948525"/>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304082A-D8D1-27CB-4BDF-8775FBBC3C8F}"/>
              </a:ext>
            </a:extLst>
          </p:cNvPr>
          <p:cNvSpPr/>
          <p:nvPr/>
        </p:nvSpPr>
        <p:spPr>
          <a:xfrm>
            <a:off x="8674434" y="3003413"/>
            <a:ext cx="2477883" cy="254939"/>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rgbClr val="FE7F00"/>
                </a:solidFill>
              </a:rPr>
              <a:t>6.3 Poor planning and coordination</a:t>
            </a:r>
          </a:p>
        </p:txBody>
      </p:sp>
      <p:sp>
        <p:nvSpPr>
          <p:cNvPr id="44" name="Rectangle 43">
            <a:extLst>
              <a:ext uri="{FF2B5EF4-FFF2-40B4-BE49-F238E27FC236}">
                <a16:creationId xmlns:a16="http://schemas.microsoft.com/office/drawing/2014/main" id="{FB5AFE35-DD7D-E365-0F71-1B3A00E7B968}"/>
              </a:ext>
            </a:extLst>
          </p:cNvPr>
          <p:cNvSpPr/>
          <p:nvPr/>
        </p:nvSpPr>
        <p:spPr>
          <a:xfrm>
            <a:off x="8686765" y="5499369"/>
            <a:ext cx="2446231" cy="359087"/>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2">
                    <a:lumMod val="75000"/>
                  </a:schemeClr>
                </a:solidFill>
              </a:rPr>
              <a:t>8.5 Poor accountability between the levels of the health sector</a:t>
            </a:r>
          </a:p>
        </p:txBody>
      </p:sp>
      <p:sp>
        <p:nvSpPr>
          <p:cNvPr id="45" name="Rectangle 44">
            <a:extLst>
              <a:ext uri="{FF2B5EF4-FFF2-40B4-BE49-F238E27FC236}">
                <a16:creationId xmlns:a16="http://schemas.microsoft.com/office/drawing/2014/main" id="{6F694F3B-F88D-1279-D221-850E233500BE}"/>
              </a:ext>
            </a:extLst>
          </p:cNvPr>
          <p:cNvSpPr/>
          <p:nvPr/>
        </p:nvSpPr>
        <p:spPr>
          <a:xfrm>
            <a:off x="8697025" y="1963686"/>
            <a:ext cx="2439287" cy="249410"/>
          </a:xfrm>
          <a:prstGeom prst="rect">
            <a:avLst/>
          </a:prstGeom>
          <a:noFill/>
          <a:ln w="190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9966FF"/>
                </a:solidFill>
              </a:rPr>
              <a:t>5.2 Geographic inaccessibility</a:t>
            </a:r>
          </a:p>
        </p:txBody>
      </p:sp>
      <p:sp>
        <p:nvSpPr>
          <p:cNvPr id="10298" name="Rectangle 10297">
            <a:extLst>
              <a:ext uri="{FF2B5EF4-FFF2-40B4-BE49-F238E27FC236}">
                <a16:creationId xmlns:a16="http://schemas.microsoft.com/office/drawing/2014/main" id="{032F8E16-C81A-EF5E-144E-B5E27DA46239}"/>
              </a:ext>
            </a:extLst>
          </p:cNvPr>
          <p:cNvSpPr/>
          <p:nvPr/>
        </p:nvSpPr>
        <p:spPr>
          <a:xfrm>
            <a:off x="8693397" y="4379197"/>
            <a:ext cx="2443995" cy="268303"/>
          </a:xfrm>
          <a:prstGeom prst="rect">
            <a:avLst/>
          </a:prstGeom>
          <a:no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tx1"/>
                </a:solidFill>
              </a:rPr>
              <a:t>7.2 Lack of effective resource allocation</a:t>
            </a:r>
          </a:p>
        </p:txBody>
      </p:sp>
      <p:sp>
        <p:nvSpPr>
          <p:cNvPr id="10299" name="Rectangle 10298">
            <a:extLst>
              <a:ext uri="{FF2B5EF4-FFF2-40B4-BE49-F238E27FC236}">
                <a16:creationId xmlns:a16="http://schemas.microsoft.com/office/drawing/2014/main" id="{2746B0B6-0651-256C-6C86-115E0D725B63}"/>
              </a:ext>
            </a:extLst>
          </p:cNvPr>
          <p:cNvSpPr/>
          <p:nvPr/>
        </p:nvSpPr>
        <p:spPr>
          <a:xfrm>
            <a:off x="8679737" y="1658562"/>
            <a:ext cx="2456576" cy="246012"/>
          </a:xfrm>
          <a:prstGeom prst="rect">
            <a:avLst/>
          </a:prstGeom>
          <a:noFill/>
          <a:ln w="190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9966FF"/>
                </a:solidFill>
              </a:rPr>
              <a:t>5.1 Low demand for services</a:t>
            </a:r>
          </a:p>
        </p:txBody>
      </p:sp>
      <p:sp>
        <p:nvSpPr>
          <p:cNvPr id="10300" name="Rectangle 10299">
            <a:extLst>
              <a:ext uri="{FF2B5EF4-FFF2-40B4-BE49-F238E27FC236}">
                <a16:creationId xmlns:a16="http://schemas.microsoft.com/office/drawing/2014/main" id="{A8BDF83F-E6B6-63F4-1485-DEDADB9A02D1}"/>
              </a:ext>
            </a:extLst>
          </p:cNvPr>
          <p:cNvSpPr/>
          <p:nvPr/>
        </p:nvSpPr>
        <p:spPr>
          <a:xfrm>
            <a:off x="8674434" y="2660921"/>
            <a:ext cx="2462957" cy="259080"/>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82" indent="-228582"/>
            <a:r>
              <a:rPr lang="en-US" sz="1100" dirty="0">
                <a:solidFill>
                  <a:srgbClr val="FE7F00"/>
                </a:solidFill>
              </a:rPr>
              <a:t>6.2 Lack of or inappropriate referrals</a:t>
            </a:r>
          </a:p>
        </p:txBody>
      </p:sp>
      <p:sp>
        <p:nvSpPr>
          <p:cNvPr id="10301" name="Rectangle 10300">
            <a:extLst>
              <a:ext uri="{FF2B5EF4-FFF2-40B4-BE49-F238E27FC236}">
                <a16:creationId xmlns:a16="http://schemas.microsoft.com/office/drawing/2014/main" id="{FEE86B34-D49A-9907-489D-8E0C752F6FAE}"/>
              </a:ext>
            </a:extLst>
          </p:cNvPr>
          <p:cNvSpPr/>
          <p:nvPr/>
        </p:nvSpPr>
        <p:spPr>
          <a:xfrm>
            <a:off x="8617198" y="1319049"/>
            <a:ext cx="1282700" cy="259080"/>
          </a:xfrm>
          <a:prstGeom prst="rect">
            <a:avLst/>
          </a:prstGeom>
          <a:solidFill>
            <a:srgbClr val="9966FF"/>
          </a:solidFill>
          <a:ln w="190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5 Utilization</a:t>
            </a:r>
          </a:p>
        </p:txBody>
      </p:sp>
      <p:sp>
        <p:nvSpPr>
          <p:cNvPr id="10302" name="Rectangle 10301">
            <a:extLst>
              <a:ext uri="{FF2B5EF4-FFF2-40B4-BE49-F238E27FC236}">
                <a16:creationId xmlns:a16="http://schemas.microsoft.com/office/drawing/2014/main" id="{AF9DD4E8-8513-108E-54AA-C3B3FB7C6A65}"/>
              </a:ext>
            </a:extLst>
          </p:cNvPr>
          <p:cNvSpPr/>
          <p:nvPr/>
        </p:nvSpPr>
        <p:spPr>
          <a:xfrm>
            <a:off x="8617198" y="4045673"/>
            <a:ext cx="1282700" cy="259080"/>
          </a:xfrm>
          <a:prstGeom prst="rect">
            <a:avLst/>
          </a:prstGeom>
          <a:solidFill>
            <a:schemeClr val="bg1">
              <a:lumMod val="65000"/>
            </a:schemeClr>
          </a:solid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7 Costs</a:t>
            </a:r>
          </a:p>
        </p:txBody>
      </p:sp>
      <p:sp>
        <p:nvSpPr>
          <p:cNvPr id="10303" name="Rectangle 10302">
            <a:extLst>
              <a:ext uri="{FF2B5EF4-FFF2-40B4-BE49-F238E27FC236}">
                <a16:creationId xmlns:a16="http://schemas.microsoft.com/office/drawing/2014/main" id="{F0018D5B-FA9F-2288-EE15-F26FEA4C0B63}"/>
              </a:ext>
            </a:extLst>
          </p:cNvPr>
          <p:cNvSpPr/>
          <p:nvPr/>
        </p:nvSpPr>
        <p:spPr>
          <a:xfrm>
            <a:off x="8596966" y="4687990"/>
            <a:ext cx="1392489" cy="259080"/>
          </a:xfrm>
          <a:prstGeom prst="rect">
            <a:avLst/>
          </a:prstGeom>
          <a:solidFill>
            <a:schemeClr val="accent2">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8 Accountability</a:t>
            </a:r>
          </a:p>
        </p:txBody>
      </p:sp>
      <p:cxnSp>
        <p:nvCxnSpPr>
          <p:cNvPr id="10304" name="Straight Arrow Connector 10303">
            <a:extLst>
              <a:ext uri="{FF2B5EF4-FFF2-40B4-BE49-F238E27FC236}">
                <a16:creationId xmlns:a16="http://schemas.microsoft.com/office/drawing/2014/main" id="{245356A4-20CD-E0B9-C9AF-7365A1CC548B}"/>
              </a:ext>
            </a:extLst>
          </p:cNvPr>
          <p:cNvCxnSpPr>
            <a:cxnSpLocks/>
            <a:stCxn id="43" idx="1"/>
            <a:endCxn id="11" idx="3"/>
          </p:cNvCxnSpPr>
          <p:nvPr/>
        </p:nvCxnSpPr>
        <p:spPr>
          <a:xfrm flipH="1">
            <a:off x="7238118" y="3130883"/>
            <a:ext cx="1436316" cy="1560813"/>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05" name="Straight Arrow Connector 10304">
            <a:extLst>
              <a:ext uri="{FF2B5EF4-FFF2-40B4-BE49-F238E27FC236}">
                <a16:creationId xmlns:a16="http://schemas.microsoft.com/office/drawing/2014/main" id="{89562ADD-5075-6DA7-0DB9-C89BBA90BB39}"/>
              </a:ext>
            </a:extLst>
          </p:cNvPr>
          <p:cNvCxnSpPr>
            <a:cxnSpLocks/>
            <a:stCxn id="10299" idx="1"/>
            <a:endCxn id="12" idx="3"/>
          </p:cNvCxnSpPr>
          <p:nvPr/>
        </p:nvCxnSpPr>
        <p:spPr>
          <a:xfrm flipH="1">
            <a:off x="7214968" y="1781568"/>
            <a:ext cx="1464769" cy="2165343"/>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06" name="Straight Arrow Connector 10305">
            <a:extLst>
              <a:ext uri="{FF2B5EF4-FFF2-40B4-BE49-F238E27FC236}">
                <a16:creationId xmlns:a16="http://schemas.microsoft.com/office/drawing/2014/main" id="{E270DBA2-45F1-F6EE-DC64-8E1E76A07FB0}"/>
              </a:ext>
            </a:extLst>
          </p:cNvPr>
          <p:cNvCxnSpPr>
            <a:cxnSpLocks/>
            <a:stCxn id="45" idx="1"/>
            <a:endCxn id="12" idx="3"/>
          </p:cNvCxnSpPr>
          <p:nvPr/>
        </p:nvCxnSpPr>
        <p:spPr>
          <a:xfrm flipH="1">
            <a:off x="7214968" y="2088391"/>
            <a:ext cx="1482057" cy="1858520"/>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07" name="Straight Arrow Connector 10306">
            <a:extLst>
              <a:ext uri="{FF2B5EF4-FFF2-40B4-BE49-F238E27FC236}">
                <a16:creationId xmlns:a16="http://schemas.microsoft.com/office/drawing/2014/main" id="{6D51ED9F-D451-1A18-F2AB-E9809F81247C}"/>
              </a:ext>
            </a:extLst>
          </p:cNvPr>
          <p:cNvCxnSpPr>
            <a:cxnSpLocks/>
            <a:stCxn id="10298" idx="1"/>
            <a:endCxn id="12" idx="3"/>
          </p:cNvCxnSpPr>
          <p:nvPr/>
        </p:nvCxnSpPr>
        <p:spPr>
          <a:xfrm flipH="1" flipV="1">
            <a:off x="7214968" y="3946911"/>
            <a:ext cx="1478429" cy="566438"/>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08" name="Straight Arrow Connector 10307">
            <a:extLst>
              <a:ext uri="{FF2B5EF4-FFF2-40B4-BE49-F238E27FC236}">
                <a16:creationId xmlns:a16="http://schemas.microsoft.com/office/drawing/2014/main" id="{8AFB38AA-6A2E-8227-92CD-992609047A85}"/>
              </a:ext>
            </a:extLst>
          </p:cNvPr>
          <p:cNvCxnSpPr>
            <a:cxnSpLocks/>
            <a:stCxn id="10298" idx="1"/>
            <a:endCxn id="11" idx="3"/>
          </p:cNvCxnSpPr>
          <p:nvPr/>
        </p:nvCxnSpPr>
        <p:spPr>
          <a:xfrm flipH="1">
            <a:off x="7238118" y="4513349"/>
            <a:ext cx="1455279" cy="178347"/>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09" name="Straight Arrow Connector 10308">
            <a:extLst>
              <a:ext uri="{FF2B5EF4-FFF2-40B4-BE49-F238E27FC236}">
                <a16:creationId xmlns:a16="http://schemas.microsoft.com/office/drawing/2014/main" id="{33A3F8E4-5B60-58BA-B3D4-BC7592B5CA81}"/>
              </a:ext>
            </a:extLst>
          </p:cNvPr>
          <p:cNvCxnSpPr>
            <a:cxnSpLocks/>
            <a:stCxn id="10299" idx="1"/>
            <a:endCxn id="11" idx="3"/>
          </p:cNvCxnSpPr>
          <p:nvPr/>
        </p:nvCxnSpPr>
        <p:spPr>
          <a:xfrm flipH="1">
            <a:off x="7238118" y="1781568"/>
            <a:ext cx="1441619" cy="2910128"/>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10" name="Straight Arrow Connector 10309">
            <a:extLst>
              <a:ext uri="{FF2B5EF4-FFF2-40B4-BE49-F238E27FC236}">
                <a16:creationId xmlns:a16="http://schemas.microsoft.com/office/drawing/2014/main" id="{20020768-D0AE-5CB8-31B2-11E691169986}"/>
              </a:ext>
            </a:extLst>
          </p:cNvPr>
          <p:cNvCxnSpPr>
            <a:cxnSpLocks/>
            <a:stCxn id="10300" idx="1"/>
            <a:endCxn id="12" idx="3"/>
          </p:cNvCxnSpPr>
          <p:nvPr/>
        </p:nvCxnSpPr>
        <p:spPr>
          <a:xfrm flipH="1">
            <a:off x="7214968" y="2790461"/>
            <a:ext cx="1459466" cy="1156450"/>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11" name="Straight Arrow Connector 10310">
            <a:extLst>
              <a:ext uri="{FF2B5EF4-FFF2-40B4-BE49-F238E27FC236}">
                <a16:creationId xmlns:a16="http://schemas.microsoft.com/office/drawing/2014/main" id="{D0631EC7-CBE6-D533-7B4F-9BCCED233F5E}"/>
              </a:ext>
            </a:extLst>
          </p:cNvPr>
          <p:cNvCxnSpPr>
            <a:cxnSpLocks/>
            <a:stCxn id="43" idx="1"/>
            <a:endCxn id="28" idx="3"/>
          </p:cNvCxnSpPr>
          <p:nvPr/>
        </p:nvCxnSpPr>
        <p:spPr>
          <a:xfrm flipH="1" flipV="1">
            <a:off x="7228232" y="2102793"/>
            <a:ext cx="1446202" cy="1028090"/>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12" name="Straight Arrow Connector 10311">
            <a:extLst>
              <a:ext uri="{FF2B5EF4-FFF2-40B4-BE49-F238E27FC236}">
                <a16:creationId xmlns:a16="http://schemas.microsoft.com/office/drawing/2014/main" id="{61345DE3-808D-0E9C-648F-4FCB0DFFF083}"/>
              </a:ext>
            </a:extLst>
          </p:cNvPr>
          <p:cNvCxnSpPr>
            <a:cxnSpLocks/>
            <a:stCxn id="10298" idx="1"/>
            <a:endCxn id="28" idx="3"/>
          </p:cNvCxnSpPr>
          <p:nvPr/>
        </p:nvCxnSpPr>
        <p:spPr>
          <a:xfrm flipH="1" flipV="1">
            <a:off x="7228232" y="2102793"/>
            <a:ext cx="1465165" cy="2410556"/>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13" name="Rectangle 10312">
            <a:extLst>
              <a:ext uri="{FF2B5EF4-FFF2-40B4-BE49-F238E27FC236}">
                <a16:creationId xmlns:a16="http://schemas.microsoft.com/office/drawing/2014/main" id="{14202225-333F-ED2C-CA48-A1981AC04DD8}"/>
              </a:ext>
            </a:extLst>
          </p:cNvPr>
          <p:cNvSpPr/>
          <p:nvPr/>
        </p:nvSpPr>
        <p:spPr>
          <a:xfrm>
            <a:off x="8690081" y="5020272"/>
            <a:ext cx="2446231" cy="414551"/>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2">
                    <a:lumMod val="75000"/>
                  </a:schemeClr>
                </a:solidFill>
              </a:rPr>
              <a:t>8.3 Absence of a Community feedback mechanism</a:t>
            </a:r>
          </a:p>
        </p:txBody>
      </p:sp>
      <p:cxnSp>
        <p:nvCxnSpPr>
          <p:cNvPr id="10314" name="Straight Arrow Connector 10313">
            <a:extLst>
              <a:ext uri="{FF2B5EF4-FFF2-40B4-BE49-F238E27FC236}">
                <a16:creationId xmlns:a16="http://schemas.microsoft.com/office/drawing/2014/main" id="{99E575A9-996C-664F-DF4C-07710545F9D1}"/>
              </a:ext>
            </a:extLst>
          </p:cNvPr>
          <p:cNvCxnSpPr>
            <a:cxnSpLocks/>
            <a:stCxn id="10313" idx="1"/>
            <a:endCxn id="11" idx="3"/>
          </p:cNvCxnSpPr>
          <p:nvPr/>
        </p:nvCxnSpPr>
        <p:spPr>
          <a:xfrm flipH="1" flipV="1">
            <a:off x="7238118" y="4691696"/>
            <a:ext cx="1451963" cy="535852"/>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15" name="Rectangle 10314">
            <a:extLst>
              <a:ext uri="{FF2B5EF4-FFF2-40B4-BE49-F238E27FC236}">
                <a16:creationId xmlns:a16="http://schemas.microsoft.com/office/drawing/2014/main" id="{D78CEFF6-4742-2926-3A08-678B8C0E95D4}"/>
              </a:ext>
            </a:extLst>
          </p:cNvPr>
          <p:cNvSpPr/>
          <p:nvPr/>
        </p:nvSpPr>
        <p:spPr>
          <a:xfrm>
            <a:off x="8693398" y="5930084"/>
            <a:ext cx="2439598" cy="38100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2">
                    <a:lumMod val="75000"/>
                  </a:schemeClr>
                </a:solidFill>
              </a:rPr>
              <a:t>8.6 Inadequate understanding of the beneficiary population</a:t>
            </a:r>
          </a:p>
        </p:txBody>
      </p:sp>
      <p:cxnSp>
        <p:nvCxnSpPr>
          <p:cNvPr id="10316" name="Straight Arrow Connector 10315">
            <a:extLst>
              <a:ext uri="{FF2B5EF4-FFF2-40B4-BE49-F238E27FC236}">
                <a16:creationId xmlns:a16="http://schemas.microsoft.com/office/drawing/2014/main" id="{E718A75D-10F1-7714-8AFE-F906D8DD78D2}"/>
              </a:ext>
            </a:extLst>
          </p:cNvPr>
          <p:cNvCxnSpPr>
            <a:cxnSpLocks/>
            <a:stCxn id="10315" idx="1"/>
            <a:endCxn id="11" idx="3"/>
          </p:cNvCxnSpPr>
          <p:nvPr/>
        </p:nvCxnSpPr>
        <p:spPr>
          <a:xfrm flipH="1" flipV="1">
            <a:off x="7238118" y="4691696"/>
            <a:ext cx="1455280" cy="1428888"/>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17" name="Straight Arrow Connector 10316">
            <a:extLst>
              <a:ext uri="{FF2B5EF4-FFF2-40B4-BE49-F238E27FC236}">
                <a16:creationId xmlns:a16="http://schemas.microsoft.com/office/drawing/2014/main" id="{E2C56AFD-69B3-2767-CD8C-BE58DF65DDF6}"/>
              </a:ext>
            </a:extLst>
          </p:cNvPr>
          <p:cNvCxnSpPr>
            <a:cxnSpLocks/>
            <a:stCxn id="10315" idx="1"/>
            <a:endCxn id="12" idx="3"/>
          </p:cNvCxnSpPr>
          <p:nvPr/>
        </p:nvCxnSpPr>
        <p:spPr>
          <a:xfrm flipH="1" flipV="1">
            <a:off x="7214968" y="3946911"/>
            <a:ext cx="1478430" cy="2173673"/>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18" name="Straight Arrow Connector 10317">
            <a:extLst>
              <a:ext uri="{FF2B5EF4-FFF2-40B4-BE49-F238E27FC236}">
                <a16:creationId xmlns:a16="http://schemas.microsoft.com/office/drawing/2014/main" id="{416206E4-540A-B714-64FF-B06DBEBABD18}"/>
              </a:ext>
            </a:extLst>
          </p:cNvPr>
          <p:cNvCxnSpPr>
            <a:cxnSpLocks/>
            <a:stCxn id="44" idx="1"/>
            <a:endCxn id="11" idx="3"/>
          </p:cNvCxnSpPr>
          <p:nvPr/>
        </p:nvCxnSpPr>
        <p:spPr>
          <a:xfrm flipH="1" flipV="1">
            <a:off x="7238118" y="4691696"/>
            <a:ext cx="1448647" cy="987217"/>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19" name="Straight Arrow Connector 10318">
            <a:extLst>
              <a:ext uri="{FF2B5EF4-FFF2-40B4-BE49-F238E27FC236}">
                <a16:creationId xmlns:a16="http://schemas.microsoft.com/office/drawing/2014/main" id="{7018B9B0-5CB0-2F66-73FE-A7B147D2544B}"/>
              </a:ext>
            </a:extLst>
          </p:cNvPr>
          <p:cNvCxnSpPr>
            <a:cxnSpLocks/>
            <a:stCxn id="44" idx="1"/>
            <a:endCxn id="39" idx="3"/>
          </p:cNvCxnSpPr>
          <p:nvPr/>
        </p:nvCxnSpPr>
        <p:spPr>
          <a:xfrm flipH="1" flipV="1">
            <a:off x="7247961" y="5442707"/>
            <a:ext cx="1438804" cy="236206"/>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20" name="Straight Arrow Connector 10319">
            <a:extLst>
              <a:ext uri="{FF2B5EF4-FFF2-40B4-BE49-F238E27FC236}">
                <a16:creationId xmlns:a16="http://schemas.microsoft.com/office/drawing/2014/main" id="{4A0B1F43-BD56-6EF2-F20C-86E02922A9D3}"/>
              </a:ext>
            </a:extLst>
          </p:cNvPr>
          <p:cNvCxnSpPr>
            <a:cxnSpLocks/>
            <a:stCxn id="45" idx="1"/>
            <a:endCxn id="10" idx="3"/>
          </p:cNvCxnSpPr>
          <p:nvPr/>
        </p:nvCxnSpPr>
        <p:spPr>
          <a:xfrm flipH="1">
            <a:off x="7214968" y="2088391"/>
            <a:ext cx="1482057" cy="886730"/>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21" name="Straight Arrow Connector 10320">
            <a:extLst>
              <a:ext uri="{FF2B5EF4-FFF2-40B4-BE49-F238E27FC236}">
                <a16:creationId xmlns:a16="http://schemas.microsoft.com/office/drawing/2014/main" id="{F7D59A0C-2035-095B-04B8-BCAC726B4286}"/>
              </a:ext>
            </a:extLst>
          </p:cNvPr>
          <p:cNvCxnSpPr>
            <a:cxnSpLocks/>
            <a:stCxn id="45" idx="1"/>
            <a:endCxn id="11" idx="3"/>
          </p:cNvCxnSpPr>
          <p:nvPr/>
        </p:nvCxnSpPr>
        <p:spPr>
          <a:xfrm flipH="1">
            <a:off x="7238118" y="2088391"/>
            <a:ext cx="1458907" cy="2603305"/>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22" name="Straight Arrow Connector 10321">
            <a:extLst>
              <a:ext uri="{FF2B5EF4-FFF2-40B4-BE49-F238E27FC236}">
                <a16:creationId xmlns:a16="http://schemas.microsoft.com/office/drawing/2014/main" id="{60D731C3-ADF4-87EC-E522-69067B8F09EF}"/>
              </a:ext>
            </a:extLst>
          </p:cNvPr>
          <p:cNvCxnSpPr>
            <a:cxnSpLocks/>
            <a:stCxn id="10300" idx="1"/>
            <a:endCxn id="11" idx="3"/>
          </p:cNvCxnSpPr>
          <p:nvPr/>
        </p:nvCxnSpPr>
        <p:spPr>
          <a:xfrm flipH="1">
            <a:off x="7238118" y="2790461"/>
            <a:ext cx="1436316" cy="1901235"/>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23" name="Straight Arrow Connector 10322">
            <a:extLst>
              <a:ext uri="{FF2B5EF4-FFF2-40B4-BE49-F238E27FC236}">
                <a16:creationId xmlns:a16="http://schemas.microsoft.com/office/drawing/2014/main" id="{12B03674-B18D-FBE1-FF7A-E868E4840F53}"/>
              </a:ext>
            </a:extLst>
          </p:cNvPr>
          <p:cNvCxnSpPr>
            <a:cxnSpLocks/>
            <a:stCxn id="10298" idx="1"/>
            <a:endCxn id="10" idx="3"/>
          </p:cNvCxnSpPr>
          <p:nvPr/>
        </p:nvCxnSpPr>
        <p:spPr>
          <a:xfrm flipH="1" flipV="1">
            <a:off x="7214968" y="2975121"/>
            <a:ext cx="1478429" cy="1538228"/>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24" name="Straight Arrow Connector 10323">
            <a:extLst>
              <a:ext uri="{FF2B5EF4-FFF2-40B4-BE49-F238E27FC236}">
                <a16:creationId xmlns:a16="http://schemas.microsoft.com/office/drawing/2014/main" id="{0F047C87-2677-0952-6B30-038E06B84DF9}"/>
              </a:ext>
            </a:extLst>
          </p:cNvPr>
          <p:cNvCxnSpPr>
            <a:cxnSpLocks/>
            <a:stCxn id="10315" idx="1"/>
            <a:endCxn id="10" idx="3"/>
          </p:cNvCxnSpPr>
          <p:nvPr/>
        </p:nvCxnSpPr>
        <p:spPr>
          <a:xfrm flipH="1" flipV="1">
            <a:off x="7214968" y="2975121"/>
            <a:ext cx="1478430" cy="3145463"/>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25" name="Rectangle 10324">
            <a:extLst>
              <a:ext uri="{FF2B5EF4-FFF2-40B4-BE49-F238E27FC236}">
                <a16:creationId xmlns:a16="http://schemas.microsoft.com/office/drawing/2014/main" id="{52D23F4F-A437-25D2-0D91-F3009948CB31}"/>
              </a:ext>
            </a:extLst>
          </p:cNvPr>
          <p:cNvSpPr/>
          <p:nvPr/>
        </p:nvSpPr>
        <p:spPr>
          <a:xfrm>
            <a:off x="1256742" y="1615185"/>
            <a:ext cx="2255520" cy="275143"/>
          </a:xfrm>
          <a:prstGeom prst="rect">
            <a:avLst/>
          </a:prstGeom>
          <a:noFill/>
          <a:ln w="190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7F6000"/>
                </a:solidFill>
              </a:rPr>
              <a:t>1.2 Late reporting of events</a:t>
            </a:r>
          </a:p>
        </p:txBody>
      </p:sp>
      <p:cxnSp>
        <p:nvCxnSpPr>
          <p:cNvPr id="10326" name="Straight Arrow Connector 10325">
            <a:extLst>
              <a:ext uri="{FF2B5EF4-FFF2-40B4-BE49-F238E27FC236}">
                <a16:creationId xmlns:a16="http://schemas.microsoft.com/office/drawing/2014/main" id="{CEA0959B-EE64-8146-B38E-D09AB16291CF}"/>
              </a:ext>
            </a:extLst>
          </p:cNvPr>
          <p:cNvCxnSpPr>
            <a:cxnSpLocks/>
            <a:stCxn id="10325" idx="3"/>
            <a:endCxn id="46" idx="1"/>
          </p:cNvCxnSpPr>
          <p:nvPr/>
        </p:nvCxnSpPr>
        <p:spPr>
          <a:xfrm>
            <a:off x="3512262" y="1752757"/>
            <a:ext cx="1460343" cy="3679292"/>
          </a:xfrm>
          <a:prstGeom prst="straightConnector1">
            <a:avLst/>
          </a:prstGeom>
          <a:ln w="9525">
            <a:solidFill>
              <a:srgbClr val="7F6000"/>
            </a:solidFill>
            <a:tailEnd type="triangle"/>
          </a:ln>
        </p:spPr>
        <p:style>
          <a:lnRef idx="1">
            <a:schemeClr val="accent1"/>
          </a:lnRef>
          <a:fillRef idx="0">
            <a:schemeClr val="accent1"/>
          </a:fillRef>
          <a:effectRef idx="0">
            <a:schemeClr val="accent1"/>
          </a:effectRef>
          <a:fontRef idx="minor">
            <a:schemeClr val="tx1"/>
          </a:fontRef>
        </p:style>
      </p:cxnSp>
      <p:sp>
        <p:nvSpPr>
          <p:cNvPr id="10327" name="Rectangle 10326">
            <a:extLst>
              <a:ext uri="{FF2B5EF4-FFF2-40B4-BE49-F238E27FC236}">
                <a16:creationId xmlns:a16="http://schemas.microsoft.com/office/drawing/2014/main" id="{17370D2E-2255-B49E-0E93-D7B96CD6AE0D}"/>
              </a:ext>
            </a:extLst>
          </p:cNvPr>
          <p:cNvSpPr/>
          <p:nvPr/>
        </p:nvSpPr>
        <p:spPr>
          <a:xfrm>
            <a:off x="1245405" y="2390920"/>
            <a:ext cx="2255520" cy="381000"/>
          </a:xfrm>
          <a:prstGeom prst="rect">
            <a:avLst/>
          </a:prstGeom>
          <a:noFill/>
          <a:ln w="190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7F6000"/>
                </a:solidFill>
              </a:rPr>
              <a:t>1.5 Lack of access to information or data</a:t>
            </a:r>
          </a:p>
        </p:txBody>
      </p:sp>
      <p:cxnSp>
        <p:nvCxnSpPr>
          <p:cNvPr id="10328" name="Straight Arrow Connector 10327">
            <a:extLst>
              <a:ext uri="{FF2B5EF4-FFF2-40B4-BE49-F238E27FC236}">
                <a16:creationId xmlns:a16="http://schemas.microsoft.com/office/drawing/2014/main" id="{D627D803-B713-3E06-CB4A-EDABF3517AD7}"/>
              </a:ext>
            </a:extLst>
          </p:cNvPr>
          <p:cNvCxnSpPr>
            <a:cxnSpLocks/>
            <a:stCxn id="10327" idx="3"/>
            <a:endCxn id="46" idx="1"/>
          </p:cNvCxnSpPr>
          <p:nvPr/>
        </p:nvCxnSpPr>
        <p:spPr>
          <a:xfrm>
            <a:off x="3500925" y="2581420"/>
            <a:ext cx="1471680" cy="2850629"/>
          </a:xfrm>
          <a:prstGeom prst="straightConnector1">
            <a:avLst/>
          </a:prstGeom>
          <a:ln w="9525">
            <a:solidFill>
              <a:srgbClr val="7F6000"/>
            </a:solidFill>
            <a:tailEnd type="triangle"/>
          </a:ln>
        </p:spPr>
        <p:style>
          <a:lnRef idx="1">
            <a:schemeClr val="accent1"/>
          </a:lnRef>
          <a:fillRef idx="0">
            <a:schemeClr val="accent1"/>
          </a:fillRef>
          <a:effectRef idx="0">
            <a:schemeClr val="accent1"/>
          </a:effectRef>
          <a:fontRef idx="minor">
            <a:schemeClr val="tx1"/>
          </a:fontRef>
        </p:style>
      </p:cxnSp>
      <p:sp>
        <p:nvSpPr>
          <p:cNvPr id="10329" name="TextBox 10328">
            <a:extLst>
              <a:ext uri="{FF2B5EF4-FFF2-40B4-BE49-F238E27FC236}">
                <a16:creationId xmlns:a16="http://schemas.microsoft.com/office/drawing/2014/main" id="{15BB24CD-10F2-760B-4BAD-79FDCD395B0D}"/>
              </a:ext>
            </a:extLst>
          </p:cNvPr>
          <p:cNvSpPr txBox="1"/>
          <p:nvPr/>
        </p:nvSpPr>
        <p:spPr>
          <a:xfrm>
            <a:off x="2694764" y="626212"/>
            <a:ext cx="1699503" cy="430887"/>
          </a:xfrm>
          <a:prstGeom prst="rect">
            <a:avLst/>
          </a:prstGeom>
          <a:noFill/>
        </p:spPr>
        <p:txBody>
          <a:bodyPr wrap="none" rtlCol="0">
            <a:spAutoFit/>
          </a:bodyPr>
          <a:lstStyle/>
          <a:p>
            <a:pPr algn="ctr"/>
            <a:r>
              <a:rPr lang="en-US" sz="1100" b="1" dirty="0">
                <a:latin typeface="Söhne"/>
              </a:rPr>
              <a:t>Health system challenges </a:t>
            </a:r>
          </a:p>
          <a:p>
            <a:pPr algn="ctr"/>
            <a:r>
              <a:rPr lang="en-US" sz="1100" b="1" dirty="0">
                <a:latin typeface="Söhne"/>
              </a:rPr>
              <a:t>(WHO classification)</a:t>
            </a:r>
            <a:endParaRPr lang="en-US" sz="1100" b="1" dirty="0"/>
          </a:p>
        </p:txBody>
      </p:sp>
      <p:sp>
        <p:nvSpPr>
          <p:cNvPr id="10330" name="TextBox 10329">
            <a:extLst>
              <a:ext uri="{FF2B5EF4-FFF2-40B4-BE49-F238E27FC236}">
                <a16:creationId xmlns:a16="http://schemas.microsoft.com/office/drawing/2014/main" id="{5EBC2F32-55DC-9127-9D03-E23717D1A40C}"/>
              </a:ext>
            </a:extLst>
          </p:cNvPr>
          <p:cNvSpPr txBox="1"/>
          <p:nvPr/>
        </p:nvSpPr>
        <p:spPr>
          <a:xfrm>
            <a:off x="5026574" y="1394396"/>
            <a:ext cx="2147796" cy="430887"/>
          </a:xfrm>
          <a:prstGeom prst="rect">
            <a:avLst/>
          </a:prstGeom>
          <a:noFill/>
        </p:spPr>
        <p:txBody>
          <a:bodyPr wrap="square" rtlCol="0">
            <a:spAutoFit/>
          </a:bodyPr>
          <a:lstStyle/>
          <a:p>
            <a:pPr algn="ctr"/>
            <a:r>
              <a:rPr lang="en-US" sz="1100" b="1" dirty="0"/>
              <a:t>Applications of geospatial data and technologies</a:t>
            </a:r>
          </a:p>
        </p:txBody>
      </p:sp>
      <p:sp>
        <p:nvSpPr>
          <p:cNvPr id="6" name="Rectangle 5">
            <a:extLst>
              <a:ext uri="{FF2B5EF4-FFF2-40B4-BE49-F238E27FC236}">
                <a16:creationId xmlns:a16="http://schemas.microsoft.com/office/drawing/2014/main" id="{5764240F-3545-2702-8AD0-05571DD7CB8D}"/>
              </a:ext>
            </a:extLst>
          </p:cNvPr>
          <p:cNvSpPr/>
          <p:nvPr/>
        </p:nvSpPr>
        <p:spPr>
          <a:xfrm>
            <a:off x="4999747" y="4493879"/>
            <a:ext cx="2234743" cy="40408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F86DA237-7C90-6B0A-C40D-17814572704B}"/>
              </a:ext>
            </a:extLst>
          </p:cNvPr>
          <p:cNvSpPr/>
          <p:nvPr/>
        </p:nvSpPr>
        <p:spPr>
          <a:xfrm>
            <a:off x="4972605" y="5162368"/>
            <a:ext cx="2278670" cy="5393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F13F9125-5D96-AF66-5E0E-A00947FEA8B9}"/>
              </a:ext>
            </a:extLst>
          </p:cNvPr>
          <p:cNvSpPr/>
          <p:nvPr/>
        </p:nvSpPr>
        <p:spPr>
          <a:xfrm>
            <a:off x="5000046" y="1860669"/>
            <a:ext cx="2255520" cy="51204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F0E4BDFC-DA41-B722-74D1-42E1AA64C5D7}"/>
              </a:ext>
            </a:extLst>
          </p:cNvPr>
          <p:cNvSpPr txBox="1"/>
          <p:nvPr/>
        </p:nvSpPr>
        <p:spPr>
          <a:xfrm>
            <a:off x="5194976" y="5771738"/>
            <a:ext cx="1784464" cy="261610"/>
          </a:xfrm>
          <a:prstGeom prst="rect">
            <a:avLst/>
          </a:prstGeom>
          <a:noFill/>
        </p:spPr>
        <p:txBody>
          <a:bodyPr wrap="none" rtlCol="0">
            <a:spAutoFit/>
          </a:bodyPr>
          <a:lstStyle/>
          <a:p>
            <a:pPr algn="ctr"/>
            <a:r>
              <a:rPr lang="en-US" sz="1100" b="1" dirty="0">
                <a:solidFill>
                  <a:srgbClr val="FF0000"/>
                </a:solidFill>
                <a:latin typeface="Söhne"/>
              </a:rPr>
              <a:t>Practiced during the course</a:t>
            </a:r>
          </a:p>
        </p:txBody>
      </p:sp>
      <p:cxnSp>
        <p:nvCxnSpPr>
          <p:cNvPr id="49" name="Straight Arrow Connector 48">
            <a:extLst>
              <a:ext uri="{FF2B5EF4-FFF2-40B4-BE49-F238E27FC236}">
                <a16:creationId xmlns:a16="http://schemas.microsoft.com/office/drawing/2014/main" id="{101B1D47-BFE3-ABFB-5FB8-0C1B91A90E61}"/>
              </a:ext>
            </a:extLst>
          </p:cNvPr>
          <p:cNvCxnSpPr>
            <a:cxnSpLocks/>
            <a:stCxn id="10327" idx="3"/>
            <a:endCxn id="28" idx="1"/>
          </p:cNvCxnSpPr>
          <p:nvPr/>
        </p:nvCxnSpPr>
        <p:spPr>
          <a:xfrm flipV="1">
            <a:off x="3500925" y="2102793"/>
            <a:ext cx="1471787" cy="478627"/>
          </a:xfrm>
          <a:prstGeom prst="straightConnector1">
            <a:avLst/>
          </a:prstGeom>
          <a:ln w="9525">
            <a:solidFill>
              <a:srgbClr val="7F6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9F5AD90-A7B4-86CD-AC0E-6FE224EC3CD8}"/>
              </a:ext>
            </a:extLst>
          </p:cNvPr>
          <p:cNvCxnSpPr>
            <a:cxnSpLocks/>
            <a:stCxn id="10299" idx="1"/>
            <a:endCxn id="10" idx="3"/>
          </p:cNvCxnSpPr>
          <p:nvPr/>
        </p:nvCxnSpPr>
        <p:spPr>
          <a:xfrm flipH="1">
            <a:off x="7214968" y="1781568"/>
            <a:ext cx="1464769" cy="1193553"/>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BDC9316-73A9-2D16-2A9F-B9D1BEBC5103}"/>
              </a:ext>
            </a:extLst>
          </p:cNvPr>
          <p:cNvCxnSpPr>
            <a:cxnSpLocks/>
            <a:stCxn id="16" idx="3"/>
            <a:endCxn id="10" idx="1"/>
          </p:cNvCxnSpPr>
          <p:nvPr/>
        </p:nvCxnSpPr>
        <p:spPr>
          <a:xfrm flipV="1">
            <a:off x="3500925" y="2975121"/>
            <a:ext cx="1458523" cy="2639143"/>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54" name="TextBox 10353">
            <a:extLst>
              <a:ext uri="{FF2B5EF4-FFF2-40B4-BE49-F238E27FC236}">
                <a16:creationId xmlns:a16="http://schemas.microsoft.com/office/drawing/2014/main" id="{96648A1D-89BB-C6B7-2AFF-D2081A692E3E}"/>
              </a:ext>
            </a:extLst>
          </p:cNvPr>
          <p:cNvSpPr txBox="1"/>
          <p:nvPr/>
        </p:nvSpPr>
        <p:spPr>
          <a:xfrm>
            <a:off x="6906057" y="530194"/>
            <a:ext cx="328264" cy="246221"/>
          </a:xfrm>
          <a:prstGeom prst="rect">
            <a:avLst/>
          </a:prstGeom>
          <a:noFill/>
        </p:spPr>
        <p:txBody>
          <a:bodyPr wrap="square">
            <a:spAutoFit/>
          </a:bodyPr>
          <a:lstStyle/>
          <a:p>
            <a:r>
              <a:rPr lang="en-US" sz="1000" dirty="0">
                <a:latin typeface="+mj-lt"/>
              </a:rPr>
              <a:t>2</a:t>
            </a:r>
          </a:p>
        </p:txBody>
      </p:sp>
      <p:sp>
        <p:nvSpPr>
          <p:cNvPr id="10355" name="TextBox 10354">
            <a:extLst>
              <a:ext uri="{FF2B5EF4-FFF2-40B4-BE49-F238E27FC236}">
                <a16:creationId xmlns:a16="http://schemas.microsoft.com/office/drawing/2014/main" id="{D6A1A767-D1B7-26DA-9FF1-9F32A6BAFE53}"/>
              </a:ext>
            </a:extLst>
          </p:cNvPr>
          <p:cNvSpPr txBox="1"/>
          <p:nvPr/>
        </p:nvSpPr>
        <p:spPr>
          <a:xfrm>
            <a:off x="5020246" y="530194"/>
            <a:ext cx="328264" cy="246221"/>
          </a:xfrm>
          <a:prstGeom prst="rect">
            <a:avLst/>
          </a:prstGeom>
          <a:noFill/>
        </p:spPr>
        <p:txBody>
          <a:bodyPr wrap="square">
            <a:spAutoFit/>
          </a:bodyPr>
          <a:lstStyle/>
          <a:p>
            <a:r>
              <a:rPr lang="en-US" sz="1000" dirty="0">
                <a:latin typeface="+mj-lt"/>
              </a:rPr>
              <a:t>1</a:t>
            </a:r>
          </a:p>
        </p:txBody>
      </p:sp>
      <p:sp>
        <p:nvSpPr>
          <p:cNvPr id="10337" name="Rectangle 10336">
            <a:extLst>
              <a:ext uri="{FF2B5EF4-FFF2-40B4-BE49-F238E27FC236}">
                <a16:creationId xmlns:a16="http://schemas.microsoft.com/office/drawing/2014/main" id="{BA811383-B865-4C88-0F7B-F01539F73EA9}"/>
              </a:ext>
            </a:extLst>
          </p:cNvPr>
          <p:cNvSpPr/>
          <p:nvPr/>
        </p:nvSpPr>
        <p:spPr>
          <a:xfrm>
            <a:off x="8596966" y="2322534"/>
            <a:ext cx="1282700" cy="259080"/>
          </a:xfrm>
          <a:prstGeom prst="rect">
            <a:avLst/>
          </a:prstGeom>
          <a:solidFill>
            <a:srgbClr val="FF9933"/>
          </a:solid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6 Efficiency</a:t>
            </a:r>
          </a:p>
        </p:txBody>
      </p:sp>
      <p:sp>
        <p:nvSpPr>
          <p:cNvPr id="10381" name="Rectangle 10380">
            <a:extLst>
              <a:ext uri="{FF2B5EF4-FFF2-40B4-BE49-F238E27FC236}">
                <a16:creationId xmlns:a16="http://schemas.microsoft.com/office/drawing/2014/main" id="{CB29D379-F93A-448E-9146-7157C4F36618}"/>
              </a:ext>
            </a:extLst>
          </p:cNvPr>
          <p:cNvSpPr/>
          <p:nvPr/>
        </p:nvSpPr>
        <p:spPr>
          <a:xfrm>
            <a:off x="8689361" y="3373551"/>
            <a:ext cx="2462957" cy="254939"/>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rgbClr val="FE7F00"/>
                </a:solidFill>
              </a:rPr>
              <a:t>6.4 Delayed provision of care</a:t>
            </a:r>
          </a:p>
        </p:txBody>
      </p:sp>
      <p:sp>
        <p:nvSpPr>
          <p:cNvPr id="10382" name="Rectangle 10381">
            <a:extLst>
              <a:ext uri="{FF2B5EF4-FFF2-40B4-BE49-F238E27FC236}">
                <a16:creationId xmlns:a16="http://schemas.microsoft.com/office/drawing/2014/main" id="{2689FFFE-54A2-4345-3864-0DE1937E5B8E}"/>
              </a:ext>
            </a:extLst>
          </p:cNvPr>
          <p:cNvSpPr/>
          <p:nvPr/>
        </p:nvSpPr>
        <p:spPr>
          <a:xfrm>
            <a:off x="8689624" y="3716290"/>
            <a:ext cx="2462694" cy="254939"/>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rgbClr val="FE7F00"/>
                </a:solidFill>
              </a:rPr>
              <a:t>6.5 Inadequate access to transportation</a:t>
            </a:r>
          </a:p>
        </p:txBody>
      </p:sp>
      <p:cxnSp>
        <p:nvCxnSpPr>
          <p:cNvPr id="10408" name="Straight Arrow Connector 10407">
            <a:extLst>
              <a:ext uri="{FF2B5EF4-FFF2-40B4-BE49-F238E27FC236}">
                <a16:creationId xmlns:a16="http://schemas.microsoft.com/office/drawing/2014/main" id="{A62B02CB-3808-7E1B-4BDC-E41E2D0A73E4}"/>
              </a:ext>
            </a:extLst>
          </p:cNvPr>
          <p:cNvCxnSpPr>
            <a:cxnSpLocks/>
            <a:stCxn id="10381" idx="1"/>
            <a:endCxn id="6" idx="3"/>
          </p:cNvCxnSpPr>
          <p:nvPr/>
        </p:nvCxnSpPr>
        <p:spPr>
          <a:xfrm flipH="1">
            <a:off x="7234490" y="3501021"/>
            <a:ext cx="1454871" cy="1194903"/>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412" name="Straight Arrow Connector 10411">
            <a:extLst>
              <a:ext uri="{FF2B5EF4-FFF2-40B4-BE49-F238E27FC236}">
                <a16:creationId xmlns:a16="http://schemas.microsoft.com/office/drawing/2014/main" id="{DA4BEE34-6EF9-02E2-792D-EA3D1C9FF3F2}"/>
              </a:ext>
            </a:extLst>
          </p:cNvPr>
          <p:cNvCxnSpPr>
            <a:cxnSpLocks/>
            <a:stCxn id="10381" idx="1"/>
            <a:endCxn id="12" idx="3"/>
          </p:cNvCxnSpPr>
          <p:nvPr/>
        </p:nvCxnSpPr>
        <p:spPr>
          <a:xfrm flipH="1">
            <a:off x="7214968" y="3501021"/>
            <a:ext cx="1474393" cy="445890"/>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415" name="Straight Arrow Connector 10414">
            <a:extLst>
              <a:ext uri="{FF2B5EF4-FFF2-40B4-BE49-F238E27FC236}">
                <a16:creationId xmlns:a16="http://schemas.microsoft.com/office/drawing/2014/main" id="{11E6F1E7-093D-8C4F-4C7B-7148CFDD6DD8}"/>
              </a:ext>
            </a:extLst>
          </p:cNvPr>
          <p:cNvCxnSpPr>
            <a:cxnSpLocks/>
            <a:stCxn id="10382" idx="1"/>
            <a:endCxn id="12" idx="3"/>
          </p:cNvCxnSpPr>
          <p:nvPr/>
        </p:nvCxnSpPr>
        <p:spPr>
          <a:xfrm flipH="1">
            <a:off x="7214968" y="3843760"/>
            <a:ext cx="1474656" cy="103151"/>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3">
            <a:extLst>
              <a:ext uri="{FF2B5EF4-FFF2-40B4-BE49-F238E27FC236}">
                <a16:creationId xmlns:a16="http://schemas.microsoft.com/office/drawing/2014/main" id="{46443914-D44F-06F1-E07A-32E48533BB96}"/>
              </a:ext>
            </a:extLst>
          </p:cNvPr>
          <p:cNvSpPr>
            <a:spLocks noChangeArrowheads="1"/>
          </p:cNvSpPr>
          <p:nvPr/>
        </p:nvSpPr>
        <p:spPr bwMode="auto">
          <a:xfrm>
            <a:off x="-3698" y="5951380"/>
            <a:ext cx="6476687" cy="400110"/>
          </a:xfrm>
          <a:prstGeom prst="rect">
            <a:avLst/>
          </a:prstGeom>
          <a:noFill/>
          <a:ln w="9525">
            <a:noFill/>
            <a:miter lim="800000"/>
            <a:headEnd/>
            <a:tailEnd/>
          </a:ln>
        </p:spPr>
        <p:txBody>
          <a:bodyPr wrap="square">
            <a:spAutoFit/>
          </a:bodyPr>
          <a:lstStyle/>
          <a:p>
            <a:r>
              <a:rPr lang="en-US" altLang="en-US" sz="1000" dirty="0"/>
              <a:t>1 </a:t>
            </a:r>
            <a:r>
              <a:rPr lang="en-US" sz="1000" dirty="0">
                <a:hlinkClick r:id="rId5"/>
              </a:rPr>
              <a:t>https://drive.google.com/file/d/1jj779zww4herWOESAd9mXqVE1YfQehtH/view?usp=sharing</a:t>
            </a:r>
            <a:r>
              <a:rPr lang="en-US" sz="1000" dirty="0"/>
              <a:t>  </a:t>
            </a:r>
            <a:endParaRPr lang="en-GB" sz="1000" u="sng" dirty="0"/>
          </a:p>
          <a:p>
            <a:r>
              <a:rPr lang="en-GB" sz="1000" dirty="0"/>
              <a:t>2 </a:t>
            </a:r>
            <a:r>
              <a:rPr lang="en-PH" sz="1000" dirty="0">
                <a:hlinkClick r:id="rId6"/>
              </a:rPr>
              <a:t>https://www.gavi.org/news/document-library/leveraging-geospatial-technologies-and-data-strengthen-immunisation</a:t>
            </a:r>
            <a:r>
              <a:rPr lang="en-PH" sz="1000" dirty="0"/>
              <a:t> </a:t>
            </a:r>
          </a:p>
        </p:txBody>
      </p:sp>
    </p:spTree>
    <p:extLst>
      <p:ext uri="{BB962C8B-B14F-4D97-AF65-F5344CB8AC3E}">
        <p14:creationId xmlns:p14="http://schemas.microsoft.com/office/powerpoint/2010/main" val="3731979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1" y="197840"/>
            <a:ext cx="12192000" cy="365125"/>
          </a:xfrm>
        </p:spPr>
        <p:txBody>
          <a:bodyPr>
            <a:noAutofit/>
          </a:bodyPr>
          <a:lstStyle/>
          <a:p>
            <a:pPr algn="ctr" eaLnBrk="1" hangingPunct="1">
              <a:defRPr/>
            </a:pPr>
            <a:r>
              <a:rPr lang="en-US" altLang="en-US" sz="3200" b="1" dirty="0">
                <a:solidFill>
                  <a:srgbClr val="002147"/>
                </a:solidFill>
                <a:latin typeface="+mn-lt"/>
              </a:rPr>
              <a:t>Georeferenced master lists</a:t>
            </a:r>
            <a:endParaRPr lang="en-PH" altLang="en-US" sz="3200" b="1" dirty="0">
              <a:solidFill>
                <a:srgbClr val="002147"/>
              </a:solidFill>
              <a:latin typeface="+mn-lt"/>
            </a:endParaRPr>
          </a:p>
        </p:txBody>
      </p:sp>
      <p:sp>
        <p:nvSpPr>
          <p:cNvPr id="10" name="TextBox 9">
            <a:extLst>
              <a:ext uri="{FF2B5EF4-FFF2-40B4-BE49-F238E27FC236}">
                <a16:creationId xmlns:a16="http://schemas.microsoft.com/office/drawing/2014/main" id="{85B24246-8750-1EEA-41AB-6C9EEDBA0281}"/>
              </a:ext>
            </a:extLst>
          </p:cNvPr>
          <p:cNvSpPr txBox="1"/>
          <p:nvPr/>
        </p:nvSpPr>
        <p:spPr>
          <a:xfrm>
            <a:off x="695325" y="700168"/>
            <a:ext cx="10801350" cy="1200329"/>
          </a:xfrm>
          <a:prstGeom prst="rect">
            <a:avLst/>
          </a:prstGeom>
          <a:noFill/>
        </p:spPr>
        <p:txBody>
          <a:bodyPr wrap="square">
            <a:spAutoFit/>
          </a:bodyPr>
          <a:lstStyle/>
          <a:p>
            <a:pPr algn="ctr"/>
            <a:r>
              <a:rPr lang="en-GB" sz="2400" noProof="0" dirty="0">
                <a:effectLst/>
              </a:rPr>
              <a:t>Unique, authoritative, officially curated by the mandated agency, complete, up-to-date, and uniquely coded list of all the active (and past active) records for a given type of geographic feature/object (e.g. health facilities, administrative units, villages)</a:t>
            </a:r>
            <a:endParaRPr lang="en-GB" sz="2400" noProof="0" dirty="0">
              <a:effectLst/>
              <a:ea typeface="Times New Roman" panose="02020603050405020304" pitchFamily="18" charset="0"/>
            </a:endParaRPr>
          </a:p>
        </p:txBody>
      </p:sp>
      <p:sp>
        <p:nvSpPr>
          <p:cNvPr id="11" name="Google Shape;156;g74f4d1d32f_1_256">
            <a:extLst>
              <a:ext uri="{FF2B5EF4-FFF2-40B4-BE49-F238E27FC236}">
                <a16:creationId xmlns:a16="http://schemas.microsoft.com/office/drawing/2014/main" id="{5CDD50E7-DD3D-5367-0154-FB56BA4E95E5}"/>
              </a:ext>
            </a:extLst>
          </p:cNvPr>
          <p:cNvSpPr txBox="1"/>
          <p:nvPr/>
        </p:nvSpPr>
        <p:spPr>
          <a:xfrm>
            <a:off x="704290" y="2222695"/>
            <a:ext cx="6417782" cy="3722968"/>
          </a:xfrm>
          <a:prstGeom prst="rect">
            <a:avLst/>
          </a:prstGeom>
          <a:noFill/>
          <a:ln>
            <a:noFill/>
          </a:ln>
        </p:spPr>
        <p:txBody>
          <a:bodyPr spcFirstLastPara="1" wrap="square" lIns="162549" tIns="81252" rIns="162549" bIns="81252" anchor="t" anchorCtr="0">
            <a:noAutofit/>
          </a:bodyPr>
          <a:lstStyle/>
          <a:p>
            <a:pPr>
              <a:spcAft>
                <a:spcPts val="600"/>
              </a:spcAft>
              <a:buSzPts val="1800"/>
            </a:pPr>
            <a:r>
              <a:rPr lang="en-US" sz="2400" dirty="0">
                <a:solidFill>
                  <a:schemeClr val="tx1"/>
                </a:solidFill>
                <a:ea typeface="Open Sans" panose="020B0604020202020204" charset="0"/>
                <a:cs typeface="Open Sans" panose="020B0604020202020204" charset="0"/>
                <a:sym typeface="Calibri"/>
              </a:rPr>
              <a:t>The information that allows to do the following for each of the records in the master list:</a:t>
            </a:r>
          </a:p>
          <a:p>
            <a:pPr marL="717550" indent="-358775">
              <a:spcAft>
                <a:spcPts val="300"/>
              </a:spcAft>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Uniquely identify (unique identifier, name)</a:t>
            </a:r>
          </a:p>
          <a:p>
            <a:pPr marL="717550" indent="-358775">
              <a:spcAft>
                <a:spcPts val="300"/>
              </a:spcAft>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Classify (type, ownership,…)</a:t>
            </a:r>
          </a:p>
          <a:p>
            <a:pPr marL="717550" indent="-358775">
              <a:spcAft>
                <a:spcPts val="300"/>
              </a:spcAft>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Locate (address, administrative division, geographic coordinates)</a:t>
            </a:r>
          </a:p>
          <a:p>
            <a:pPr marL="717550" indent="-358775">
              <a:spcAft>
                <a:spcPts val="300"/>
              </a:spcAft>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When it applies, contact (head name, phone number, email address,…)</a:t>
            </a:r>
          </a:p>
          <a:p>
            <a:pPr>
              <a:buSzPts val="1800"/>
            </a:pPr>
            <a:endParaRPr sz="2400" dirty="0">
              <a:solidFill>
                <a:schemeClr val="tx1"/>
              </a:solidFill>
              <a:ea typeface="Open Sans" panose="020B0604020202020204" charset="0"/>
              <a:cs typeface="Open Sans" panose="020B0604020202020204" charset="0"/>
            </a:endParaRPr>
          </a:p>
        </p:txBody>
      </p:sp>
      <p:pic>
        <p:nvPicPr>
          <p:cNvPr id="12" name="Picture 11">
            <a:extLst>
              <a:ext uri="{FF2B5EF4-FFF2-40B4-BE49-F238E27FC236}">
                <a16:creationId xmlns:a16="http://schemas.microsoft.com/office/drawing/2014/main" id="{40F950E0-8AF8-3FD9-5AE3-9A01EB2AE39B}"/>
              </a:ext>
            </a:extLst>
          </p:cNvPr>
          <p:cNvPicPr>
            <a:picLocks noChangeAspect="1"/>
          </p:cNvPicPr>
          <p:nvPr/>
        </p:nvPicPr>
        <p:blipFill rotWithShape="1">
          <a:blip r:embed="rId3"/>
          <a:srcRect l="12391" t="53330" r="50000" b="32029"/>
          <a:stretch/>
        </p:blipFill>
        <p:spPr>
          <a:xfrm>
            <a:off x="7995157" y="2878531"/>
            <a:ext cx="2929101" cy="614211"/>
          </a:xfrm>
          <a:prstGeom prst="rect">
            <a:avLst/>
          </a:prstGeom>
        </p:spPr>
      </p:pic>
      <p:pic>
        <p:nvPicPr>
          <p:cNvPr id="13" name="Picture 12">
            <a:extLst>
              <a:ext uri="{FF2B5EF4-FFF2-40B4-BE49-F238E27FC236}">
                <a16:creationId xmlns:a16="http://schemas.microsoft.com/office/drawing/2014/main" id="{BB187A00-7377-A5C8-C9C6-57CF50D1123F}"/>
              </a:ext>
            </a:extLst>
          </p:cNvPr>
          <p:cNvPicPr>
            <a:picLocks noChangeAspect="1"/>
          </p:cNvPicPr>
          <p:nvPr/>
        </p:nvPicPr>
        <p:blipFill rotWithShape="1">
          <a:blip r:embed="rId3"/>
          <a:srcRect l="60008" t="53330" r="3134" b="32029"/>
          <a:stretch/>
        </p:blipFill>
        <p:spPr>
          <a:xfrm>
            <a:off x="8037585" y="3541639"/>
            <a:ext cx="2870514" cy="614211"/>
          </a:xfrm>
          <a:prstGeom prst="rect">
            <a:avLst/>
          </a:prstGeom>
        </p:spPr>
      </p:pic>
      <p:pic>
        <p:nvPicPr>
          <p:cNvPr id="14" name="Picture 13">
            <a:extLst>
              <a:ext uri="{FF2B5EF4-FFF2-40B4-BE49-F238E27FC236}">
                <a16:creationId xmlns:a16="http://schemas.microsoft.com/office/drawing/2014/main" id="{3E9B4808-8C72-30D7-9B51-E356926585B7}"/>
              </a:ext>
            </a:extLst>
          </p:cNvPr>
          <p:cNvPicPr>
            <a:picLocks noChangeAspect="1"/>
          </p:cNvPicPr>
          <p:nvPr/>
        </p:nvPicPr>
        <p:blipFill rotWithShape="1">
          <a:blip r:embed="rId4"/>
          <a:srcRect l="13414" t="53934" r="23821" b="27651"/>
          <a:stretch/>
        </p:blipFill>
        <p:spPr>
          <a:xfrm>
            <a:off x="7502450" y="4271669"/>
            <a:ext cx="3886645" cy="614211"/>
          </a:xfrm>
          <a:prstGeom prst="rect">
            <a:avLst/>
          </a:prstGeom>
        </p:spPr>
      </p:pic>
      <p:pic>
        <p:nvPicPr>
          <p:cNvPr id="15" name="Picture 14">
            <a:extLst>
              <a:ext uri="{FF2B5EF4-FFF2-40B4-BE49-F238E27FC236}">
                <a16:creationId xmlns:a16="http://schemas.microsoft.com/office/drawing/2014/main" id="{7B6F6687-1A2B-9D7E-14B4-72C32F9B555D}"/>
              </a:ext>
            </a:extLst>
          </p:cNvPr>
          <p:cNvPicPr>
            <a:picLocks noChangeAspect="1"/>
          </p:cNvPicPr>
          <p:nvPr/>
        </p:nvPicPr>
        <p:blipFill rotWithShape="1">
          <a:blip r:embed="rId5"/>
          <a:srcRect l="24716" t="64953" r="31707" b="20544"/>
          <a:stretch/>
        </p:blipFill>
        <p:spPr>
          <a:xfrm>
            <a:off x="7732589" y="5039876"/>
            <a:ext cx="3426361" cy="614211"/>
          </a:xfrm>
          <a:prstGeom prst="rect">
            <a:avLst/>
          </a:prstGeom>
        </p:spPr>
      </p:pic>
      <p:sp>
        <p:nvSpPr>
          <p:cNvPr id="16" name="Rectangle 15">
            <a:extLst>
              <a:ext uri="{FF2B5EF4-FFF2-40B4-BE49-F238E27FC236}">
                <a16:creationId xmlns:a16="http://schemas.microsoft.com/office/drawing/2014/main" id="{E7C63FFE-3633-46DF-072F-2B363AD382DA}"/>
              </a:ext>
            </a:extLst>
          </p:cNvPr>
          <p:cNvSpPr/>
          <p:nvPr/>
        </p:nvSpPr>
        <p:spPr>
          <a:xfrm>
            <a:off x="7650856" y="2217000"/>
            <a:ext cx="3589829" cy="369332"/>
          </a:xfrm>
          <a:prstGeom prst="rect">
            <a:avLst/>
          </a:prstGeom>
        </p:spPr>
        <p:txBody>
          <a:bodyPr wrap="square">
            <a:spAutoFit/>
          </a:bodyPr>
          <a:lstStyle/>
          <a:p>
            <a:pPr lvl="0" algn="ctr">
              <a:buSzPts val="1800"/>
            </a:pPr>
            <a:r>
              <a:rPr lang="en-US" i="1" dirty="0">
                <a:solidFill>
                  <a:srgbClr val="4C3C65"/>
                </a:solidFill>
                <a:ea typeface="Open Sans" panose="020B0604020202020204" charset="0"/>
                <a:cs typeface="Open Sans" panose="020B0604020202020204" charset="0"/>
                <a:sym typeface="Calibri"/>
              </a:rPr>
              <a:t>Example for health facilities</a:t>
            </a:r>
          </a:p>
        </p:txBody>
      </p:sp>
      <p:sp>
        <p:nvSpPr>
          <p:cNvPr id="17" name="AutoShape 416">
            <a:extLst>
              <a:ext uri="{FF2B5EF4-FFF2-40B4-BE49-F238E27FC236}">
                <a16:creationId xmlns:a16="http://schemas.microsoft.com/office/drawing/2014/main" id="{62D613C9-9C4D-C044-8746-694F81506F78}"/>
              </a:ext>
            </a:extLst>
          </p:cNvPr>
          <p:cNvSpPr>
            <a:spLocks noChangeArrowheads="1"/>
          </p:cNvSpPr>
          <p:nvPr/>
        </p:nvSpPr>
        <p:spPr bwMode="auto">
          <a:xfrm>
            <a:off x="381153" y="2317374"/>
            <a:ext cx="385889" cy="365125"/>
          </a:xfrm>
          <a:prstGeom prst="rightArrow">
            <a:avLst>
              <a:gd name="adj1" fmla="val 50000"/>
              <a:gd name="adj2" fmla="val 50000"/>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2" name="TextBox 1">
            <a:extLst>
              <a:ext uri="{FF2B5EF4-FFF2-40B4-BE49-F238E27FC236}">
                <a16:creationId xmlns:a16="http://schemas.microsoft.com/office/drawing/2014/main" id="{753DDC38-502A-F000-A206-6C4D74D51380}"/>
              </a:ext>
            </a:extLst>
          </p:cNvPr>
          <p:cNvSpPr txBox="1"/>
          <p:nvPr/>
        </p:nvSpPr>
        <p:spPr>
          <a:xfrm>
            <a:off x="1063995" y="5483369"/>
            <a:ext cx="10675154" cy="830997"/>
          </a:xfrm>
          <a:prstGeom prst="rect">
            <a:avLst/>
          </a:prstGeom>
          <a:noFill/>
        </p:spPr>
        <p:txBody>
          <a:bodyPr wrap="square">
            <a:spAutoFit/>
          </a:bodyPr>
          <a:lstStyle/>
          <a:p>
            <a:r>
              <a:rPr lang="en-US" sz="2400" dirty="0">
                <a:solidFill>
                  <a:schemeClr val="tx1"/>
                </a:solidFill>
                <a:ea typeface="Open Sans" panose="020B0604020202020204" charset="0"/>
                <a:cs typeface="Open Sans" panose="020B0604020202020204" charset="0"/>
                <a:sym typeface="Calibri"/>
              </a:rPr>
              <a:t>Any other data element is to be considered programmatic attributes and managed outside the master list</a:t>
            </a:r>
            <a:endParaRPr lang="en-GB" sz="2400" dirty="0"/>
          </a:p>
        </p:txBody>
      </p:sp>
      <p:sp>
        <p:nvSpPr>
          <p:cNvPr id="3" name="AutoShape 416">
            <a:extLst>
              <a:ext uri="{FF2B5EF4-FFF2-40B4-BE49-F238E27FC236}">
                <a16:creationId xmlns:a16="http://schemas.microsoft.com/office/drawing/2014/main" id="{26CB2695-6E11-A740-47A2-48DFCEC7786F}"/>
              </a:ext>
            </a:extLst>
          </p:cNvPr>
          <p:cNvSpPr>
            <a:spLocks noChangeArrowheads="1"/>
          </p:cNvSpPr>
          <p:nvPr/>
        </p:nvSpPr>
        <p:spPr bwMode="auto">
          <a:xfrm>
            <a:off x="647161" y="5535794"/>
            <a:ext cx="385889" cy="365125"/>
          </a:xfrm>
          <a:prstGeom prst="rightArrow">
            <a:avLst>
              <a:gd name="adj1" fmla="val 50000"/>
              <a:gd name="adj2" fmla="val 50000"/>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Tree>
    <p:extLst>
      <p:ext uri="{BB962C8B-B14F-4D97-AF65-F5344CB8AC3E}">
        <p14:creationId xmlns:p14="http://schemas.microsoft.com/office/powerpoint/2010/main" val="3571265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D325-1F89-945A-95CF-A107939AD4D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F423F6-EC9F-5F99-EDBF-2417EAE017F7}"/>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Role</a:t>
            </a:r>
            <a:endParaRPr lang="en-PH" altLang="en-US" sz="3200" b="1" dirty="0">
              <a:solidFill>
                <a:srgbClr val="002147"/>
              </a:solidFill>
              <a:latin typeface="+mn-lt"/>
            </a:endParaRPr>
          </a:p>
        </p:txBody>
      </p:sp>
      <p:sp>
        <p:nvSpPr>
          <p:cNvPr id="2" name="Rectangle 1">
            <a:extLst>
              <a:ext uri="{FF2B5EF4-FFF2-40B4-BE49-F238E27FC236}">
                <a16:creationId xmlns:a16="http://schemas.microsoft.com/office/drawing/2014/main" id="{D2285270-6DF5-AEC4-EE32-440152A18E8D}"/>
              </a:ext>
            </a:extLst>
          </p:cNvPr>
          <p:cNvSpPr/>
          <p:nvPr/>
        </p:nvSpPr>
        <p:spPr>
          <a:xfrm>
            <a:off x="593725" y="698500"/>
            <a:ext cx="11796792" cy="461665"/>
          </a:xfrm>
          <a:prstGeom prst="rect">
            <a:avLst/>
          </a:prstGeom>
        </p:spPr>
        <p:txBody>
          <a:bodyPr wrap="square">
            <a:spAutoFit/>
          </a:bodyPr>
          <a:lstStyle/>
          <a:p>
            <a:pPr>
              <a:spcBef>
                <a:spcPts val="0"/>
              </a:spcBef>
            </a:pPr>
            <a:r>
              <a:rPr lang="en-US" altLang="zh-CN" sz="2400" dirty="0">
                <a:ea typeface="SimSun" pitchFamily="2" charset="-122"/>
              </a:rPr>
              <a:t>Their place in the data to information products continuum</a:t>
            </a:r>
          </a:p>
        </p:txBody>
      </p:sp>
      <p:pic>
        <p:nvPicPr>
          <p:cNvPr id="48" name="Picture 47">
            <a:extLst>
              <a:ext uri="{FF2B5EF4-FFF2-40B4-BE49-F238E27FC236}">
                <a16:creationId xmlns:a16="http://schemas.microsoft.com/office/drawing/2014/main" id="{C7CB1514-9489-BCE2-FEA6-1E7FB302614E}"/>
              </a:ext>
            </a:extLst>
          </p:cNvPr>
          <p:cNvPicPr>
            <a:picLocks noChangeAspect="1"/>
          </p:cNvPicPr>
          <p:nvPr/>
        </p:nvPicPr>
        <p:blipFill>
          <a:blip r:embed="rId3"/>
          <a:stretch>
            <a:fillRect/>
          </a:stretch>
        </p:blipFill>
        <p:spPr>
          <a:xfrm>
            <a:off x="1144303" y="1266928"/>
            <a:ext cx="9903394" cy="4930672"/>
          </a:xfrm>
          <a:prstGeom prst="rect">
            <a:avLst/>
          </a:prstGeom>
          <a:solidFill>
            <a:srgbClr val="D8AA37"/>
          </a:solidFill>
          <a:ln>
            <a:noFill/>
          </a:ln>
        </p:spPr>
      </p:pic>
      <p:sp>
        <p:nvSpPr>
          <p:cNvPr id="49" name="Right Arrow 68">
            <a:extLst>
              <a:ext uri="{FF2B5EF4-FFF2-40B4-BE49-F238E27FC236}">
                <a16:creationId xmlns:a16="http://schemas.microsoft.com/office/drawing/2014/main" id="{77365DC1-2091-24C9-28E6-B8D17183B67E}"/>
              </a:ext>
            </a:extLst>
          </p:cNvPr>
          <p:cNvSpPr/>
          <p:nvPr/>
        </p:nvSpPr>
        <p:spPr>
          <a:xfrm>
            <a:off x="2871443" y="5751127"/>
            <a:ext cx="553953" cy="3256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utoShape 118">
            <a:extLst>
              <a:ext uri="{FF2B5EF4-FFF2-40B4-BE49-F238E27FC236}">
                <a16:creationId xmlns:a16="http://schemas.microsoft.com/office/drawing/2014/main" id="{24567463-8377-08EE-1D37-A6C9AF8CDC89}"/>
              </a:ext>
            </a:extLst>
          </p:cNvPr>
          <p:cNvSpPr>
            <a:spLocks noChangeArrowheads="1"/>
          </p:cNvSpPr>
          <p:nvPr/>
        </p:nvSpPr>
        <p:spPr bwMode="auto">
          <a:xfrm>
            <a:off x="5342965" y="2446503"/>
            <a:ext cx="644238"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5" name="AutoShape 118">
            <a:extLst>
              <a:ext uri="{FF2B5EF4-FFF2-40B4-BE49-F238E27FC236}">
                <a16:creationId xmlns:a16="http://schemas.microsoft.com/office/drawing/2014/main" id="{98074827-931A-6494-41D6-D7A3EDA63241}"/>
              </a:ext>
            </a:extLst>
          </p:cNvPr>
          <p:cNvSpPr>
            <a:spLocks noChangeArrowheads="1"/>
          </p:cNvSpPr>
          <p:nvPr/>
        </p:nvSpPr>
        <p:spPr bwMode="auto">
          <a:xfrm>
            <a:off x="5342965" y="2984385"/>
            <a:ext cx="644238"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6" name="AutoShape 118">
            <a:extLst>
              <a:ext uri="{FF2B5EF4-FFF2-40B4-BE49-F238E27FC236}">
                <a16:creationId xmlns:a16="http://schemas.microsoft.com/office/drawing/2014/main" id="{C84FEE30-2C3E-4535-0534-FFC7072D0C84}"/>
              </a:ext>
            </a:extLst>
          </p:cNvPr>
          <p:cNvSpPr>
            <a:spLocks noChangeArrowheads="1"/>
          </p:cNvSpPr>
          <p:nvPr/>
        </p:nvSpPr>
        <p:spPr bwMode="auto">
          <a:xfrm>
            <a:off x="5325035" y="3563656"/>
            <a:ext cx="644238"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7" name="AutoShape 118">
            <a:extLst>
              <a:ext uri="{FF2B5EF4-FFF2-40B4-BE49-F238E27FC236}">
                <a16:creationId xmlns:a16="http://schemas.microsoft.com/office/drawing/2014/main" id="{B88E41E6-2B75-EFE0-FA68-A0845D3A04B7}"/>
              </a:ext>
            </a:extLst>
          </p:cNvPr>
          <p:cNvSpPr>
            <a:spLocks noChangeArrowheads="1"/>
          </p:cNvSpPr>
          <p:nvPr/>
        </p:nvSpPr>
        <p:spPr bwMode="auto">
          <a:xfrm>
            <a:off x="5325035" y="4195682"/>
            <a:ext cx="644238"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8" name="AutoShape 118">
            <a:extLst>
              <a:ext uri="{FF2B5EF4-FFF2-40B4-BE49-F238E27FC236}">
                <a16:creationId xmlns:a16="http://schemas.microsoft.com/office/drawing/2014/main" id="{4FD75751-B426-F78A-A57A-C87695FEF4B6}"/>
              </a:ext>
            </a:extLst>
          </p:cNvPr>
          <p:cNvSpPr>
            <a:spLocks noChangeArrowheads="1"/>
          </p:cNvSpPr>
          <p:nvPr/>
        </p:nvSpPr>
        <p:spPr bwMode="auto">
          <a:xfrm>
            <a:off x="5332780" y="4761161"/>
            <a:ext cx="644238"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9" name="AutoShape 118">
            <a:extLst>
              <a:ext uri="{FF2B5EF4-FFF2-40B4-BE49-F238E27FC236}">
                <a16:creationId xmlns:a16="http://schemas.microsoft.com/office/drawing/2014/main" id="{F2399758-3CB5-FA54-C3E2-AAF10380AFF9}"/>
              </a:ext>
            </a:extLst>
          </p:cNvPr>
          <p:cNvSpPr>
            <a:spLocks noChangeArrowheads="1"/>
          </p:cNvSpPr>
          <p:nvPr/>
        </p:nvSpPr>
        <p:spPr bwMode="auto">
          <a:xfrm>
            <a:off x="8301318" y="2195491"/>
            <a:ext cx="644238"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10" name="AutoShape 118">
            <a:extLst>
              <a:ext uri="{FF2B5EF4-FFF2-40B4-BE49-F238E27FC236}">
                <a16:creationId xmlns:a16="http://schemas.microsoft.com/office/drawing/2014/main" id="{ABE47217-23A3-FB4C-9E21-CAAA618F0E7A}"/>
              </a:ext>
            </a:extLst>
          </p:cNvPr>
          <p:cNvSpPr>
            <a:spLocks noChangeArrowheads="1"/>
          </p:cNvSpPr>
          <p:nvPr/>
        </p:nvSpPr>
        <p:spPr bwMode="auto">
          <a:xfrm>
            <a:off x="8274423" y="3722617"/>
            <a:ext cx="644238"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11" name="AutoShape 118">
            <a:extLst>
              <a:ext uri="{FF2B5EF4-FFF2-40B4-BE49-F238E27FC236}">
                <a16:creationId xmlns:a16="http://schemas.microsoft.com/office/drawing/2014/main" id="{88DFEF35-D273-5090-9475-EA10FCA299F5}"/>
              </a:ext>
            </a:extLst>
          </p:cNvPr>
          <p:cNvSpPr>
            <a:spLocks noChangeArrowheads="1"/>
          </p:cNvSpPr>
          <p:nvPr/>
        </p:nvSpPr>
        <p:spPr bwMode="auto">
          <a:xfrm>
            <a:off x="8328213" y="5120966"/>
            <a:ext cx="644238"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Tree>
    <p:extLst>
      <p:ext uri="{BB962C8B-B14F-4D97-AF65-F5344CB8AC3E}">
        <p14:creationId xmlns:p14="http://schemas.microsoft.com/office/powerpoint/2010/main" val="1848472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D325-1F89-945A-95CF-A107939AD4D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04A0FC-5622-2890-D536-D1072C5F30FA}"/>
              </a:ext>
            </a:extLst>
          </p:cNvPr>
          <p:cNvSpPr/>
          <p:nvPr/>
        </p:nvSpPr>
        <p:spPr>
          <a:xfrm>
            <a:off x="883679" y="749673"/>
            <a:ext cx="10433610" cy="830997"/>
          </a:xfrm>
          <a:prstGeom prst="rect">
            <a:avLst/>
          </a:prstGeom>
        </p:spPr>
        <p:txBody>
          <a:bodyPr wrap="square">
            <a:spAutoFit/>
          </a:bodyPr>
          <a:lstStyle/>
          <a:p>
            <a:r>
              <a:rPr lang="en-US" altLang="zh-CN" sz="2400" dirty="0">
                <a:ea typeface="SimSun" pitchFamily="2" charset="-122"/>
                <a:cs typeface="Arial" panose="020B0604020202020204" pitchFamily="34" charset="0"/>
              </a:rPr>
              <a:t>They play a key role to ensure data quality across the 6 dimensions of data quality and this for both statistical and spatial data </a:t>
            </a:r>
          </a:p>
        </p:txBody>
      </p:sp>
      <p:sp>
        <p:nvSpPr>
          <p:cNvPr id="6" name="AutoShape 416">
            <a:extLst>
              <a:ext uri="{FF2B5EF4-FFF2-40B4-BE49-F238E27FC236}">
                <a16:creationId xmlns:a16="http://schemas.microsoft.com/office/drawing/2014/main" id="{AFD480F0-C8FF-D7FE-FD38-A89F299D92EE}"/>
              </a:ext>
            </a:extLst>
          </p:cNvPr>
          <p:cNvSpPr>
            <a:spLocks noChangeArrowheads="1"/>
          </p:cNvSpPr>
          <p:nvPr/>
        </p:nvSpPr>
        <p:spPr bwMode="auto">
          <a:xfrm>
            <a:off x="1516907" y="3995852"/>
            <a:ext cx="431142" cy="352054"/>
          </a:xfrm>
          <a:prstGeom prst="rightArrow">
            <a:avLst>
              <a:gd name="adj1" fmla="val 50000"/>
              <a:gd name="adj2" fmla="val 50000"/>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8" name="AutoShape 416">
            <a:extLst>
              <a:ext uri="{FF2B5EF4-FFF2-40B4-BE49-F238E27FC236}">
                <a16:creationId xmlns:a16="http://schemas.microsoft.com/office/drawing/2014/main" id="{2C0A3C76-6073-34CB-5069-BD2A75226AA2}"/>
              </a:ext>
            </a:extLst>
          </p:cNvPr>
          <p:cNvSpPr>
            <a:spLocks noChangeArrowheads="1"/>
          </p:cNvSpPr>
          <p:nvPr/>
        </p:nvSpPr>
        <p:spPr bwMode="auto">
          <a:xfrm>
            <a:off x="1523522" y="4784443"/>
            <a:ext cx="431142" cy="352054"/>
          </a:xfrm>
          <a:prstGeom prst="rightArrow">
            <a:avLst>
              <a:gd name="adj1" fmla="val 50000"/>
              <a:gd name="adj2" fmla="val 50000"/>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12" name="AutoShape 416">
            <a:extLst>
              <a:ext uri="{FF2B5EF4-FFF2-40B4-BE49-F238E27FC236}">
                <a16:creationId xmlns:a16="http://schemas.microsoft.com/office/drawing/2014/main" id="{4D3A1DE0-E26B-E30F-2CE8-41412DBCA727}"/>
              </a:ext>
            </a:extLst>
          </p:cNvPr>
          <p:cNvSpPr>
            <a:spLocks noChangeArrowheads="1"/>
          </p:cNvSpPr>
          <p:nvPr/>
        </p:nvSpPr>
        <p:spPr bwMode="auto">
          <a:xfrm>
            <a:off x="1516907" y="5509842"/>
            <a:ext cx="431142" cy="352054"/>
          </a:xfrm>
          <a:prstGeom prst="rightArrow">
            <a:avLst>
              <a:gd name="adj1" fmla="val 50000"/>
              <a:gd name="adj2" fmla="val 50000"/>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13" name="Title 1">
            <a:extLst>
              <a:ext uri="{FF2B5EF4-FFF2-40B4-BE49-F238E27FC236}">
                <a16:creationId xmlns:a16="http://schemas.microsoft.com/office/drawing/2014/main" id="{D7F423F6-EC9F-5F99-EDBF-2417EAE017F7}"/>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Role</a:t>
            </a:r>
            <a:endParaRPr lang="en-PH" altLang="en-US" sz="3200" b="1" dirty="0">
              <a:solidFill>
                <a:srgbClr val="002147"/>
              </a:solidFill>
              <a:latin typeface="+mn-lt"/>
            </a:endParaRPr>
          </a:p>
        </p:txBody>
      </p:sp>
      <p:graphicFrame>
        <p:nvGraphicFramePr>
          <p:cNvPr id="2" name="Table 13">
            <a:extLst>
              <a:ext uri="{FF2B5EF4-FFF2-40B4-BE49-F238E27FC236}">
                <a16:creationId xmlns:a16="http://schemas.microsoft.com/office/drawing/2014/main" id="{BB657C18-4B2A-0C40-FEFA-C4D3739668E1}"/>
              </a:ext>
            </a:extLst>
          </p:cNvPr>
          <p:cNvGraphicFramePr>
            <a:graphicFrameLocks noGrp="1"/>
          </p:cNvGraphicFramePr>
          <p:nvPr>
            <p:extLst>
              <p:ext uri="{D42A27DB-BD31-4B8C-83A1-F6EECF244321}">
                <p14:modId xmlns:p14="http://schemas.microsoft.com/office/powerpoint/2010/main" val="687929923"/>
              </p:ext>
            </p:extLst>
          </p:nvPr>
        </p:nvGraphicFramePr>
        <p:xfrm>
          <a:off x="1152525" y="1667714"/>
          <a:ext cx="9983788" cy="2158806"/>
        </p:xfrm>
        <a:graphic>
          <a:graphicData uri="http://schemas.openxmlformats.org/drawingml/2006/table">
            <a:tbl>
              <a:tblPr firstRow="1" bandRow="1">
                <a:tableStyleId>{5940675A-B579-460E-94D1-54222C63F5DA}</a:tableStyleId>
              </a:tblPr>
              <a:tblGrid>
                <a:gridCol w="2409825">
                  <a:extLst>
                    <a:ext uri="{9D8B030D-6E8A-4147-A177-3AD203B41FA5}">
                      <a16:colId xmlns:a16="http://schemas.microsoft.com/office/drawing/2014/main" val="3768410215"/>
                    </a:ext>
                  </a:extLst>
                </a:gridCol>
                <a:gridCol w="7573963">
                  <a:extLst>
                    <a:ext uri="{9D8B030D-6E8A-4147-A177-3AD203B41FA5}">
                      <a16:colId xmlns:a16="http://schemas.microsoft.com/office/drawing/2014/main" val="793797880"/>
                    </a:ext>
                  </a:extLst>
                </a:gridCol>
              </a:tblGrid>
              <a:tr h="308658">
                <a:tc>
                  <a:txBody>
                    <a:bodyPr/>
                    <a:lstStyle/>
                    <a:p>
                      <a:pPr algn="ctr"/>
                      <a:r>
                        <a:rPr lang="en-PH" sz="1600" b="1" dirty="0"/>
                        <a:t>Data quality dimension</a:t>
                      </a:r>
                    </a:p>
                  </a:txBody>
                  <a:tcPr marL="61732" marR="61732" marT="30866" marB="30866" anchor="ctr"/>
                </a:tc>
                <a:tc>
                  <a:txBody>
                    <a:bodyPr/>
                    <a:lstStyle/>
                    <a:p>
                      <a:pPr algn="ctr"/>
                      <a:r>
                        <a:rPr lang="en-PH" sz="1600" b="1" dirty="0"/>
                        <a:t>The role of the master list is to ensure that:</a:t>
                      </a:r>
                    </a:p>
                  </a:txBody>
                  <a:tcPr marL="61732" marR="61732" marT="30866" marB="30866" anchor="ctr"/>
                </a:tc>
                <a:extLst>
                  <a:ext uri="{0D108BD9-81ED-4DB2-BD59-A6C34878D82A}">
                    <a16:rowId xmlns:a16="http://schemas.microsoft.com/office/drawing/2014/main" val="1882602220"/>
                  </a:ext>
                </a:extLst>
              </a:tr>
              <a:tr h="308658">
                <a:tc>
                  <a:txBody>
                    <a:bodyPr/>
                    <a:lstStyle/>
                    <a:p>
                      <a:pPr algn="ctr"/>
                      <a:r>
                        <a:rPr lang="en-PH" sz="1600" dirty="0"/>
                        <a:t>Completeness</a:t>
                      </a:r>
                    </a:p>
                  </a:txBody>
                  <a:tcPr marL="61732" marR="61732" marT="30866" marB="30866" anchor="ctr"/>
                </a:tc>
                <a:tc>
                  <a:txBody>
                    <a:bodyPr/>
                    <a:lstStyle/>
                    <a:p>
                      <a:r>
                        <a:rPr lang="en-PH" sz="1600" dirty="0"/>
                        <a:t>there are no data gaps</a:t>
                      </a:r>
                    </a:p>
                  </a:txBody>
                  <a:tcPr marL="61732" marR="61732" marT="30866" marB="30866" anchor="ctr"/>
                </a:tc>
                <a:extLst>
                  <a:ext uri="{0D108BD9-81ED-4DB2-BD59-A6C34878D82A}">
                    <a16:rowId xmlns:a16="http://schemas.microsoft.com/office/drawing/2014/main" val="3815548812"/>
                  </a:ext>
                </a:extLst>
              </a:tr>
              <a:tr h="308658">
                <a:tc>
                  <a:txBody>
                    <a:bodyPr/>
                    <a:lstStyle/>
                    <a:p>
                      <a:pPr algn="ctr"/>
                      <a:r>
                        <a:rPr lang="en-PH" sz="1600" dirty="0"/>
                        <a:t>Uniqueness</a:t>
                      </a:r>
                    </a:p>
                  </a:txBody>
                  <a:tcPr marL="61732" marR="61732" marT="30866" marB="30866" anchor="ctr"/>
                </a:tc>
                <a:tc>
                  <a:txBody>
                    <a:bodyPr/>
                    <a:lstStyle/>
                    <a:p>
                      <a:r>
                        <a:rPr lang="en-PH" sz="1600" dirty="0"/>
                        <a:t>there are no duplicates</a:t>
                      </a:r>
                    </a:p>
                  </a:txBody>
                  <a:tcPr marL="61732" marR="61732" marT="30866" marB="30866" anchor="ctr"/>
                </a:tc>
                <a:extLst>
                  <a:ext uri="{0D108BD9-81ED-4DB2-BD59-A6C34878D82A}">
                    <a16:rowId xmlns:a16="http://schemas.microsoft.com/office/drawing/2014/main" val="775164232"/>
                  </a:ext>
                </a:extLst>
              </a:tr>
              <a:tr h="308658">
                <a:tc>
                  <a:txBody>
                    <a:bodyPr/>
                    <a:lstStyle/>
                    <a:p>
                      <a:pPr algn="ctr"/>
                      <a:r>
                        <a:rPr lang="en-PH" sz="1600" dirty="0"/>
                        <a:t>Timeliness</a:t>
                      </a:r>
                    </a:p>
                  </a:txBody>
                  <a:tcPr marL="61732" marR="61732" marT="30866" marB="30866" anchor="ctr"/>
                </a:tc>
                <a:tc>
                  <a:txBody>
                    <a:bodyPr/>
                    <a:lstStyle/>
                    <a:p>
                      <a:r>
                        <a:rPr lang="en-PH" sz="1600" dirty="0"/>
                        <a:t>the data represent the reality for each considered point in time</a:t>
                      </a:r>
                    </a:p>
                  </a:txBody>
                  <a:tcPr marL="61732" marR="61732" marT="30866" marB="30866" anchor="ctr"/>
                </a:tc>
                <a:extLst>
                  <a:ext uri="{0D108BD9-81ED-4DB2-BD59-A6C34878D82A}">
                    <a16:rowId xmlns:a16="http://schemas.microsoft.com/office/drawing/2014/main" val="2254563346"/>
                  </a:ext>
                </a:extLst>
              </a:tr>
              <a:tr h="231379">
                <a:tc>
                  <a:txBody>
                    <a:bodyPr/>
                    <a:lstStyle/>
                    <a:p>
                      <a:pPr algn="ctr"/>
                      <a:r>
                        <a:rPr lang="en-PH" sz="1600" dirty="0"/>
                        <a:t>Validity</a:t>
                      </a:r>
                    </a:p>
                  </a:txBody>
                  <a:tcPr marL="61732" marR="61732" marT="30866" marB="30866" anchor="ctr"/>
                </a:tc>
                <a:tc>
                  <a:txBody>
                    <a:bodyPr/>
                    <a:lstStyle/>
                    <a:p>
                      <a:r>
                        <a:rPr lang="en-PH" sz="1600" dirty="0"/>
                        <a:t>the syntax of the data element is respected across sources (format, name,…)</a:t>
                      </a:r>
                    </a:p>
                  </a:txBody>
                  <a:tcPr marL="61732" marR="61732" marT="30866" marB="30866" anchor="ctr"/>
                </a:tc>
                <a:extLst>
                  <a:ext uri="{0D108BD9-81ED-4DB2-BD59-A6C34878D82A}">
                    <a16:rowId xmlns:a16="http://schemas.microsoft.com/office/drawing/2014/main" val="2727842411"/>
                  </a:ext>
                </a:extLst>
              </a:tr>
              <a:tr h="192507">
                <a:tc>
                  <a:txBody>
                    <a:bodyPr/>
                    <a:lstStyle/>
                    <a:p>
                      <a:pPr algn="ctr"/>
                      <a:r>
                        <a:rPr lang="en-PH" sz="1600" dirty="0"/>
                        <a:t>Accuracy</a:t>
                      </a:r>
                    </a:p>
                  </a:txBody>
                  <a:tcPr marL="61732" marR="61732" marT="30866" marB="30866" anchor="ctr"/>
                </a:tc>
                <a:tc>
                  <a:txBody>
                    <a:bodyPr/>
                    <a:lstStyle/>
                    <a:p>
                      <a:r>
                        <a:rPr lang="en-PH" sz="1600" dirty="0"/>
                        <a:t>The data correctly describe the “real world” feature or event being described</a:t>
                      </a:r>
                    </a:p>
                  </a:txBody>
                  <a:tcPr marL="61732" marR="61732" marT="30866" marB="30866" anchor="ctr"/>
                </a:tc>
                <a:extLst>
                  <a:ext uri="{0D108BD9-81ED-4DB2-BD59-A6C34878D82A}">
                    <a16:rowId xmlns:a16="http://schemas.microsoft.com/office/drawing/2014/main" val="252405959"/>
                  </a:ext>
                </a:extLst>
              </a:tr>
              <a:tr h="313030">
                <a:tc>
                  <a:txBody>
                    <a:bodyPr/>
                    <a:lstStyle/>
                    <a:p>
                      <a:pPr algn="ctr"/>
                      <a:r>
                        <a:rPr lang="en-PH" sz="1600" dirty="0"/>
                        <a:t>Consistency</a:t>
                      </a:r>
                    </a:p>
                  </a:txBody>
                  <a:tcPr marL="61732" marR="61732" marT="30866" marB="30866" anchor="ctr"/>
                </a:tc>
                <a:tc>
                  <a:txBody>
                    <a:bodyPr/>
                    <a:lstStyle/>
                    <a:p>
                      <a:r>
                        <a:rPr lang="en-PH" sz="1600" dirty="0"/>
                        <a:t>data is interoperable between sources</a:t>
                      </a:r>
                    </a:p>
                  </a:txBody>
                  <a:tcPr marL="61732" marR="61732" marT="30866" marB="30866" anchor="ctr"/>
                </a:tc>
                <a:extLst>
                  <a:ext uri="{0D108BD9-81ED-4DB2-BD59-A6C34878D82A}">
                    <a16:rowId xmlns:a16="http://schemas.microsoft.com/office/drawing/2014/main" val="3615375217"/>
                  </a:ext>
                </a:extLst>
              </a:tr>
            </a:tbl>
          </a:graphicData>
        </a:graphic>
      </p:graphicFrame>
      <p:sp>
        <p:nvSpPr>
          <p:cNvPr id="3" name="Rectangle 265">
            <a:extLst>
              <a:ext uri="{FF2B5EF4-FFF2-40B4-BE49-F238E27FC236}">
                <a16:creationId xmlns:a16="http://schemas.microsoft.com/office/drawing/2014/main" id="{999EFBA9-F56C-A4FE-6E22-D10AF5BC5482}"/>
              </a:ext>
            </a:extLst>
          </p:cNvPr>
          <p:cNvSpPr>
            <a:spLocks noChangeArrowheads="1"/>
          </p:cNvSpPr>
          <p:nvPr/>
        </p:nvSpPr>
        <p:spPr bwMode="auto">
          <a:xfrm>
            <a:off x="1983910" y="4008029"/>
            <a:ext cx="8308445" cy="725399"/>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sz="2400" dirty="0">
                <a:cs typeface="Arial" panose="020B0604020202020204" pitchFamily="34" charset="0"/>
              </a:rPr>
              <a:t>Reduce duplication of efforts and therefore cost by maintaining only one list instead of several ones</a:t>
            </a:r>
          </a:p>
        </p:txBody>
      </p:sp>
      <p:sp>
        <p:nvSpPr>
          <p:cNvPr id="11" name="Rectangle 265">
            <a:extLst>
              <a:ext uri="{FF2B5EF4-FFF2-40B4-BE49-F238E27FC236}">
                <a16:creationId xmlns:a16="http://schemas.microsoft.com/office/drawing/2014/main" id="{FC71E23D-7D26-6870-22F1-1A98F2062119}"/>
              </a:ext>
            </a:extLst>
          </p:cNvPr>
          <p:cNvSpPr>
            <a:spLocks noChangeArrowheads="1"/>
          </p:cNvSpPr>
          <p:nvPr/>
        </p:nvSpPr>
        <p:spPr bwMode="auto">
          <a:xfrm>
            <a:off x="1983909" y="4768318"/>
            <a:ext cx="8608285" cy="725399"/>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sz="2400" dirty="0">
                <a:cs typeface="Arial" panose="020B0604020202020204" pitchFamily="34" charset="0"/>
              </a:rPr>
              <a:t>Support data interoperability and collaboration across partners as well as promote innovation and data use</a:t>
            </a:r>
          </a:p>
        </p:txBody>
      </p:sp>
      <p:sp>
        <p:nvSpPr>
          <p:cNvPr id="14" name="Rectangle 265">
            <a:extLst>
              <a:ext uri="{FF2B5EF4-FFF2-40B4-BE49-F238E27FC236}">
                <a16:creationId xmlns:a16="http://schemas.microsoft.com/office/drawing/2014/main" id="{581277B8-9189-D595-B684-18C87F98B6A3}"/>
              </a:ext>
            </a:extLst>
          </p:cNvPr>
          <p:cNvSpPr>
            <a:spLocks noChangeArrowheads="1"/>
          </p:cNvSpPr>
          <p:nvPr/>
        </p:nvSpPr>
        <p:spPr bwMode="auto">
          <a:xfrm>
            <a:off x="1983909" y="5528740"/>
            <a:ext cx="8608285" cy="725399"/>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sz="2400" dirty="0">
                <a:cs typeface="Arial" panose="020B0604020202020204" pitchFamily="34" charset="0"/>
              </a:rPr>
              <a:t>Provide the denominator for the implementation of any programs or intervention </a:t>
            </a:r>
          </a:p>
        </p:txBody>
      </p:sp>
    </p:spTree>
    <p:extLst>
      <p:ext uri="{BB962C8B-B14F-4D97-AF65-F5344CB8AC3E}">
        <p14:creationId xmlns:p14="http://schemas.microsoft.com/office/powerpoint/2010/main" val="3774044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D325-1F89-945A-95CF-A107939AD4D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F423F6-EC9F-5F99-EDBF-2417EAE017F7}"/>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Example (Philippines)</a:t>
            </a:r>
            <a:endParaRPr lang="en-PH" altLang="en-US" sz="3200" b="1" dirty="0">
              <a:solidFill>
                <a:srgbClr val="002147"/>
              </a:solidFill>
              <a:latin typeface="+mn-lt"/>
            </a:endParaRPr>
          </a:p>
        </p:txBody>
      </p:sp>
      <p:pic>
        <p:nvPicPr>
          <p:cNvPr id="5" name="Picture 4">
            <a:extLst>
              <a:ext uri="{FF2B5EF4-FFF2-40B4-BE49-F238E27FC236}">
                <a16:creationId xmlns:a16="http://schemas.microsoft.com/office/drawing/2014/main" id="{E913E173-BFE1-6E78-AAEE-4AE7C7006139}"/>
              </a:ext>
            </a:extLst>
          </p:cNvPr>
          <p:cNvPicPr>
            <a:picLocks noChangeAspect="1"/>
          </p:cNvPicPr>
          <p:nvPr/>
        </p:nvPicPr>
        <p:blipFill>
          <a:blip r:embed="rId3"/>
          <a:stretch>
            <a:fillRect/>
          </a:stretch>
        </p:blipFill>
        <p:spPr>
          <a:xfrm>
            <a:off x="258904" y="694638"/>
            <a:ext cx="5639872" cy="1406305"/>
          </a:xfrm>
          <a:prstGeom prst="rect">
            <a:avLst/>
          </a:prstGeom>
        </p:spPr>
      </p:pic>
      <p:sp>
        <p:nvSpPr>
          <p:cNvPr id="6" name="Rectangle 265">
            <a:extLst>
              <a:ext uri="{FF2B5EF4-FFF2-40B4-BE49-F238E27FC236}">
                <a16:creationId xmlns:a16="http://schemas.microsoft.com/office/drawing/2014/main" id="{5C5B9562-CBDF-9F72-77EE-196430C08159}"/>
              </a:ext>
            </a:extLst>
          </p:cNvPr>
          <p:cNvSpPr>
            <a:spLocks noChangeArrowheads="1"/>
          </p:cNvSpPr>
          <p:nvPr/>
        </p:nvSpPr>
        <p:spPr bwMode="auto">
          <a:xfrm>
            <a:off x="258904" y="2276130"/>
            <a:ext cx="5729520" cy="559200"/>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dirty="0">
                <a:cs typeface="Arial" panose="020B0604020202020204" pitchFamily="34" charset="0"/>
              </a:rPr>
              <a:t>Master list of administrative units of the Philippines maintained by the Philippine Statistics Authority (PSA)</a:t>
            </a:r>
          </a:p>
        </p:txBody>
      </p:sp>
      <p:sp>
        <p:nvSpPr>
          <p:cNvPr id="8" name="TextBox 7">
            <a:extLst>
              <a:ext uri="{FF2B5EF4-FFF2-40B4-BE49-F238E27FC236}">
                <a16:creationId xmlns:a16="http://schemas.microsoft.com/office/drawing/2014/main" id="{31A8C9F2-47AA-9FD7-DC07-DAA0E9FE5904}"/>
              </a:ext>
            </a:extLst>
          </p:cNvPr>
          <p:cNvSpPr txBox="1"/>
          <p:nvPr/>
        </p:nvSpPr>
        <p:spPr>
          <a:xfrm>
            <a:off x="3349439" y="1781662"/>
            <a:ext cx="2660276" cy="276999"/>
          </a:xfrm>
          <a:prstGeom prst="rect">
            <a:avLst/>
          </a:prstGeom>
          <a:noFill/>
        </p:spPr>
        <p:txBody>
          <a:bodyPr wrap="square">
            <a:spAutoFit/>
          </a:bodyPr>
          <a:lstStyle/>
          <a:p>
            <a:r>
              <a:rPr lang="en-GB" sz="1200" dirty="0">
                <a:solidFill>
                  <a:schemeClr val="bg1"/>
                </a:solidFill>
              </a:rPr>
              <a:t>https://psa.gov.ph/classification/psgc</a:t>
            </a:r>
          </a:p>
        </p:txBody>
      </p:sp>
      <p:sp>
        <p:nvSpPr>
          <p:cNvPr id="9" name="Rectangle 265">
            <a:extLst>
              <a:ext uri="{FF2B5EF4-FFF2-40B4-BE49-F238E27FC236}">
                <a16:creationId xmlns:a16="http://schemas.microsoft.com/office/drawing/2014/main" id="{952A0BB7-A2AE-45D3-ED18-B7CB9F7B93B7}"/>
              </a:ext>
            </a:extLst>
          </p:cNvPr>
          <p:cNvSpPr>
            <a:spLocks noChangeArrowheads="1"/>
          </p:cNvSpPr>
          <p:nvPr/>
        </p:nvSpPr>
        <p:spPr bwMode="auto">
          <a:xfrm>
            <a:off x="252180" y="2936199"/>
            <a:ext cx="5736244" cy="559200"/>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dirty="0">
                <a:cs typeface="Arial" panose="020B0604020202020204" pitchFamily="34" charset="0"/>
              </a:rPr>
              <a:t>Released quarterly down to the 4</a:t>
            </a:r>
            <a:r>
              <a:rPr lang="en-US" baseline="30000" dirty="0">
                <a:cs typeface="Arial" panose="020B0604020202020204" pitchFamily="34" charset="0"/>
              </a:rPr>
              <a:t>th</a:t>
            </a:r>
            <a:r>
              <a:rPr lang="en-US" dirty="0">
                <a:cs typeface="Arial" panose="020B0604020202020204" pitchFamily="34" charset="0"/>
              </a:rPr>
              <a:t> subnational level (42,001 Barangays as of 31 December 2023)</a:t>
            </a:r>
          </a:p>
        </p:txBody>
      </p:sp>
      <p:pic>
        <p:nvPicPr>
          <p:cNvPr id="14" name="Picture 13">
            <a:extLst>
              <a:ext uri="{FF2B5EF4-FFF2-40B4-BE49-F238E27FC236}">
                <a16:creationId xmlns:a16="http://schemas.microsoft.com/office/drawing/2014/main" id="{815648A1-9E0A-E6B5-668D-6FE54CA76B93}"/>
              </a:ext>
            </a:extLst>
          </p:cNvPr>
          <p:cNvPicPr>
            <a:picLocks noChangeAspect="1"/>
          </p:cNvPicPr>
          <p:nvPr/>
        </p:nvPicPr>
        <p:blipFill>
          <a:blip r:embed="rId4"/>
          <a:stretch>
            <a:fillRect/>
          </a:stretch>
        </p:blipFill>
        <p:spPr>
          <a:xfrm>
            <a:off x="161366" y="3619632"/>
            <a:ext cx="3765176" cy="1757587"/>
          </a:xfrm>
          <a:prstGeom prst="rect">
            <a:avLst/>
          </a:prstGeom>
          <a:ln>
            <a:solidFill>
              <a:schemeClr val="tx1"/>
            </a:solidFill>
          </a:ln>
        </p:spPr>
      </p:pic>
      <p:pic>
        <p:nvPicPr>
          <p:cNvPr id="11" name="Picture 10">
            <a:extLst>
              <a:ext uri="{FF2B5EF4-FFF2-40B4-BE49-F238E27FC236}">
                <a16:creationId xmlns:a16="http://schemas.microsoft.com/office/drawing/2014/main" id="{486B172A-0BC1-E2BF-F006-07B3FAC748EA}"/>
              </a:ext>
            </a:extLst>
          </p:cNvPr>
          <p:cNvPicPr>
            <a:picLocks noChangeAspect="1"/>
          </p:cNvPicPr>
          <p:nvPr/>
        </p:nvPicPr>
        <p:blipFill>
          <a:blip r:embed="rId5"/>
          <a:stretch>
            <a:fillRect/>
          </a:stretch>
        </p:blipFill>
        <p:spPr>
          <a:xfrm>
            <a:off x="1858611" y="4386810"/>
            <a:ext cx="4040165" cy="1803447"/>
          </a:xfrm>
          <a:prstGeom prst="rect">
            <a:avLst/>
          </a:prstGeom>
          <a:ln>
            <a:solidFill>
              <a:schemeClr val="tx1"/>
            </a:solidFill>
          </a:ln>
        </p:spPr>
      </p:pic>
      <p:sp>
        <p:nvSpPr>
          <p:cNvPr id="16" name="TextBox 15">
            <a:extLst>
              <a:ext uri="{FF2B5EF4-FFF2-40B4-BE49-F238E27FC236}">
                <a16:creationId xmlns:a16="http://schemas.microsoft.com/office/drawing/2014/main" id="{E27329A8-C78E-C3CC-FF2E-475385EA2761}"/>
              </a:ext>
            </a:extLst>
          </p:cNvPr>
          <p:cNvSpPr txBox="1"/>
          <p:nvPr/>
        </p:nvSpPr>
        <p:spPr>
          <a:xfrm>
            <a:off x="3926542" y="3653339"/>
            <a:ext cx="1506070" cy="338554"/>
          </a:xfrm>
          <a:prstGeom prst="rect">
            <a:avLst/>
          </a:prstGeom>
          <a:noFill/>
        </p:spPr>
        <p:txBody>
          <a:bodyPr wrap="square">
            <a:spAutoFit/>
          </a:bodyPr>
          <a:lstStyle/>
          <a:p>
            <a:r>
              <a:rPr lang="en-US" sz="1600" dirty="0">
                <a:cs typeface="Arial" panose="020B0604020202020204" pitchFamily="34" charset="0"/>
              </a:rPr>
              <a:t>Master list</a:t>
            </a:r>
            <a:endParaRPr lang="en-GB" sz="1600" dirty="0"/>
          </a:p>
        </p:txBody>
      </p:sp>
      <p:sp>
        <p:nvSpPr>
          <p:cNvPr id="17" name="TextBox 16">
            <a:extLst>
              <a:ext uri="{FF2B5EF4-FFF2-40B4-BE49-F238E27FC236}">
                <a16:creationId xmlns:a16="http://schemas.microsoft.com/office/drawing/2014/main" id="{18E43B89-C058-14A8-9370-1F4A3F25D6E8}"/>
              </a:ext>
            </a:extLst>
          </p:cNvPr>
          <p:cNvSpPr txBox="1"/>
          <p:nvPr/>
        </p:nvSpPr>
        <p:spPr>
          <a:xfrm>
            <a:off x="306784" y="5605482"/>
            <a:ext cx="1506070" cy="584775"/>
          </a:xfrm>
          <a:prstGeom prst="rect">
            <a:avLst/>
          </a:prstGeom>
          <a:noFill/>
        </p:spPr>
        <p:txBody>
          <a:bodyPr wrap="square">
            <a:spAutoFit/>
          </a:bodyPr>
          <a:lstStyle/>
          <a:p>
            <a:pPr algn="r"/>
            <a:r>
              <a:rPr lang="en-US" sz="1600" dirty="0">
                <a:cs typeface="Arial" panose="020B0604020202020204" pitchFamily="34" charset="0"/>
              </a:rPr>
              <a:t>Summary of changes</a:t>
            </a:r>
            <a:endParaRPr lang="en-GB" sz="1600" dirty="0"/>
          </a:p>
        </p:txBody>
      </p:sp>
      <p:pic>
        <p:nvPicPr>
          <p:cNvPr id="19" name="Picture 18">
            <a:extLst>
              <a:ext uri="{FF2B5EF4-FFF2-40B4-BE49-F238E27FC236}">
                <a16:creationId xmlns:a16="http://schemas.microsoft.com/office/drawing/2014/main" id="{5626A7CA-DB9B-5AD3-2317-184963BE7899}"/>
              </a:ext>
            </a:extLst>
          </p:cNvPr>
          <p:cNvPicPr>
            <a:picLocks noChangeAspect="1"/>
          </p:cNvPicPr>
          <p:nvPr/>
        </p:nvPicPr>
        <p:blipFill rotWithShape="1">
          <a:blip r:embed="rId6"/>
          <a:srcRect b="83909"/>
          <a:stretch/>
        </p:blipFill>
        <p:spPr>
          <a:xfrm>
            <a:off x="6598025" y="704752"/>
            <a:ext cx="4898650" cy="271688"/>
          </a:xfrm>
          <a:prstGeom prst="rect">
            <a:avLst/>
          </a:prstGeom>
        </p:spPr>
      </p:pic>
      <p:pic>
        <p:nvPicPr>
          <p:cNvPr id="20" name="Picture 19">
            <a:extLst>
              <a:ext uri="{FF2B5EF4-FFF2-40B4-BE49-F238E27FC236}">
                <a16:creationId xmlns:a16="http://schemas.microsoft.com/office/drawing/2014/main" id="{603C28D8-5F9C-0CAE-8D02-C4A77194C455}"/>
              </a:ext>
            </a:extLst>
          </p:cNvPr>
          <p:cNvPicPr>
            <a:picLocks noChangeAspect="1"/>
          </p:cNvPicPr>
          <p:nvPr/>
        </p:nvPicPr>
        <p:blipFill rotWithShape="1">
          <a:blip r:embed="rId6"/>
          <a:srcRect t="34994"/>
          <a:stretch/>
        </p:blipFill>
        <p:spPr>
          <a:xfrm>
            <a:off x="6598023" y="976440"/>
            <a:ext cx="4898651" cy="1097608"/>
          </a:xfrm>
          <a:prstGeom prst="rect">
            <a:avLst/>
          </a:prstGeom>
        </p:spPr>
      </p:pic>
      <p:sp>
        <p:nvSpPr>
          <p:cNvPr id="22" name="TextBox 21">
            <a:extLst>
              <a:ext uri="{FF2B5EF4-FFF2-40B4-BE49-F238E27FC236}">
                <a16:creationId xmlns:a16="http://schemas.microsoft.com/office/drawing/2014/main" id="{0ECB409D-7FCA-324E-BB77-03C6AFE7E23C}"/>
              </a:ext>
            </a:extLst>
          </p:cNvPr>
          <p:cNvSpPr txBox="1"/>
          <p:nvPr/>
        </p:nvSpPr>
        <p:spPr>
          <a:xfrm>
            <a:off x="9525004" y="1847618"/>
            <a:ext cx="1971670" cy="261610"/>
          </a:xfrm>
          <a:prstGeom prst="rect">
            <a:avLst/>
          </a:prstGeom>
          <a:noFill/>
        </p:spPr>
        <p:txBody>
          <a:bodyPr wrap="square">
            <a:spAutoFit/>
          </a:bodyPr>
          <a:lstStyle/>
          <a:p>
            <a:r>
              <a:rPr lang="en-GB" sz="1100" dirty="0"/>
              <a:t>https://nhfr.doh.gov.ph/Home</a:t>
            </a:r>
          </a:p>
        </p:txBody>
      </p:sp>
      <p:sp>
        <p:nvSpPr>
          <p:cNvPr id="23" name="Rectangle 265">
            <a:extLst>
              <a:ext uri="{FF2B5EF4-FFF2-40B4-BE49-F238E27FC236}">
                <a16:creationId xmlns:a16="http://schemas.microsoft.com/office/drawing/2014/main" id="{9E15E426-5DA6-998C-9971-60487FEC2A4E}"/>
              </a:ext>
            </a:extLst>
          </p:cNvPr>
          <p:cNvSpPr>
            <a:spLocks noChangeArrowheads="1"/>
          </p:cNvSpPr>
          <p:nvPr/>
        </p:nvSpPr>
        <p:spPr bwMode="auto">
          <a:xfrm>
            <a:off x="6534197" y="2207923"/>
            <a:ext cx="5034195" cy="559200"/>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dirty="0">
                <a:cs typeface="Arial" panose="020B0604020202020204" pitchFamily="34" charset="0"/>
              </a:rPr>
              <a:t>Master list of health facilities in the Philippines maintained by the Department of Health (DOH)</a:t>
            </a:r>
          </a:p>
        </p:txBody>
      </p:sp>
      <p:sp>
        <p:nvSpPr>
          <p:cNvPr id="24" name="Rectangle 265">
            <a:extLst>
              <a:ext uri="{FF2B5EF4-FFF2-40B4-BE49-F238E27FC236}">
                <a16:creationId xmlns:a16="http://schemas.microsoft.com/office/drawing/2014/main" id="{5D139988-A27D-110E-4059-D1CA9F1E6CAE}"/>
              </a:ext>
            </a:extLst>
          </p:cNvPr>
          <p:cNvSpPr>
            <a:spLocks noChangeArrowheads="1"/>
          </p:cNvSpPr>
          <p:nvPr/>
        </p:nvSpPr>
        <p:spPr bwMode="auto">
          <a:xfrm>
            <a:off x="6534197" y="2905702"/>
            <a:ext cx="4962478" cy="559200"/>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dirty="0">
                <a:cs typeface="Arial" panose="020B0604020202020204" pitchFamily="34" charset="0"/>
              </a:rPr>
              <a:t>Updated on a regular basis (40,328 health facilities as of 01 April 2024)</a:t>
            </a:r>
          </a:p>
        </p:txBody>
      </p:sp>
      <p:pic>
        <p:nvPicPr>
          <p:cNvPr id="26" name="Picture 25">
            <a:extLst>
              <a:ext uri="{FF2B5EF4-FFF2-40B4-BE49-F238E27FC236}">
                <a16:creationId xmlns:a16="http://schemas.microsoft.com/office/drawing/2014/main" id="{44A27DFC-3C1E-5031-7596-05335EA6423A}"/>
              </a:ext>
            </a:extLst>
          </p:cNvPr>
          <p:cNvPicPr>
            <a:picLocks noChangeAspect="1"/>
          </p:cNvPicPr>
          <p:nvPr/>
        </p:nvPicPr>
        <p:blipFill>
          <a:blip r:embed="rId7"/>
          <a:stretch>
            <a:fillRect/>
          </a:stretch>
        </p:blipFill>
        <p:spPr>
          <a:xfrm>
            <a:off x="6454376" y="3653339"/>
            <a:ext cx="5069689" cy="2344049"/>
          </a:xfrm>
          <a:prstGeom prst="rect">
            <a:avLst/>
          </a:prstGeom>
          <a:ln>
            <a:solidFill>
              <a:schemeClr val="tx1"/>
            </a:solidFill>
          </a:ln>
        </p:spPr>
      </p:pic>
    </p:spTree>
    <p:extLst>
      <p:ext uri="{BB962C8B-B14F-4D97-AF65-F5344CB8AC3E}">
        <p14:creationId xmlns:p14="http://schemas.microsoft.com/office/powerpoint/2010/main" val="245388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7509-E4F2-511E-53E3-21D71A46872D}"/>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Population estimation and spatial distribution</a:t>
            </a:r>
          </a:p>
        </p:txBody>
      </p:sp>
      <p:sp>
        <p:nvSpPr>
          <p:cNvPr id="3" name="TextBox 2">
            <a:extLst>
              <a:ext uri="{FF2B5EF4-FFF2-40B4-BE49-F238E27FC236}">
                <a16:creationId xmlns:a16="http://schemas.microsoft.com/office/drawing/2014/main" id="{E6EA1A1C-2845-55CD-F660-E0141BC49956}"/>
              </a:ext>
            </a:extLst>
          </p:cNvPr>
          <p:cNvSpPr txBox="1"/>
          <p:nvPr/>
        </p:nvSpPr>
        <p:spPr>
          <a:xfrm>
            <a:off x="488390" y="753958"/>
            <a:ext cx="11233150" cy="1200329"/>
          </a:xfrm>
          <a:prstGeom prst="rect">
            <a:avLst/>
          </a:prstGeom>
          <a:noFill/>
        </p:spPr>
        <p:txBody>
          <a:bodyPr wrap="square">
            <a:spAutoFit/>
          </a:bodyPr>
          <a:lstStyle/>
          <a:p>
            <a:pPr algn="ctr"/>
            <a:r>
              <a:rPr lang="en-US" sz="2400" noProof="0" dirty="0">
                <a:effectLst/>
              </a:rPr>
              <a:t>Use of statistical models, remote sensing datasets, and sampled census or household survey information to create spatially accurate estimates of population density and distribution, often including age and sex disaggregation</a:t>
            </a:r>
            <a:endParaRPr lang="en-GB" sz="2400" noProof="0" dirty="0">
              <a:effectLst/>
              <a:ea typeface="Times New Roman" panose="02020603050405020304" pitchFamily="18" charset="0"/>
            </a:endParaRPr>
          </a:p>
        </p:txBody>
      </p:sp>
      <p:pic>
        <p:nvPicPr>
          <p:cNvPr id="7" name="Online Media 6" title="What are gridded population estimates, and how to use them to target those in greatest need?">
            <a:hlinkClick r:id="" action="ppaction://media"/>
            <a:extLst>
              <a:ext uri="{FF2B5EF4-FFF2-40B4-BE49-F238E27FC236}">
                <a16:creationId xmlns:a16="http://schemas.microsoft.com/office/drawing/2014/main" id="{9E7A676B-94B8-C6D9-0FE7-E54D8C272449}"/>
              </a:ext>
            </a:extLst>
          </p:cNvPr>
          <p:cNvPicPr>
            <a:picLocks noRot="1" noChangeAspect="1"/>
          </p:cNvPicPr>
          <p:nvPr>
            <a:videoFile r:link="rId1"/>
          </p:nvPr>
        </p:nvPicPr>
        <p:blipFill>
          <a:blip r:embed="rId4"/>
          <a:stretch>
            <a:fillRect/>
          </a:stretch>
        </p:blipFill>
        <p:spPr>
          <a:xfrm>
            <a:off x="2782316" y="2127027"/>
            <a:ext cx="6316663" cy="3568923"/>
          </a:xfrm>
          <a:prstGeom prst="rect">
            <a:avLst/>
          </a:prstGeom>
        </p:spPr>
      </p:pic>
      <p:sp>
        <p:nvSpPr>
          <p:cNvPr id="6" name="TextBox 5">
            <a:extLst>
              <a:ext uri="{FF2B5EF4-FFF2-40B4-BE49-F238E27FC236}">
                <a16:creationId xmlns:a16="http://schemas.microsoft.com/office/drawing/2014/main" id="{1E5FAE72-E1CD-9CE9-C243-62C9E3E17AFD}"/>
              </a:ext>
            </a:extLst>
          </p:cNvPr>
          <p:cNvSpPr txBox="1"/>
          <p:nvPr/>
        </p:nvSpPr>
        <p:spPr>
          <a:xfrm>
            <a:off x="2890406" y="5797465"/>
            <a:ext cx="6100482" cy="369332"/>
          </a:xfrm>
          <a:prstGeom prst="rect">
            <a:avLst/>
          </a:prstGeom>
          <a:noFill/>
        </p:spPr>
        <p:txBody>
          <a:bodyPr wrap="square">
            <a:spAutoFit/>
          </a:bodyPr>
          <a:lstStyle/>
          <a:p>
            <a:pPr algn="ctr"/>
            <a:r>
              <a:rPr lang="en-GB" dirty="0">
                <a:hlinkClick r:id="rId5"/>
              </a:rPr>
              <a:t>https://www.youtube.com/watch?v=Z1XrHOt8w2A&amp;t=8s</a:t>
            </a:r>
            <a:r>
              <a:rPr lang="en-GB" dirty="0"/>
              <a:t> </a:t>
            </a:r>
          </a:p>
        </p:txBody>
      </p:sp>
    </p:spTree>
    <p:extLst>
      <p:ext uri="{BB962C8B-B14F-4D97-AF65-F5344CB8AC3E}">
        <p14:creationId xmlns:p14="http://schemas.microsoft.com/office/powerpoint/2010/main" val="121094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7509-E4F2-511E-53E3-21D71A46872D}"/>
              </a:ext>
            </a:extLst>
          </p:cNvPr>
          <p:cNvSpPr txBox="1">
            <a:spLocks/>
          </p:cNvSpPr>
          <p:nvPr/>
        </p:nvSpPr>
        <p:spPr>
          <a:xfrm>
            <a:off x="1" y="197840"/>
            <a:ext cx="12192000" cy="40615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2800" b="1" dirty="0">
                <a:solidFill>
                  <a:srgbClr val="002147"/>
                </a:solidFill>
                <a:latin typeface="+mn-lt"/>
              </a:rPr>
              <a:t>Geographic accessibility, service localization, and route optimization modeling</a:t>
            </a:r>
          </a:p>
        </p:txBody>
      </p:sp>
      <p:sp>
        <p:nvSpPr>
          <p:cNvPr id="3" name="TextBox 2">
            <a:extLst>
              <a:ext uri="{FF2B5EF4-FFF2-40B4-BE49-F238E27FC236}">
                <a16:creationId xmlns:a16="http://schemas.microsoft.com/office/drawing/2014/main" id="{B6186298-5CDB-B6F0-5D73-99AC34BC2765}"/>
              </a:ext>
            </a:extLst>
          </p:cNvPr>
          <p:cNvSpPr txBox="1"/>
          <p:nvPr/>
        </p:nvSpPr>
        <p:spPr>
          <a:xfrm>
            <a:off x="488389" y="751647"/>
            <a:ext cx="11224185" cy="830997"/>
          </a:xfrm>
          <a:prstGeom prst="rect">
            <a:avLst/>
          </a:prstGeom>
          <a:noFill/>
        </p:spPr>
        <p:txBody>
          <a:bodyPr wrap="square">
            <a:spAutoFit/>
          </a:bodyPr>
          <a:lstStyle/>
          <a:p>
            <a:pPr algn="ctr"/>
            <a:r>
              <a:rPr lang="en-US" sz="2400" noProof="0" dirty="0">
                <a:effectLst/>
              </a:rPr>
              <a:t>Advanced modelling approaches that help programs, and microplanning teams, assess and improve the planning, allocation, and delivery of resources</a:t>
            </a:r>
            <a:endParaRPr lang="en-GB" sz="2400" noProof="0" dirty="0">
              <a:effectLst/>
              <a:ea typeface="Times New Roman" panose="02020603050405020304" pitchFamily="18" charset="0"/>
            </a:endParaRPr>
          </a:p>
        </p:txBody>
      </p:sp>
      <p:pic>
        <p:nvPicPr>
          <p:cNvPr id="21" name="Picture 20">
            <a:extLst>
              <a:ext uri="{FF2B5EF4-FFF2-40B4-BE49-F238E27FC236}">
                <a16:creationId xmlns:a16="http://schemas.microsoft.com/office/drawing/2014/main" id="{B12361C3-7922-C22D-9E47-2914C0DD30A0}"/>
              </a:ext>
            </a:extLst>
          </p:cNvPr>
          <p:cNvPicPr>
            <a:picLocks noChangeAspect="1"/>
          </p:cNvPicPr>
          <p:nvPr/>
        </p:nvPicPr>
        <p:blipFill>
          <a:blip r:embed="rId3"/>
          <a:stretch>
            <a:fillRect/>
          </a:stretch>
        </p:blipFill>
        <p:spPr>
          <a:xfrm>
            <a:off x="417496" y="2131544"/>
            <a:ext cx="2436142" cy="2189444"/>
          </a:xfrm>
          <a:prstGeom prst="rect">
            <a:avLst/>
          </a:prstGeom>
        </p:spPr>
      </p:pic>
      <p:sp>
        <p:nvSpPr>
          <p:cNvPr id="22" name="Title 1">
            <a:extLst>
              <a:ext uri="{FF2B5EF4-FFF2-40B4-BE49-F238E27FC236}">
                <a16:creationId xmlns:a16="http://schemas.microsoft.com/office/drawing/2014/main" id="{6651F51F-013F-9712-C4DB-7B74314958F5}"/>
              </a:ext>
            </a:extLst>
          </p:cNvPr>
          <p:cNvSpPr txBox="1">
            <a:spLocks/>
          </p:cNvSpPr>
          <p:nvPr/>
        </p:nvSpPr>
        <p:spPr>
          <a:xfrm>
            <a:off x="482464" y="1624426"/>
            <a:ext cx="10122783" cy="40615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altLang="en-US" sz="2400" b="1" dirty="0">
                <a:solidFill>
                  <a:srgbClr val="002147"/>
                </a:solidFill>
                <a:latin typeface="+mn-lt"/>
              </a:rPr>
              <a:t>Geographic accessibility, service localization</a:t>
            </a:r>
          </a:p>
        </p:txBody>
      </p:sp>
      <p:grpSp>
        <p:nvGrpSpPr>
          <p:cNvPr id="23" name="Group 30"/>
          <p:cNvGrpSpPr>
            <a:grpSpLocks/>
          </p:cNvGrpSpPr>
          <p:nvPr/>
        </p:nvGrpSpPr>
        <p:grpSpPr bwMode="auto">
          <a:xfrm>
            <a:off x="1387312" y="3777219"/>
            <a:ext cx="2494520" cy="2225906"/>
            <a:chOff x="3742" y="2783"/>
            <a:chExt cx="1725" cy="1537"/>
          </a:xfrm>
        </p:grpSpPr>
        <p:pic>
          <p:nvPicPr>
            <p:cNvPr id="24" name="Picture 31"/>
            <p:cNvPicPr>
              <a:picLocks noChangeAspect="1" noChangeArrowheads="1"/>
            </p:cNvPicPr>
            <p:nvPr/>
          </p:nvPicPr>
          <p:blipFill>
            <a:blip r:embed="rId4" cstate="print"/>
            <a:srcRect l="44548" t="21750" b="13031"/>
            <a:stretch>
              <a:fillRect/>
            </a:stretch>
          </p:blipFill>
          <p:spPr bwMode="auto">
            <a:xfrm>
              <a:off x="3833" y="2783"/>
              <a:ext cx="1634" cy="1537"/>
            </a:xfrm>
            <a:prstGeom prst="flowChartConnector">
              <a:avLst/>
            </a:prstGeom>
            <a:noFill/>
            <a:ln w="9525">
              <a:noFill/>
              <a:miter lim="800000"/>
              <a:headEnd/>
              <a:tailEnd/>
            </a:ln>
          </p:spPr>
        </p:pic>
        <p:sp>
          <p:nvSpPr>
            <p:cNvPr id="25" name="Rectangle 32"/>
            <p:cNvSpPr>
              <a:spLocks noChangeArrowheads="1"/>
            </p:cNvSpPr>
            <p:nvPr/>
          </p:nvSpPr>
          <p:spPr bwMode="auto">
            <a:xfrm>
              <a:off x="3742" y="3793"/>
              <a:ext cx="227" cy="527"/>
            </a:xfrm>
            <a:prstGeom prst="flowChartConnector">
              <a:avLst/>
            </a:prstGeom>
            <a:solidFill>
              <a:schemeClr val="bg1"/>
            </a:solidFill>
            <a:ln w="9525">
              <a:solidFill>
                <a:schemeClr val="bg1"/>
              </a:solidFill>
              <a:miter lim="800000"/>
              <a:headEnd/>
              <a:tailEnd/>
            </a:ln>
          </p:spPr>
          <p:txBody>
            <a:bodyPr wrap="none" anchor="ctr"/>
            <a:lstStyle/>
            <a:p>
              <a:endParaRPr lang="fr-CH">
                <a:solidFill>
                  <a:schemeClr val="accent1">
                    <a:lumMod val="50000"/>
                  </a:schemeClr>
                </a:solidFill>
              </a:endParaRPr>
            </a:p>
          </p:txBody>
        </p:sp>
      </p:grpSp>
      <p:sp>
        <p:nvSpPr>
          <p:cNvPr id="26" name="Oval 25"/>
          <p:cNvSpPr/>
          <p:nvPr/>
        </p:nvSpPr>
        <p:spPr>
          <a:xfrm>
            <a:off x="2430643" y="4585145"/>
            <a:ext cx="539451" cy="6547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7" name="Title 1"/>
          <p:cNvSpPr txBox="1">
            <a:spLocks/>
          </p:cNvSpPr>
          <p:nvPr/>
        </p:nvSpPr>
        <p:spPr>
          <a:xfrm>
            <a:off x="2235499" y="4616316"/>
            <a:ext cx="1126409" cy="623600"/>
          </a:xfrm>
          <a:prstGeom prst="rect">
            <a:avLst/>
          </a:prstGeom>
        </p:spPr>
        <p:txBody>
          <a:bodyPr vert="horz" lIns="91440" tIns="45720" rIns="91440" bIns="45720" rtlCol="0" anchor="ctr">
            <a:noAutofit/>
          </a:bodyPr>
          <a:lstStyle/>
          <a:p>
            <a:pPr>
              <a:spcBef>
                <a:spcPct val="0"/>
              </a:spcBef>
              <a:defRPr/>
            </a:pPr>
            <a:r>
              <a:rPr lang="en-US" sz="1400" dirty="0">
                <a:solidFill>
                  <a:schemeClr val="accent1">
                    <a:lumMod val="50000"/>
                  </a:schemeClr>
                </a:solidFill>
                <a:latin typeface="+mj-lt"/>
                <a:ea typeface="+mj-ea"/>
                <a:cs typeface="+mj-cs"/>
              </a:rPr>
              <a:t>Geography</a:t>
            </a:r>
          </a:p>
        </p:txBody>
      </p:sp>
      <p:sp>
        <p:nvSpPr>
          <p:cNvPr id="301059" name="Text Box 3"/>
          <p:cNvSpPr txBox="1">
            <a:spLocks noChangeArrowheads="1"/>
          </p:cNvSpPr>
          <p:nvPr/>
        </p:nvSpPr>
        <p:spPr bwMode="auto">
          <a:xfrm>
            <a:off x="3881832" y="5961544"/>
            <a:ext cx="8424936" cy="400110"/>
          </a:xfrm>
          <a:prstGeom prst="rect">
            <a:avLst/>
          </a:prstGeom>
          <a:noFill/>
          <a:ln w="9525">
            <a:noFill/>
            <a:miter lim="800000"/>
            <a:headEnd/>
            <a:tailEnd/>
          </a:ln>
        </p:spPr>
        <p:txBody>
          <a:bodyPr wrap="square">
            <a:spAutoFit/>
          </a:bodyPr>
          <a:lstStyle/>
          <a:p>
            <a:pPr algn="ctr" eaLnBrk="0" hangingPunct="0"/>
            <a:r>
              <a:rPr lang="de-DE" sz="2000" dirty="0">
                <a:latin typeface="Calibri" panose="020F0502020204030204" pitchFamily="34" charset="0"/>
                <a:ea typeface="Calibri" panose="020F0502020204030204" pitchFamily="34" charset="0"/>
                <a:cs typeface="Calibri" panose="020F0502020204030204" pitchFamily="34" charset="0"/>
              </a:rPr>
              <a:t>Increasing bibliography on this topic, including in relation to COVID-19</a:t>
            </a:r>
          </a:p>
        </p:txBody>
      </p:sp>
      <p:pic>
        <p:nvPicPr>
          <p:cNvPr id="29" name="Picture 28">
            <a:extLst>
              <a:ext uri="{FF2B5EF4-FFF2-40B4-BE49-F238E27FC236}">
                <a16:creationId xmlns:a16="http://schemas.microsoft.com/office/drawing/2014/main" id="{8F43CDD8-E55C-221C-3037-8A5F1CD20653}"/>
              </a:ext>
            </a:extLst>
          </p:cNvPr>
          <p:cNvPicPr>
            <a:picLocks noChangeAspect="1"/>
          </p:cNvPicPr>
          <p:nvPr/>
        </p:nvPicPr>
        <p:blipFill>
          <a:blip r:embed="rId5"/>
          <a:stretch>
            <a:fillRect/>
          </a:stretch>
        </p:blipFill>
        <p:spPr>
          <a:xfrm>
            <a:off x="4793568" y="2072365"/>
            <a:ext cx="6715760" cy="3724432"/>
          </a:xfrm>
          <a:prstGeom prst="rect">
            <a:avLst/>
          </a:prstGeom>
        </p:spPr>
      </p:pic>
      <p:sp>
        <p:nvSpPr>
          <p:cNvPr id="30" name="Right Arrow 17"/>
          <p:cNvSpPr/>
          <p:nvPr/>
        </p:nvSpPr>
        <p:spPr>
          <a:xfrm>
            <a:off x="3981848" y="3338222"/>
            <a:ext cx="811720" cy="570389"/>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3467102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695325" y="1193244"/>
            <a:ext cx="10801350" cy="1200329"/>
          </a:xfrm>
          <a:prstGeom prst="rect">
            <a:avLst/>
          </a:prstGeom>
          <a:noFill/>
          <a:ln w="9525">
            <a:noFill/>
            <a:miter lim="800000"/>
            <a:headEnd/>
            <a:tailEnd/>
          </a:ln>
        </p:spPr>
        <p:txBody>
          <a:bodyPr wrap="square">
            <a:spAutoFit/>
          </a:bodyPr>
          <a:lstStyle/>
          <a:p>
            <a:pPr algn="ctr" eaLnBrk="0" hangingPunct="0"/>
            <a:r>
              <a:rPr lang="en-US" sz="2400" dirty="0">
                <a:cs typeface="Arial" panose="020B0604020202020204" pitchFamily="34" charset="0"/>
              </a:rPr>
              <a:t>Use of algorithms to calculate optimal routes based on various factors such as traffic flow, distance, travel time, vehicle types, and other user-defined parameters to generate the most efficient route for a given scenario </a:t>
            </a:r>
          </a:p>
        </p:txBody>
      </p:sp>
      <p:sp>
        <p:nvSpPr>
          <p:cNvPr id="16" name="Title 1">
            <a:extLst>
              <a:ext uri="{FF2B5EF4-FFF2-40B4-BE49-F238E27FC236}">
                <a16:creationId xmlns:a16="http://schemas.microsoft.com/office/drawing/2014/main" id="{8894734C-1EEF-2D72-C287-AB69B78C3B83}"/>
              </a:ext>
            </a:extLst>
          </p:cNvPr>
          <p:cNvSpPr txBox="1">
            <a:spLocks/>
          </p:cNvSpPr>
          <p:nvPr/>
        </p:nvSpPr>
        <p:spPr>
          <a:xfrm>
            <a:off x="479612" y="691220"/>
            <a:ext cx="11232963" cy="619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400" b="1" dirty="0">
                <a:solidFill>
                  <a:srgbClr val="002147"/>
                </a:solidFill>
                <a:latin typeface="+mn-lt"/>
              </a:rPr>
              <a:t>Route optimization modeling</a:t>
            </a:r>
          </a:p>
        </p:txBody>
      </p:sp>
      <p:pic>
        <p:nvPicPr>
          <p:cNvPr id="17" name="Picture 16">
            <a:extLst>
              <a:ext uri="{FF2B5EF4-FFF2-40B4-BE49-F238E27FC236}">
                <a16:creationId xmlns:a16="http://schemas.microsoft.com/office/drawing/2014/main" id="{0DCD3888-7BB0-BA41-CAA9-524E52FAC26D}"/>
              </a:ext>
            </a:extLst>
          </p:cNvPr>
          <p:cNvPicPr>
            <a:picLocks noChangeAspect="1"/>
          </p:cNvPicPr>
          <p:nvPr/>
        </p:nvPicPr>
        <p:blipFill>
          <a:blip r:embed="rId3"/>
          <a:stretch>
            <a:fillRect/>
          </a:stretch>
        </p:blipFill>
        <p:spPr>
          <a:xfrm>
            <a:off x="815788" y="2501153"/>
            <a:ext cx="5128206" cy="3532094"/>
          </a:xfrm>
          <a:prstGeom prst="rect">
            <a:avLst/>
          </a:prstGeom>
        </p:spPr>
      </p:pic>
      <p:sp>
        <p:nvSpPr>
          <p:cNvPr id="19" name="TextBox 18">
            <a:extLst>
              <a:ext uri="{FF2B5EF4-FFF2-40B4-BE49-F238E27FC236}">
                <a16:creationId xmlns:a16="http://schemas.microsoft.com/office/drawing/2014/main" id="{DE782A32-F631-02CF-11E6-8124038A50A7}"/>
              </a:ext>
            </a:extLst>
          </p:cNvPr>
          <p:cNvSpPr txBox="1"/>
          <p:nvPr/>
        </p:nvSpPr>
        <p:spPr>
          <a:xfrm>
            <a:off x="6509105" y="2836039"/>
            <a:ext cx="4601696" cy="2862322"/>
          </a:xfrm>
          <a:prstGeom prst="rect">
            <a:avLst/>
          </a:prstGeom>
          <a:noFill/>
        </p:spPr>
        <p:txBody>
          <a:bodyPr wrap="square">
            <a:spAutoFit/>
          </a:bodyPr>
          <a:lstStyle/>
          <a:p>
            <a:r>
              <a:rPr lang="en-US" sz="2000" dirty="0">
                <a:cs typeface="Arial" panose="020B0604020202020204" pitchFamily="34" charset="0"/>
              </a:rPr>
              <a:t>Benefits:</a:t>
            </a:r>
          </a:p>
          <a:p>
            <a:pPr marL="342900" indent="-342900">
              <a:buAutoNum type="arabicPeriod"/>
            </a:pPr>
            <a:r>
              <a:rPr lang="en-US" sz="2000" dirty="0">
                <a:cs typeface="Arial" panose="020B0604020202020204" pitchFamily="34" charset="0"/>
              </a:rPr>
              <a:t>Cost efficiency (reduce fuel consumption, maintenance costs, operational expenses)</a:t>
            </a:r>
          </a:p>
          <a:p>
            <a:pPr marL="342900" indent="-342900">
              <a:buAutoNum type="arabicPeriod"/>
            </a:pPr>
            <a:r>
              <a:rPr lang="en-US" sz="2000" dirty="0">
                <a:cs typeface="Arial" panose="020B0604020202020204" pitchFamily="34" charset="0"/>
              </a:rPr>
              <a:t>Time saving (on-time delivery)</a:t>
            </a:r>
          </a:p>
          <a:p>
            <a:pPr marL="342900" indent="-342900">
              <a:buAutoNum type="arabicPeriod"/>
            </a:pPr>
            <a:r>
              <a:rPr lang="en-US" sz="2000" dirty="0">
                <a:cs typeface="Arial" panose="020B0604020202020204" pitchFamily="34" charset="0"/>
              </a:rPr>
              <a:t>Improved resource allocation (vehicles, personnel and time)</a:t>
            </a:r>
          </a:p>
          <a:p>
            <a:pPr marL="342900" indent="-342900">
              <a:buAutoNum type="arabicPeriod"/>
            </a:pPr>
            <a:r>
              <a:rPr lang="en-US" sz="2000" dirty="0">
                <a:cs typeface="Arial" panose="020B0604020202020204" pitchFamily="34" charset="0"/>
              </a:rPr>
              <a:t>Environmental sustainability (reduce carbon emission)</a:t>
            </a:r>
            <a:endParaRPr lang="en-GB" sz="2000" dirty="0"/>
          </a:p>
        </p:txBody>
      </p:sp>
      <p:sp>
        <p:nvSpPr>
          <p:cNvPr id="2" name="Title 1">
            <a:extLst>
              <a:ext uri="{FF2B5EF4-FFF2-40B4-BE49-F238E27FC236}">
                <a16:creationId xmlns:a16="http://schemas.microsoft.com/office/drawing/2014/main" id="{5A5AFAE3-95C2-2562-2C0C-27C1824E811C}"/>
              </a:ext>
            </a:extLst>
          </p:cNvPr>
          <p:cNvSpPr txBox="1">
            <a:spLocks/>
          </p:cNvSpPr>
          <p:nvPr/>
        </p:nvSpPr>
        <p:spPr>
          <a:xfrm>
            <a:off x="1" y="197840"/>
            <a:ext cx="12192000" cy="40615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2800" b="1" dirty="0">
                <a:solidFill>
                  <a:srgbClr val="002147"/>
                </a:solidFill>
                <a:latin typeface="+mn-lt"/>
              </a:rPr>
              <a:t>Geographic accessibility, service localization, and route optimization modeling</a:t>
            </a:r>
          </a:p>
        </p:txBody>
      </p:sp>
    </p:spTree>
    <p:extLst>
      <p:ext uri="{BB962C8B-B14F-4D97-AF65-F5344CB8AC3E}">
        <p14:creationId xmlns:p14="http://schemas.microsoft.com/office/powerpoint/2010/main" val="3685476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52649" y="29227"/>
            <a:ext cx="7886700" cy="693737"/>
          </a:xfrm>
        </p:spPr>
        <p:txBody>
          <a:bodyPr/>
          <a:lstStyle/>
          <a:p>
            <a:pPr algn="ctr" eaLnBrk="1" hangingPunct="1">
              <a:defRPr/>
            </a:pPr>
            <a:r>
              <a:rPr lang="en-PH" altLang="en-US" sz="3200" b="1" dirty="0">
                <a:solidFill>
                  <a:srgbClr val="002147"/>
                </a:solidFill>
                <a:latin typeface="+mn-lt"/>
              </a:rPr>
              <a:t>Public Health</a:t>
            </a:r>
          </a:p>
        </p:txBody>
      </p:sp>
      <p:sp>
        <p:nvSpPr>
          <p:cNvPr id="9" name="Rectangle 3"/>
          <p:cNvSpPr>
            <a:spLocks noChangeArrowheads="1"/>
          </p:cNvSpPr>
          <p:nvPr/>
        </p:nvSpPr>
        <p:spPr bwMode="auto">
          <a:xfrm>
            <a:off x="618566" y="636008"/>
            <a:ext cx="11098306" cy="954107"/>
          </a:xfrm>
          <a:prstGeom prst="rect">
            <a:avLst/>
          </a:prstGeom>
          <a:noFill/>
          <a:ln w="9525">
            <a:noFill/>
            <a:miter lim="800000"/>
            <a:headEnd/>
            <a:tailEnd/>
          </a:ln>
        </p:spPr>
        <p:txBody>
          <a:bodyPr wrap="square">
            <a:spAutoFit/>
          </a:bodyPr>
          <a:lstStyle/>
          <a:p>
            <a:pPr algn="ctr"/>
            <a:r>
              <a:rPr lang="en-GB" sz="2800" dirty="0"/>
              <a:t>“All organized measures (whether public or private) to prevent disease, promote health, and prolong life among the population as a whole.”</a:t>
            </a:r>
            <a:r>
              <a:rPr lang="en-GB" sz="2800" baseline="30000" dirty="0"/>
              <a:t>1</a:t>
            </a:r>
            <a:endParaRPr lang="en-US" altLang="en-US" sz="2800" dirty="0"/>
          </a:p>
        </p:txBody>
      </p:sp>
      <p:sp>
        <p:nvSpPr>
          <p:cNvPr id="10" name="Rectangle 3"/>
          <p:cNvSpPr>
            <a:spLocks noChangeArrowheads="1"/>
          </p:cNvSpPr>
          <p:nvPr/>
        </p:nvSpPr>
        <p:spPr bwMode="auto">
          <a:xfrm>
            <a:off x="609600" y="1690073"/>
            <a:ext cx="10972799" cy="954107"/>
          </a:xfrm>
          <a:prstGeom prst="rect">
            <a:avLst/>
          </a:prstGeom>
          <a:noFill/>
          <a:ln w="9525">
            <a:noFill/>
            <a:miter lim="800000"/>
            <a:headEnd/>
            <a:tailEnd/>
          </a:ln>
        </p:spPr>
        <p:txBody>
          <a:bodyPr wrap="square">
            <a:spAutoFit/>
          </a:bodyPr>
          <a:lstStyle/>
          <a:p>
            <a:pPr algn="ctr"/>
            <a:r>
              <a:rPr lang="en-GB" sz="2800" dirty="0"/>
              <a:t>“the art and science of preventing disease, prolonging life and promoting health through the organized efforts of society”</a:t>
            </a:r>
            <a:r>
              <a:rPr lang="en-US" sz="2800" dirty="0"/>
              <a:t> </a:t>
            </a:r>
            <a:r>
              <a:rPr lang="en-GB" sz="2800" baseline="30000" dirty="0"/>
              <a:t>2</a:t>
            </a:r>
            <a:endParaRPr lang="en-US" altLang="en-US" sz="2800" dirty="0"/>
          </a:p>
        </p:txBody>
      </p:sp>
      <p:sp>
        <p:nvSpPr>
          <p:cNvPr id="11" name="Rectangle 3"/>
          <p:cNvSpPr>
            <a:spLocks noChangeArrowheads="1"/>
          </p:cNvSpPr>
          <p:nvPr/>
        </p:nvSpPr>
        <p:spPr bwMode="auto">
          <a:xfrm>
            <a:off x="8892" y="5958463"/>
            <a:ext cx="8784976" cy="400110"/>
          </a:xfrm>
          <a:prstGeom prst="rect">
            <a:avLst/>
          </a:prstGeom>
          <a:noFill/>
          <a:ln w="9525">
            <a:noFill/>
            <a:miter lim="800000"/>
            <a:headEnd/>
            <a:tailEnd/>
          </a:ln>
        </p:spPr>
        <p:txBody>
          <a:bodyPr wrap="square">
            <a:spAutoFit/>
          </a:bodyPr>
          <a:lstStyle/>
          <a:p>
            <a:r>
              <a:rPr lang="en-US" altLang="en-US" sz="1000" dirty="0"/>
              <a:t>1 </a:t>
            </a:r>
            <a:r>
              <a:rPr lang="en-GB" sz="1000" u="sng" dirty="0">
                <a:hlinkClick r:id="rId3"/>
              </a:rPr>
              <a:t>http://www.euro.who.int/__data/assets/pdf_file/0007/152683/e95877.pdf</a:t>
            </a:r>
            <a:r>
              <a:rPr lang="en-GB" sz="1000" u="sng" dirty="0"/>
              <a:t> </a:t>
            </a:r>
          </a:p>
          <a:p>
            <a:r>
              <a:rPr lang="en-GB" sz="1000" dirty="0"/>
              <a:t>2 Acheson, 1988; WHO: </a:t>
            </a:r>
            <a:r>
              <a:rPr lang="en-US" sz="1000" dirty="0">
                <a:hlinkClick r:id="rId4"/>
              </a:rPr>
              <a:t>http://www.euro.who.int/en/health-topics/Health-systems/public-health-services</a:t>
            </a:r>
            <a:endParaRPr lang="en-GB" sz="1000" dirty="0"/>
          </a:p>
        </p:txBody>
      </p:sp>
      <p:sp>
        <p:nvSpPr>
          <p:cNvPr id="2" name="Rectangle 3"/>
          <p:cNvSpPr>
            <a:spLocks noChangeArrowheads="1"/>
          </p:cNvSpPr>
          <p:nvPr/>
        </p:nvSpPr>
        <p:spPr bwMode="auto">
          <a:xfrm>
            <a:off x="932333" y="2783282"/>
            <a:ext cx="10784540" cy="3139321"/>
          </a:xfrm>
          <a:prstGeom prst="rect">
            <a:avLst/>
          </a:prstGeom>
          <a:noFill/>
          <a:ln w="9525">
            <a:noFill/>
            <a:miter lim="800000"/>
            <a:headEnd/>
            <a:tailEnd/>
          </a:ln>
        </p:spPr>
        <p:txBody>
          <a:bodyPr wrap="square">
            <a:spAutoFit/>
          </a:bodyPr>
          <a:lstStyle/>
          <a:p>
            <a:pPr>
              <a:spcAft>
                <a:spcPts val="1200"/>
              </a:spcAft>
            </a:pPr>
            <a:r>
              <a:rPr lang="en-PH" sz="2400" dirty="0"/>
              <a:t>The three main functions of public health are:</a:t>
            </a:r>
            <a:endParaRPr lang="en-US" sz="2400" dirty="0"/>
          </a:p>
          <a:p>
            <a:pPr marL="914400" lvl="1" indent="-457200">
              <a:spcAft>
                <a:spcPts val="1200"/>
              </a:spcAft>
              <a:buFont typeface="Arial" pitchFamily="34" charset="0"/>
              <a:buChar char="•"/>
            </a:pPr>
            <a:r>
              <a:rPr lang="en-US" sz="2400" b="1" u="sng" dirty="0"/>
              <a:t>Risk assessment</a:t>
            </a:r>
            <a:r>
              <a:rPr lang="en-US" sz="2400" dirty="0"/>
              <a:t> - </a:t>
            </a:r>
            <a:r>
              <a:rPr lang="en-GB" sz="2400" dirty="0"/>
              <a:t>The assessment and monitoring of the health of communities and populations at risk to identify health problems and priorities</a:t>
            </a:r>
            <a:endParaRPr lang="en-US" sz="2400" dirty="0"/>
          </a:p>
          <a:p>
            <a:pPr marL="914400" lvl="1" indent="-457200">
              <a:spcAft>
                <a:spcPts val="1200"/>
              </a:spcAft>
              <a:buFont typeface="Arial" pitchFamily="34" charset="0"/>
              <a:buChar char="•"/>
            </a:pPr>
            <a:r>
              <a:rPr lang="en-US" sz="2400" b="1" u="sng" dirty="0"/>
              <a:t>Policy  development</a:t>
            </a:r>
            <a:r>
              <a:rPr lang="en-US" sz="2400" dirty="0"/>
              <a:t> - </a:t>
            </a:r>
            <a:r>
              <a:rPr lang="en-PH" sz="2400" dirty="0"/>
              <a:t>The formulation of public health policies designed to solve identified health problems and priorities </a:t>
            </a:r>
            <a:endParaRPr lang="en-US" sz="2400" dirty="0"/>
          </a:p>
          <a:p>
            <a:pPr marL="914400" lvl="1" indent="-457200">
              <a:spcAft>
                <a:spcPts val="1200"/>
              </a:spcAft>
              <a:buFont typeface="Arial" pitchFamily="34" charset="0"/>
              <a:buChar char="•"/>
            </a:pPr>
            <a:r>
              <a:rPr lang="en-US" sz="2400" b="1" u="sng" dirty="0"/>
              <a:t>Assurance of services </a:t>
            </a:r>
            <a:r>
              <a:rPr lang="en-US" sz="2400" dirty="0"/>
              <a:t>– To </a:t>
            </a:r>
            <a:r>
              <a:rPr lang="en-PH" sz="2400" dirty="0"/>
              <a:t>ensure that all populations have access to quality, timely, and cost-effective care </a:t>
            </a:r>
            <a:endParaRPr lang="en-US" sz="2400" dirty="0"/>
          </a:p>
        </p:txBody>
      </p:sp>
      <p:sp>
        <p:nvSpPr>
          <p:cNvPr id="3" name="Right Arrow 16">
            <a:extLst>
              <a:ext uri="{FF2B5EF4-FFF2-40B4-BE49-F238E27FC236}">
                <a16:creationId xmlns:a16="http://schemas.microsoft.com/office/drawing/2014/main" id="{4A9AA5C6-3E53-9A8B-51FC-8FF568AB1563}"/>
              </a:ext>
            </a:extLst>
          </p:cNvPr>
          <p:cNvSpPr/>
          <p:nvPr/>
        </p:nvSpPr>
        <p:spPr>
          <a:xfrm>
            <a:off x="473389" y="2783282"/>
            <a:ext cx="432048" cy="449188"/>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7509-E4F2-511E-53E3-21D71A46872D}"/>
              </a:ext>
            </a:extLst>
          </p:cNvPr>
          <p:cNvSpPr txBox="1">
            <a:spLocks/>
          </p:cNvSpPr>
          <p:nvPr/>
        </p:nvSpPr>
        <p:spPr>
          <a:xfrm>
            <a:off x="1" y="308284"/>
            <a:ext cx="12191999"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Navigation, tracking, and geographic coordinate collection using a GNSS</a:t>
            </a:r>
          </a:p>
        </p:txBody>
      </p:sp>
      <p:sp>
        <p:nvSpPr>
          <p:cNvPr id="3" name="TextBox 2">
            <a:extLst>
              <a:ext uri="{FF2B5EF4-FFF2-40B4-BE49-F238E27FC236}">
                <a16:creationId xmlns:a16="http://schemas.microsoft.com/office/drawing/2014/main" id="{271A2718-14C3-BD91-AC1E-411401A358EE}"/>
              </a:ext>
            </a:extLst>
          </p:cNvPr>
          <p:cNvSpPr txBox="1"/>
          <p:nvPr/>
        </p:nvSpPr>
        <p:spPr>
          <a:xfrm>
            <a:off x="488389" y="912455"/>
            <a:ext cx="11224185" cy="1200329"/>
          </a:xfrm>
          <a:prstGeom prst="rect">
            <a:avLst/>
          </a:prstGeom>
          <a:noFill/>
        </p:spPr>
        <p:txBody>
          <a:bodyPr wrap="square">
            <a:spAutoFit/>
          </a:bodyPr>
          <a:lstStyle/>
          <a:p>
            <a:pPr algn="ctr"/>
            <a:r>
              <a:rPr lang="en-US" sz="2400" noProof="0" dirty="0">
                <a:effectLst/>
              </a:rPr>
              <a:t>Use of a </a:t>
            </a:r>
            <a:r>
              <a:rPr lang="en-GB" sz="2400" b="0" i="0" dirty="0">
                <a:solidFill>
                  <a:srgbClr val="1F1F1F"/>
                </a:solidFill>
                <a:effectLst/>
                <a:latin typeface="Google Sans"/>
              </a:rPr>
              <a:t>Global Navigation Satellite System (GNSS) enabled device to get to a particular location (navigate), track movements, or collect geographic coordinates (latitude, longitudes) in the field</a:t>
            </a:r>
            <a:r>
              <a:rPr lang="en-US" sz="2400" noProof="0" dirty="0">
                <a:effectLst/>
              </a:rPr>
              <a:t> </a:t>
            </a:r>
            <a:endParaRPr lang="en-GB" sz="2400" noProof="0" dirty="0">
              <a:effectLst/>
              <a:ea typeface="Times New Roman" panose="02020603050405020304" pitchFamily="18" charset="0"/>
            </a:endParaRPr>
          </a:p>
        </p:txBody>
      </p:sp>
      <p:pic>
        <p:nvPicPr>
          <p:cNvPr id="4" name="Picture 3">
            <a:extLst>
              <a:ext uri="{FF2B5EF4-FFF2-40B4-BE49-F238E27FC236}">
                <a16:creationId xmlns:a16="http://schemas.microsoft.com/office/drawing/2014/main" id="{54E9858B-F872-8216-A4EA-19806671E96C}"/>
              </a:ext>
            </a:extLst>
          </p:cNvPr>
          <p:cNvPicPr>
            <a:picLocks noChangeAspect="1"/>
          </p:cNvPicPr>
          <p:nvPr/>
        </p:nvPicPr>
        <p:blipFill>
          <a:blip r:embed="rId3"/>
          <a:stretch>
            <a:fillRect/>
          </a:stretch>
        </p:blipFill>
        <p:spPr>
          <a:xfrm>
            <a:off x="294154" y="2863680"/>
            <a:ext cx="2964328" cy="222324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9EFED92-DDD4-514D-DB1B-9D1A3AFF9C85}"/>
              </a:ext>
            </a:extLst>
          </p:cNvPr>
          <p:cNvPicPr>
            <a:picLocks noChangeAspect="1"/>
          </p:cNvPicPr>
          <p:nvPr/>
        </p:nvPicPr>
        <p:blipFill>
          <a:blip r:embed="rId4"/>
          <a:stretch>
            <a:fillRect/>
          </a:stretch>
        </p:blipFill>
        <p:spPr>
          <a:xfrm>
            <a:off x="3905343" y="2210031"/>
            <a:ext cx="1070686" cy="1775084"/>
          </a:xfrm>
          <a:prstGeom prst="rect">
            <a:avLst/>
          </a:prstGeom>
        </p:spPr>
      </p:pic>
      <p:pic>
        <p:nvPicPr>
          <p:cNvPr id="9" name="Picture 8">
            <a:extLst>
              <a:ext uri="{FF2B5EF4-FFF2-40B4-BE49-F238E27FC236}">
                <a16:creationId xmlns:a16="http://schemas.microsoft.com/office/drawing/2014/main" id="{AB67B033-CD77-23E8-9958-10A39F748A82}"/>
              </a:ext>
            </a:extLst>
          </p:cNvPr>
          <p:cNvPicPr>
            <a:picLocks noChangeAspect="1"/>
          </p:cNvPicPr>
          <p:nvPr/>
        </p:nvPicPr>
        <p:blipFill>
          <a:blip r:embed="rId5"/>
          <a:stretch>
            <a:fillRect/>
          </a:stretch>
        </p:blipFill>
        <p:spPr>
          <a:xfrm>
            <a:off x="5486812" y="2256397"/>
            <a:ext cx="3136909" cy="2829545"/>
          </a:xfrm>
          <a:prstGeom prst="rect">
            <a:avLst/>
          </a:prstGeom>
        </p:spPr>
      </p:pic>
      <p:sp>
        <p:nvSpPr>
          <p:cNvPr id="10" name="TextBox 9">
            <a:extLst>
              <a:ext uri="{FF2B5EF4-FFF2-40B4-BE49-F238E27FC236}">
                <a16:creationId xmlns:a16="http://schemas.microsoft.com/office/drawing/2014/main" id="{89B127CD-2082-C21A-1CF7-1FE1AB1E2BD6}"/>
              </a:ext>
            </a:extLst>
          </p:cNvPr>
          <p:cNvSpPr txBox="1"/>
          <p:nvPr/>
        </p:nvSpPr>
        <p:spPr>
          <a:xfrm>
            <a:off x="8623721" y="2235378"/>
            <a:ext cx="2339243" cy="584775"/>
          </a:xfrm>
          <a:prstGeom prst="rect">
            <a:avLst/>
          </a:prstGeom>
          <a:noFill/>
        </p:spPr>
        <p:txBody>
          <a:bodyPr wrap="square">
            <a:spAutoFit/>
          </a:bodyPr>
          <a:lstStyle/>
          <a:p>
            <a:r>
              <a:rPr lang="en-US" sz="1600" b="0" i="0" dirty="0">
                <a:solidFill>
                  <a:srgbClr val="1F1F1F"/>
                </a:solidFill>
                <a:effectLst/>
              </a:rPr>
              <a:t>Tracking to support Polio eradication in Nigeria </a:t>
            </a:r>
            <a:r>
              <a:rPr lang="en-US" sz="1600" b="0" i="0" baseline="30000" dirty="0">
                <a:solidFill>
                  <a:srgbClr val="1F1F1F"/>
                </a:solidFill>
                <a:effectLst/>
              </a:rPr>
              <a:t>1</a:t>
            </a:r>
            <a:endParaRPr lang="en-GB" sz="1600" baseline="30000" dirty="0"/>
          </a:p>
        </p:txBody>
      </p:sp>
      <p:sp>
        <p:nvSpPr>
          <p:cNvPr id="13" name="TextBox 12">
            <a:extLst>
              <a:ext uri="{FF2B5EF4-FFF2-40B4-BE49-F238E27FC236}">
                <a16:creationId xmlns:a16="http://schemas.microsoft.com/office/drawing/2014/main" id="{29D01898-03BF-6AF9-39A4-F8F61B508C0B}"/>
              </a:ext>
            </a:extLst>
          </p:cNvPr>
          <p:cNvSpPr txBox="1"/>
          <p:nvPr/>
        </p:nvSpPr>
        <p:spPr>
          <a:xfrm>
            <a:off x="3744881" y="4032949"/>
            <a:ext cx="1315875" cy="338554"/>
          </a:xfrm>
          <a:prstGeom prst="rect">
            <a:avLst/>
          </a:prstGeom>
          <a:noFill/>
        </p:spPr>
        <p:txBody>
          <a:bodyPr wrap="square">
            <a:spAutoFit/>
          </a:bodyPr>
          <a:lstStyle/>
          <a:p>
            <a:pPr algn="ctr"/>
            <a:r>
              <a:rPr lang="en-US" sz="1600" b="0" i="0" dirty="0">
                <a:solidFill>
                  <a:srgbClr val="1F1F1F"/>
                </a:solidFill>
                <a:effectLst/>
              </a:rPr>
              <a:t>Navigation</a:t>
            </a:r>
            <a:endParaRPr lang="en-GB" sz="1600" baseline="30000" dirty="0"/>
          </a:p>
        </p:txBody>
      </p:sp>
      <p:pic>
        <p:nvPicPr>
          <p:cNvPr id="14" name="Picture 13">
            <a:extLst>
              <a:ext uri="{FF2B5EF4-FFF2-40B4-BE49-F238E27FC236}">
                <a16:creationId xmlns:a16="http://schemas.microsoft.com/office/drawing/2014/main" id="{E38A6CE0-6726-A5C8-A432-978DB4749F99}"/>
              </a:ext>
            </a:extLst>
          </p:cNvPr>
          <p:cNvPicPr>
            <a:picLocks noChangeAspect="1"/>
          </p:cNvPicPr>
          <p:nvPr/>
        </p:nvPicPr>
        <p:blipFill>
          <a:blip r:embed="rId6" cstate="print"/>
          <a:srcRect l="3084" t="8646" r="24352" b="13789"/>
          <a:stretch>
            <a:fillRect/>
          </a:stretch>
        </p:blipFill>
        <p:spPr bwMode="auto">
          <a:xfrm>
            <a:off x="8792696" y="4206277"/>
            <a:ext cx="3105150" cy="1876425"/>
          </a:xfrm>
          <a:prstGeom prst="rect">
            <a:avLst/>
          </a:prstGeom>
          <a:noFill/>
          <a:ln w="9525">
            <a:noFill/>
            <a:miter lim="800000"/>
            <a:headEnd/>
            <a:tailEnd/>
          </a:ln>
        </p:spPr>
      </p:pic>
      <p:sp>
        <p:nvSpPr>
          <p:cNvPr id="16" name="TextBox 15">
            <a:extLst>
              <a:ext uri="{FF2B5EF4-FFF2-40B4-BE49-F238E27FC236}">
                <a16:creationId xmlns:a16="http://schemas.microsoft.com/office/drawing/2014/main" id="{A70E2B70-AF7B-A844-E38A-A99EB17897DE}"/>
              </a:ext>
            </a:extLst>
          </p:cNvPr>
          <p:cNvSpPr txBox="1"/>
          <p:nvPr/>
        </p:nvSpPr>
        <p:spPr>
          <a:xfrm>
            <a:off x="385482" y="5162123"/>
            <a:ext cx="2707342" cy="646331"/>
          </a:xfrm>
          <a:prstGeom prst="rect">
            <a:avLst/>
          </a:prstGeom>
          <a:noFill/>
        </p:spPr>
        <p:txBody>
          <a:bodyPr wrap="square">
            <a:spAutoFit/>
          </a:bodyPr>
          <a:lstStyle/>
          <a:p>
            <a:pPr algn="ctr"/>
            <a:r>
              <a:rPr lang="en-GB" sz="1800" b="0" i="0" dirty="0">
                <a:solidFill>
                  <a:srgbClr val="1F1F1F"/>
                </a:solidFill>
                <a:effectLst/>
                <a:latin typeface="Google Sans"/>
              </a:rPr>
              <a:t>Global Navigation Satellite System (GNSS) </a:t>
            </a:r>
            <a:endParaRPr lang="en-GB" dirty="0"/>
          </a:p>
        </p:txBody>
      </p:sp>
      <p:sp>
        <p:nvSpPr>
          <p:cNvPr id="17" name="TextBox 16">
            <a:extLst>
              <a:ext uri="{FF2B5EF4-FFF2-40B4-BE49-F238E27FC236}">
                <a16:creationId xmlns:a16="http://schemas.microsoft.com/office/drawing/2014/main" id="{165C252D-13A5-870B-2B80-E18186715DA7}"/>
              </a:ext>
            </a:extLst>
          </p:cNvPr>
          <p:cNvSpPr txBox="1"/>
          <p:nvPr/>
        </p:nvSpPr>
        <p:spPr>
          <a:xfrm>
            <a:off x="8792696" y="3621502"/>
            <a:ext cx="3136909" cy="584775"/>
          </a:xfrm>
          <a:prstGeom prst="rect">
            <a:avLst/>
          </a:prstGeom>
          <a:noFill/>
        </p:spPr>
        <p:txBody>
          <a:bodyPr wrap="square">
            <a:spAutoFit/>
          </a:bodyPr>
          <a:lstStyle/>
          <a:p>
            <a:pPr algn="ctr"/>
            <a:r>
              <a:rPr lang="en-US" sz="1600" b="0" i="0" dirty="0">
                <a:solidFill>
                  <a:srgbClr val="1F1F1F"/>
                </a:solidFill>
                <a:effectLst/>
              </a:rPr>
              <a:t>Collection of geographic coordinates in the field</a:t>
            </a:r>
            <a:endParaRPr lang="en-GB" sz="1600" baseline="30000" dirty="0"/>
          </a:p>
        </p:txBody>
      </p:sp>
      <p:sp>
        <p:nvSpPr>
          <p:cNvPr id="18" name="Right Arrow 65">
            <a:extLst>
              <a:ext uri="{FF2B5EF4-FFF2-40B4-BE49-F238E27FC236}">
                <a16:creationId xmlns:a16="http://schemas.microsoft.com/office/drawing/2014/main" id="{457DD2F6-EBD6-EDC8-E9F9-399EE457F369}"/>
              </a:ext>
            </a:extLst>
          </p:cNvPr>
          <p:cNvSpPr/>
          <p:nvPr/>
        </p:nvSpPr>
        <p:spPr>
          <a:xfrm>
            <a:off x="3386808" y="2997791"/>
            <a:ext cx="323795" cy="372579"/>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9" name="Right Arrow 65">
            <a:extLst>
              <a:ext uri="{FF2B5EF4-FFF2-40B4-BE49-F238E27FC236}">
                <a16:creationId xmlns:a16="http://schemas.microsoft.com/office/drawing/2014/main" id="{9DEFA331-5F17-F20C-9E81-038C26CDBF9F}"/>
              </a:ext>
            </a:extLst>
          </p:cNvPr>
          <p:cNvSpPr/>
          <p:nvPr/>
        </p:nvSpPr>
        <p:spPr>
          <a:xfrm>
            <a:off x="3426111" y="4392457"/>
            <a:ext cx="1809277" cy="372579"/>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0" name="Right Arrow 65">
            <a:extLst>
              <a:ext uri="{FF2B5EF4-FFF2-40B4-BE49-F238E27FC236}">
                <a16:creationId xmlns:a16="http://schemas.microsoft.com/office/drawing/2014/main" id="{0FA28B52-F8F1-7B2E-9617-48F47FDDFD74}"/>
              </a:ext>
            </a:extLst>
          </p:cNvPr>
          <p:cNvSpPr/>
          <p:nvPr/>
        </p:nvSpPr>
        <p:spPr>
          <a:xfrm>
            <a:off x="3426111" y="5324833"/>
            <a:ext cx="5000713" cy="372579"/>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7" name="Rectangle 3">
            <a:extLst>
              <a:ext uri="{FF2B5EF4-FFF2-40B4-BE49-F238E27FC236}">
                <a16:creationId xmlns:a16="http://schemas.microsoft.com/office/drawing/2014/main" id="{92135F05-55DA-94AC-3865-01259EE70C41}"/>
              </a:ext>
            </a:extLst>
          </p:cNvPr>
          <p:cNvSpPr>
            <a:spLocks noChangeArrowheads="1"/>
          </p:cNvSpPr>
          <p:nvPr/>
        </p:nvSpPr>
        <p:spPr bwMode="auto">
          <a:xfrm>
            <a:off x="-3698" y="6112746"/>
            <a:ext cx="10357933" cy="246221"/>
          </a:xfrm>
          <a:prstGeom prst="rect">
            <a:avLst/>
          </a:prstGeom>
          <a:noFill/>
          <a:ln w="9525">
            <a:noFill/>
            <a:miter lim="800000"/>
            <a:headEnd/>
            <a:tailEnd/>
          </a:ln>
        </p:spPr>
        <p:txBody>
          <a:bodyPr wrap="square">
            <a:spAutoFit/>
          </a:bodyPr>
          <a:lstStyle/>
          <a:p>
            <a:r>
              <a:rPr lang="en-US" altLang="en-US" sz="1000" dirty="0"/>
              <a:t>1 </a:t>
            </a:r>
            <a:r>
              <a:rPr lang="en-US" sz="1000" dirty="0">
                <a:hlinkClick r:id="rId7"/>
              </a:rPr>
              <a:t>https://www.researchgate.net/publication/266945980_Improving_Polio_Vaccination_Coverage_in_Nigeria_Through_the_Use_of_Geographic_Information_System_Technology/figures?lo=1</a:t>
            </a:r>
            <a:r>
              <a:rPr lang="en-US" sz="1000" dirty="0"/>
              <a:t> </a:t>
            </a:r>
          </a:p>
        </p:txBody>
      </p:sp>
    </p:spTree>
    <p:extLst>
      <p:ext uri="{BB962C8B-B14F-4D97-AF65-F5344CB8AC3E}">
        <p14:creationId xmlns:p14="http://schemas.microsoft.com/office/powerpoint/2010/main" val="678227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7509-E4F2-511E-53E3-21D71A46872D}"/>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Thematic mapping</a:t>
            </a:r>
          </a:p>
        </p:txBody>
      </p:sp>
      <p:sp>
        <p:nvSpPr>
          <p:cNvPr id="3" name="TextBox 2">
            <a:extLst>
              <a:ext uri="{FF2B5EF4-FFF2-40B4-BE49-F238E27FC236}">
                <a16:creationId xmlns:a16="http://schemas.microsoft.com/office/drawing/2014/main" id="{53B5A5DC-1049-6265-D5A3-F0D7142BD3D5}"/>
              </a:ext>
            </a:extLst>
          </p:cNvPr>
          <p:cNvSpPr txBox="1"/>
          <p:nvPr/>
        </p:nvSpPr>
        <p:spPr>
          <a:xfrm>
            <a:off x="488389" y="753959"/>
            <a:ext cx="11224185" cy="830997"/>
          </a:xfrm>
          <a:prstGeom prst="rect">
            <a:avLst/>
          </a:prstGeom>
          <a:noFill/>
        </p:spPr>
        <p:txBody>
          <a:bodyPr wrap="square">
            <a:spAutoFit/>
          </a:bodyPr>
          <a:lstStyle/>
          <a:p>
            <a:pPr algn="ctr"/>
            <a:r>
              <a:rPr lang="en-US" sz="2400" noProof="0" dirty="0">
                <a:effectLst/>
              </a:rPr>
              <a:t>Creation of thematic maps designed to convey information about a single topic or theme, such as population density or health</a:t>
            </a:r>
            <a:endParaRPr lang="en-GB" sz="2400" noProof="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88246FE2-8898-85E4-5537-662E08B2213A}"/>
              </a:ext>
            </a:extLst>
          </p:cNvPr>
          <p:cNvSpPr txBox="1"/>
          <p:nvPr/>
        </p:nvSpPr>
        <p:spPr>
          <a:xfrm>
            <a:off x="6593345" y="1616177"/>
            <a:ext cx="4984013" cy="1015663"/>
          </a:xfrm>
          <a:prstGeom prst="rect">
            <a:avLst/>
          </a:prstGeom>
          <a:noFill/>
        </p:spPr>
        <p:txBody>
          <a:bodyPr wrap="square">
            <a:spAutoFit/>
          </a:bodyPr>
          <a:lstStyle/>
          <a:p>
            <a:r>
              <a:rPr lang="en-US" sz="2000" dirty="0">
                <a:cs typeface="Arial" panose="020B0604020202020204" pitchFamily="34" charset="0"/>
              </a:rPr>
              <a:t>Most used capability of a GIS software to portray the geographic distribution of one or more phenomena.</a:t>
            </a:r>
          </a:p>
        </p:txBody>
      </p:sp>
      <p:pic>
        <p:nvPicPr>
          <p:cNvPr id="6" name="Content Placeholder 7">
            <a:extLst>
              <a:ext uri="{FF2B5EF4-FFF2-40B4-BE49-F238E27FC236}">
                <a16:creationId xmlns:a16="http://schemas.microsoft.com/office/drawing/2014/main" id="{BCBF6467-A18F-F526-0801-4B076AADEF77}"/>
              </a:ext>
            </a:extLst>
          </p:cNvPr>
          <p:cNvPicPr>
            <a:picLocks noChangeAspect="1"/>
          </p:cNvPicPr>
          <p:nvPr/>
        </p:nvPicPr>
        <p:blipFill rotWithShape="1">
          <a:blip r:embed="rId3" cstate="print"/>
          <a:srcRect l="1787" t="2432" r="2265" b="2327"/>
          <a:stretch/>
        </p:blipFill>
        <p:spPr>
          <a:xfrm>
            <a:off x="449355" y="1616177"/>
            <a:ext cx="3944235" cy="2771893"/>
          </a:xfrm>
          <a:prstGeom prst="rect">
            <a:avLst/>
          </a:prstGeom>
          <a:effectLst/>
        </p:spPr>
      </p:pic>
      <p:pic>
        <p:nvPicPr>
          <p:cNvPr id="9" name="Picture 8">
            <a:extLst>
              <a:ext uri="{FF2B5EF4-FFF2-40B4-BE49-F238E27FC236}">
                <a16:creationId xmlns:a16="http://schemas.microsoft.com/office/drawing/2014/main" id="{9E720B87-0CBA-8387-4E8D-D1111295B34E}"/>
              </a:ext>
            </a:extLst>
          </p:cNvPr>
          <p:cNvPicPr>
            <a:picLocks noChangeAspect="1"/>
          </p:cNvPicPr>
          <p:nvPr/>
        </p:nvPicPr>
        <p:blipFill>
          <a:blip r:embed="rId4"/>
          <a:stretch>
            <a:fillRect/>
          </a:stretch>
        </p:blipFill>
        <p:spPr>
          <a:xfrm>
            <a:off x="1353671" y="3697020"/>
            <a:ext cx="4903694" cy="2327654"/>
          </a:xfrm>
          <a:prstGeom prst="rect">
            <a:avLst/>
          </a:prstGeom>
          <a:ln>
            <a:solidFill>
              <a:schemeClr val="tx1"/>
            </a:solidFill>
          </a:ln>
        </p:spPr>
      </p:pic>
      <p:sp>
        <p:nvSpPr>
          <p:cNvPr id="11" name="TextBox 10">
            <a:extLst>
              <a:ext uri="{FF2B5EF4-FFF2-40B4-BE49-F238E27FC236}">
                <a16:creationId xmlns:a16="http://schemas.microsoft.com/office/drawing/2014/main" id="{9E9530AD-4D4C-DD94-CC32-34992D2B05B8}"/>
              </a:ext>
            </a:extLst>
          </p:cNvPr>
          <p:cNvSpPr txBox="1"/>
          <p:nvPr/>
        </p:nvSpPr>
        <p:spPr>
          <a:xfrm>
            <a:off x="6598024" y="2725816"/>
            <a:ext cx="4898651" cy="2554545"/>
          </a:xfrm>
          <a:prstGeom prst="rect">
            <a:avLst/>
          </a:prstGeom>
          <a:noFill/>
        </p:spPr>
        <p:txBody>
          <a:bodyPr wrap="square">
            <a:spAutoFit/>
          </a:bodyPr>
          <a:lstStyle/>
          <a:p>
            <a:r>
              <a:rPr lang="en-US" sz="2000" b="0" i="0" dirty="0">
                <a:solidFill>
                  <a:srgbClr val="1F1F1F"/>
                </a:solidFill>
                <a:effectLst/>
              </a:rPr>
              <a:t>Involves the use of colors and/or symbols to visualize selected properties of geographic features.</a:t>
            </a:r>
          </a:p>
          <a:p>
            <a:endParaRPr lang="en-US" sz="2000" dirty="0">
              <a:solidFill>
                <a:srgbClr val="1F1F1F"/>
              </a:solidFill>
            </a:endParaRPr>
          </a:p>
          <a:p>
            <a:r>
              <a:rPr lang="en-US" sz="2000" b="0" i="0" dirty="0">
                <a:solidFill>
                  <a:srgbClr val="1F1F1F"/>
                </a:solidFill>
                <a:effectLst/>
              </a:rPr>
              <a:t>Used in public health for </a:t>
            </a:r>
          </a:p>
          <a:p>
            <a:r>
              <a:rPr lang="en-US" sz="2000" b="0" i="0" dirty="0">
                <a:solidFill>
                  <a:srgbClr val="1F1F1F"/>
                </a:solidFill>
                <a:effectLst/>
              </a:rPr>
              <a:t>a very long time for visualizing</a:t>
            </a:r>
          </a:p>
          <a:p>
            <a:r>
              <a:rPr lang="en-US" sz="2000" dirty="0">
                <a:solidFill>
                  <a:srgbClr val="1F1F1F"/>
                </a:solidFill>
              </a:rPr>
              <a:t>and analyzing health-related</a:t>
            </a:r>
          </a:p>
          <a:p>
            <a:r>
              <a:rPr lang="en-US" sz="2000" dirty="0">
                <a:solidFill>
                  <a:srgbClr val="1F1F1F"/>
                </a:solidFill>
              </a:rPr>
              <a:t>Phenomena.  </a:t>
            </a:r>
            <a:endParaRPr lang="en-GB" sz="2000" dirty="0"/>
          </a:p>
        </p:txBody>
      </p:sp>
      <p:sp>
        <p:nvSpPr>
          <p:cNvPr id="13" name="TextBox 12">
            <a:extLst>
              <a:ext uri="{FF2B5EF4-FFF2-40B4-BE49-F238E27FC236}">
                <a16:creationId xmlns:a16="http://schemas.microsoft.com/office/drawing/2014/main" id="{05423349-3406-E187-E49A-3F380E0267B7}"/>
              </a:ext>
            </a:extLst>
          </p:cNvPr>
          <p:cNvSpPr txBox="1"/>
          <p:nvPr/>
        </p:nvSpPr>
        <p:spPr>
          <a:xfrm>
            <a:off x="4393590" y="1857103"/>
            <a:ext cx="1702410" cy="369332"/>
          </a:xfrm>
          <a:prstGeom prst="rect">
            <a:avLst/>
          </a:prstGeom>
          <a:noFill/>
        </p:spPr>
        <p:txBody>
          <a:bodyPr wrap="square">
            <a:spAutoFit/>
          </a:bodyPr>
          <a:lstStyle/>
          <a:p>
            <a:r>
              <a:rPr lang="en-US" sz="1800" b="0" i="0" dirty="0">
                <a:solidFill>
                  <a:srgbClr val="1F1F1F"/>
                </a:solidFill>
                <a:effectLst/>
              </a:rPr>
              <a:t>Static map</a:t>
            </a:r>
            <a:endParaRPr lang="en-GB" dirty="0"/>
          </a:p>
        </p:txBody>
      </p:sp>
      <p:sp>
        <p:nvSpPr>
          <p:cNvPr id="14" name="TextBox 13">
            <a:extLst>
              <a:ext uri="{FF2B5EF4-FFF2-40B4-BE49-F238E27FC236}">
                <a16:creationId xmlns:a16="http://schemas.microsoft.com/office/drawing/2014/main" id="{F3190E7B-B294-879B-6938-3456BFB68FE7}"/>
              </a:ext>
            </a:extLst>
          </p:cNvPr>
          <p:cNvSpPr txBox="1"/>
          <p:nvPr/>
        </p:nvSpPr>
        <p:spPr>
          <a:xfrm>
            <a:off x="79749" y="4553812"/>
            <a:ext cx="1273922" cy="1200329"/>
          </a:xfrm>
          <a:prstGeom prst="rect">
            <a:avLst/>
          </a:prstGeom>
          <a:noFill/>
        </p:spPr>
        <p:txBody>
          <a:bodyPr wrap="square">
            <a:spAutoFit/>
          </a:bodyPr>
          <a:lstStyle/>
          <a:p>
            <a:pPr algn="r"/>
            <a:r>
              <a:rPr lang="en-US" sz="1800" b="0" i="0" dirty="0">
                <a:solidFill>
                  <a:srgbClr val="1F1F1F"/>
                </a:solidFill>
                <a:effectLst/>
              </a:rPr>
              <a:t>Dynamic map as part of a dashboard</a:t>
            </a:r>
            <a:endParaRPr lang="en-GB" dirty="0"/>
          </a:p>
        </p:txBody>
      </p:sp>
      <p:pic>
        <p:nvPicPr>
          <p:cNvPr id="16" name="Picture 15">
            <a:extLst>
              <a:ext uri="{FF2B5EF4-FFF2-40B4-BE49-F238E27FC236}">
                <a16:creationId xmlns:a16="http://schemas.microsoft.com/office/drawing/2014/main" id="{F1B562B2-9602-C346-CDF8-E7989C668EF2}"/>
              </a:ext>
            </a:extLst>
          </p:cNvPr>
          <p:cNvPicPr>
            <a:picLocks noChangeAspect="1"/>
          </p:cNvPicPr>
          <p:nvPr/>
        </p:nvPicPr>
        <p:blipFill>
          <a:blip r:embed="rId5"/>
          <a:stretch>
            <a:fillRect/>
          </a:stretch>
        </p:blipFill>
        <p:spPr>
          <a:xfrm>
            <a:off x="9962830" y="3971071"/>
            <a:ext cx="1788009" cy="1685658"/>
          </a:xfrm>
          <a:prstGeom prst="rect">
            <a:avLst/>
          </a:prstGeom>
        </p:spPr>
      </p:pic>
      <p:sp>
        <p:nvSpPr>
          <p:cNvPr id="20" name="TextBox 19">
            <a:extLst>
              <a:ext uri="{FF2B5EF4-FFF2-40B4-BE49-F238E27FC236}">
                <a16:creationId xmlns:a16="http://schemas.microsoft.com/office/drawing/2014/main" id="{591C8771-969C-716D-E565-D01555DA647B}"/>
              </a:ext>
            </a:extLst>
          </p:cNvPr>
          <p:cNvSpPr txBox="1"/>
          <p:nvPr/>
        </p:nvSpPr>
        <p:spPr>
          <a:xfrm>
            <a:off x="9917208" y="5656729"/>
            <a:ext cx="1887421" cy="738664"/>
          </a:xfrm>
          <a:prstGeom prst="rect">
            <a:avLst/>
          </a:prstGeom>
          <a:noFill/>
        </p:spPr>
        <p:txBody>
          <a:bodyPr wrap="square">
            <a:spAutoFit/>
          </a:bodyPr>
          <a:lstStyle/>
          <a:p>
            <a:pPr algn="ctr"/>
            <a:r>
              <a:rPr lang="en-GB" sz="1400" dirty="0"/>
              <a:t>John Snow's cholera map in London (published in 1854)</a:t>
            </a:r>
          </a:p>
        </p:txBody>
      </p:sp>
    </p:spTree>
    <p:extLst>
      <p:ext uri="{BB962C8B-B14F-4D97-AF65-F5344CB8AC3E}">
        <p14:creationId xmlns:p14="http://schemas.microsoft.com/office/powerpoint/2010/main" val="697944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52650" y="27858"/>
            <a:ext cx="7886700" cy="693737"/>
          </a:xfrm>
        </p:spPr>
        <p:txBody>
          <a:bodyPr/>
          <a:lstStyle/>
          <a:p>
            <a:pPr algn="ctr" eaLnBrk="1" hangingPunct="1">
              <a:defRPr/>
            </a:pPr>
            <a:r>
              <a:rPr lang="en-PH" altLang="en-US" sz="3200" b="1" dirty="0">
                <a:solidFill>
                  <a:srgbClr val="002147"/>
                </a:solidFill>
                <a:latin typeface="+mn-lt"/>
              </a:rPr>
              <a:t>Risk Assessment</a:t>
            </a:r>
          </a:p>
        </p:txBody>
      </p:sp>
      <p:sp>
        <p:nvSpPr>
          <p:cNvPr id="6" name="TextBox 5"/>
          <p:cNvSpPr txBox="1"/>
          <p:nvPr/>
        </p:nvSpPr>
        <p:spPr>
          <a:xfrm>
            <a:off x="7991214" y="1629023"/>
            <a:ext cx="1343573" cy="400110"/>
          </a:xfrm>
          <a:prstGeom prst="rect">
            <a:avLst/>
          </a:prstGeom>
          <a:noFill/>
        </p:spPr>
        <p:txBody>
          <a:bodyPr wrap="none" rtlCol="0">
            <a:spAutoFit/>
          </a:bodyPr>
          <a:lstStyle/>
          <a:p>
            <a:r>
              <a:rPr lang="en-US" sz="2000" b="1" dirty="0"/>
              <a:t>Population</a:t>
            </a:r>
          </a:p>
        </p:txBody>
      </p:sp>
      <p:sp>
        <p:nvSpPr>
          <p:cNvPr id="7" name="TextBox 6"/>
          <p:cNvSpPr txBox="1"/>
          <p:nvPr/>
        </p:nvSpPr>
        <p:spPr>
          <a:xfrm>
            <a:off x="7964478" y="2708920"/>
            <a:ext cx="1755673" cy="400110"/>
          </a:xfrm>
          <a:prstGeom prst="rect">
            <a:avLst/>
          </a:prstGeom>
          <a:noFill/>
        </p:spPr>
        <p:txBody>
          <a:bodyPr wrap="none" rtlCol="0">
            <a:spAutoFit/>
          </a:bodyPr>
          <a:lstStyle/>
          <a:p>
            <a:r>
              <a:rPr lang="en-US" sz="2000" b="1" dirty="0"/>
              <a:t>Infrastructures</a:t>
            </a:r>
          </a:p>
        </p:txBody>
      </p:sp>
      <p:pic>
        <p:nvPicPr>
          <p:cNvPr id="10" name="Picture 2"/>
          <p:cNvPicPr>
            <a:picLocks noChangeAspect="1" noChangeArrowheads="1"/>
          </p:cNvPicPr>
          <p:nvPr/>
        </p:nvPicPr>
        <p:blipFill>
          <a:blip r:embed="rId3" cstate="print"/>
          <a:srcRect l="31890" t="13963" r="38815" b="38160"/>
          <a:stretch>
            <a:fillRect/>
          </a:stretch>
        </p:blipFill>
        <p:spPr bwMode="auto">
          <a:xfrm>
            <a:off x="4174789" y="1052736"/>
            <a:ext cx="3838108" cy="3528392"/>
          </a:xfrm>
          <a:prstGeom prst="rect">
            <a:avLst/>
          </a:prstGeom>
          <a:noFill/>
          <a:ln w="9525">
            <a:noFill/>
            <a:miter lim="800000"/>
            <a:headEnd/>
            <a:tailEnd/>
          </a:ln>
        </p:spPr>
      </p:pic>
      <p:sp>
        <p:nvSpPr>
          <p:cNvPr id="11" name="TextBox 10"/>
          <p:cNvSpPr txBox="1"/>
          <p:nvPr/>
        </p:nvSpPr>
        <p:spPr>
          <a:xfrm>
            <a:off x="7176121" y="3610352"/>
            <a:ext cx="1054135" cy="400110"/>
          </a:xfrm>
          <a:prstGeom prst="rect">
            <a:avLst/>
          </a:prstGeom>
          <a:noFill/>
        </p:spPr>
        <p:txBody>
          <a:bodyPr wrap="none" rtlCol="0">
            <a:spAutoFit/>
          </a:bodyPr>
          <a:lstStyle/>
          <a:p>
            <a:r>
              <a:rPr lang="en-US" sz="2000" b="1" dirty="0"/>
              <a:t>Services</a:t>
            </a:r>
          </a:p>
        </p:txBody>
      </p:sp>
      <p:sp>
        <p:nvSpPr>
          <p:cNvPr id="12" name="TextBox 11"/>
          <p:cNvSpPr txBox="1"/>
          <p:nvPr/>
        </p:nvSpPr>
        <p:spPr>
          <a:xfrm>
            <a:off x="3397723" y="1124744"/>
            <a:ext cx="1209114" cy="400110"/>
          </a:xfrm>
          <a:prstGeom prst="rect">
            <a:avLst/>
          </a:prstGeom>
          <a:noFill/>
        </p:spPr>
        <p:txBody>
          <a:bodyPr wrap="none" rtlCol="0">
            <a:spAutoFit/>
          </a:bodyPr>
          <a:lstStyle/>
          <a:p>
            <a:r>
              <a:rPr lang="en-US" sz="2000" b="1" dirty="0"/>
              <a:t>Biological</a:t>
            </a:r>
          </a:p>
        </p:txBody>
      </p:sp>
      <p:sp>
        <p:nvSpPr>
          <p:cNvPr id="13" name="TextBox 12"/>
          <p:cNvSpPr txBox="1"/>
          <p:nvPr/>
        </p:nvSpPr>
        <p:spPr>
          <a:xfrm>
            <a:off x="2533628" y="1668647"/>
            <a:ext cx="1619739" cy="400110"/>
          </a:xfrm>
          <a:prstGeom prst="rect">
            <a:avLst/>
          </a:prstGeom>
          <a:noFill/>
        </p:spPr>
        <p:txBody>
          <a:bodyPr wrap="none" rtlCol="0">
            <a:spAutoFit/>
          </a:bodyPr>
          <a:lstStyle/>
          <a:p>
            <a:r>
              <a:rPr lang="en-US" sz="2000" b="1"/>
              <a:t>Technological</a:t>
            </a:r>
          </a:p>
        </p:txBody>
      </p:sp>
      <p:sp>
        <p:nvSpPr>
          <p:cNvPr id="14" name="TextBox 13"/>
          <p:cNvSpPr txBox="1"/>
          <p:nvPr/>
        </p:nvSpPr>
        <p:spPr>
          <a:xfrm>
            <a:off x="3109692" y="2317017"/>
            <a:ext cx="978153" cy="400110"/>
          </a:xfrm>
          <a:prstGeom prst="rect">
            <a:avLst/>
          </a:prstGeom>
          <a:noFill/>
        </p:spPr>
        <p:txBody>
          <a:bodyPr wrap="none" rtlCol="0">
            <a:spAutoFit/>
          </a:bodyPr>
          <a:lstStyle/>
          <a:p>
            <a:r>
              <a:rPr lang="en-US" sz="2000" b="1"/>
              <a:t>Natural</a:t>
            </a:r>
          </a:p>
        </p:txBody>
      </p:sp>
      <p:sp>
        <p:nvSpPr>
          <p:cNvPr id="15" name="TextBox 14"/>
          <p:cNvSpPr txBox="1"/>
          <p:nvPr/>
        </p:nvSpPr>
        <p:spPr>
          <a:xfrm>
            <a:off x="3253707" y="2820775"/>
            <a:ext cx="1017202" cy="400110"/>
          </a:xfrm>
          <a:prstGeom prst="rect">
            <a:avLst/>
          </a:prstGeom>
          <a:noFill/>
        </p:spPr>
        <p:txBody>
          <a:bodyPr wrap="none" rtlCol="0">
            <a:spAutoFit/>
          </a:bodyPr>
          <a:lstStyle/>
          <a:p>
            <a:r>
              <a:rPr lang="en-US" sz="2000" b="1"/>
              <a:t>Societal</a:t>
            </a:r>
          </a:p>
        </p:txBody>
      </p:sp>
      <p:sp>
        <p:nvSpPr>
          <p:cNvPr id="16" name="Title 1"/>
          <p:cNvSpPr txBox="1">
            <a:spLocks/>
          </p:cNvSpPr>
          <p:nvPr/>
        </p:nvSpPr>
        <p:spPr>
          <a:xfrm>
            <a:off x="1758880" y="4581812"/>
            <a:ext cx="9284767" cy="74779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dirty="0">
                <a:solidFill>
                  <a:schemeClr val="tx1"/>
                </a:solidFill>
              </a:rPr>
              <a:t>The populations, infrastructures and services most at risk to experience losses or damages are located in geographic areas where the hazard and vulnerability are the highest and capacity the lowest.</a:t>
            </a:r>
          </a:p>
        </p:txBody>
      </p:sp>
      <p:sp>
        <p:nvSpPr>
          <p:cNvPr id="17" name="Right Arrow 16"/>
          <p:cNvSpPr/>
          <p:nvPr/>
        </p:nvSpPr>
        <p:spPr>
          <a:xfrm>
            <a:off x="1236434" y="4644565"/>
            <a:ext cx="432048" cy="449188"/>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1" name="Title 1"/>
          <p:cNvSpPr txBox="1">
            <a:spLocks/>
          </p:cNvSpPr>
          <p:nvPr/>
        </p:nvSpPr>
        <p:spPr>
          <a:xfrm>
            <a:off x="1991993" y="5795780"/>
            <a:ext cx="9799574" cy="74779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dirty="0">
                <a:solidFill>
                  <a:schemeClr val="tx1"/>
                </a:solidFill>
              </a:rPr>
              <a:t>There is a strong geographic dimension to risk and its assessment</a:t>
            </a:r>
          </a:p>
        </p:txBody>
      </p:sp>
      <p:sp>
        <p:nvSpPr>
          <p:cNvPr id="22" name="Right Arrow 21"/>
          <p:cNvSpPr/>
          <p:nvPr/>
        </p:nvSpPr>
        <p:spPr>
          <a:xfrm>
            <a:off x="1452458" y="5840074"/>
            <a:ext cx="432048" cy="449188"/>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320709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825034" y="860573"/>
            <a:ext cx="7687765" cy="74779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sz="2800" dirty="0">
                <a:solidFill>
                  <a:schemeClr val="tx1"/>
                </a:solidFill>
              </a:rPr>
              <a:t>At the origin of modern epidemiology</a:t>
            </a:r>
            <a:endParaRPr lang="fr-CH" sz="2800" dirty="0">
              <a:solidFill>
                <a:schemeClr val="tx1"/>
              </a:solidFill>
            </a:endParaRPr>
          </a:p>
        </p:txBody>
      </p:sp>
      <p:sp>
        <p:nvSpPr>
          <p:cNvPr id="17" name="Right Arrow 16"/>
          <p:cNvSpPr/>
          <p:nvPr/>
        </p:nvSpPr>
        <p:spPr>
          <a:xfrm>
            <a:off x="1285498" y="904867"/>
            <a:ext cx="432048" cy="449188"/>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18" name="Rectangle 3"/>
          <p:cNvSpPr>
            <a:spLocks noChangeArrowheads="1"/>
          </p:cNvSpPr>
          <p:nvPr/>
        </p:nvSpPr>
        <p:spPr bwMode="auto">
          <a:xfrm>
            <a:off x="1845050" y="1570823"/>
            <a:ext cx="5240318" cy="1569660"/>
          </a:xfrm>
          <a:prstGeom prst="rect">
            <a:avLst/>
          </a:prstGeom>
          <a:noFill/>
          <a:ln w="9525">
            <a:noFill/>
            <a:miter lim="800000"/>
            <a:headEnd/>
            <a:tailEnd/>
          </a:ln>
        </p:spPr>
        <p:txBody>
          <a:bodyPr wrap="square">
            <a:spAutoFit/>
          </a:bodyPr>
          <a:lstStyle/>
          <a:p>
            <a:pPr algn="ctr"/>
            <a:r>
              <a:rPr lang="fr-CH" sz="2400" dirty="0"/>
              <a:t>“</a:t>
            </a:r>
            <a:r>
              <a:rPr lang="en-US" sz="2400" dirty="0"/>
              <a:t>Study of the relationship between diseases and the factors likely to influence their frequency, distribution, and evolution</a:t>
            </a:r>
            <a:r>
              <a:rPr lang="fr-FR" sz="2400" dirty="0"/>
              <a:t>.</a:t>
            </a:r>
            <a:r>
              <a:rPr lang="fr-CH" sz="2400" dirty="0"/>
              <a:t> “ </a:t>
            </a:r>
            <a:r>
              <a:rPr lang="fr-CH" sz="2400" baseline="30000" dirty="0"/>
              <a:t>1</a:t>
            </a:r>
            <a:endParaRPr lang="fr-CH" altLang="en-US" sz="2400" dirty="0"/>
          </a:p>
        </p:txBody>
      </p:sp>
      <p:pic>
        <p:nvPicPr>
          <p:cNvPr id="21" name="Picture 2" descr="D:\GAIA-GEOSYSTEMS\PROJECTS\ADB\MEETINGS\UGM_2016\350px-Snow-cholera-map.jpg"/>
          <p:cNvPicPr>
            <a:picLocks noChangeAspect="1" noChangeArrowheads="1"/>
          </p:cNvPicPr>
          <p:nvPr/>
        </p:nvPicPr>
        <p:blipFill>
          <a:blip r:embed="rId3" cstate="print"/>
          <a:srcRect/>
          <a:stretch>
            <a:fillRect/>
          </a:stretch>
        </p:blipFill>
        <p:spPr bwMode="auto">
          <a:xfrm>
            <a:off x="7258288" y="1538696"/>
            <a:ext cx="1673790" cy="1635598"/>
          </a:xfrm>
          <a:prstGeom prst="rect">
            <a:avLst/>
          </a:prstGeom>
          <a:noFill/>
          <a:ln>
            <a:solidFill>
              <a:schemeClr val="tx1"/>
            </a:solidFill>
          </a:ln>
          <a:effectLst>
            <a:outerShdw blurRad="50800" dist="38100" dir="2700000" sx="102000" sy="102000" algn="tl" rotWithShape="0">
              <a:prstClr val="black">
                <a:alpha val="40000"/>
              </a:prstClr>
            </a:outerShdw>
          </a:effectLst>
        </p:spPr>
      </p:pic>
      <p:sp>
        <p:nvSpPr>
          <p:cNvPr id="22" name="Rectangle 21"/>
          <p:cNvSpPr/>
          <p:nvPr/>
        </p:nvSpPr>
        <p:spPr>
          <a:xfrm>
            <a:off x="9086008" y="1696083"/>
            <a:ext cx="1260942" cy="1061829"/>
          </a:xfrm>
          <a:prstGeom prst="rect">
            <a:avLst/>
          </a:prstGeom>
        </p:spPr>
        <p:txBody>
          <a:bodyPr wrap="square">
            <a:spAutoFit/>
          </a:bodyPr>
          <a:lstStyle/>
          <a:p>
            <a:r>
              <a:rPr lang="en-US" sz="1050" b="1" dirty="0"/>
              <a:t>John Snow's original map showing clusters of cholera cases during the London epidemic of 1854.</a:t>
            </a:r>
            <a:endParaRPr lang="fr-CH" sz="1050" b="1" dirty="0"/>
          </a:p>
        </p:txBody>
      </p:sp>
      <p:sp>
        <p:nvSpPr>
          <p:cNvPr id="3" name="Rectangle 3">
            <a:extLst>
              <a:ext uri="{FF2B5EF4-FFF2-40B4-BE49-F238E27FC236}">
                <a16:creationId xmlns:a16="http://schemas.microsoft.com/office/drawing/2014/main" id="{D0C7C592-8E47-5786-160E-FB789AEC845D}"/>
              </a:ext>
            </a:extLst>
          </p:cNvPr>
          <p:cNvSpPr>
            <a:spLocks noChangeArrowheads="1"/>
          </p:cNvSpPr>
          <p:nvPr/>
        </p:nvSpPr>
        <p:spPr bwMode="auto">
          <a:xfrm>
            <a:off x="7097108" y="3644481"/>
            <a:ext cx="4003741" cy="1785104"/>
          </a:xfrm>
          <a:prstGeom prst="rect">
            <a:avLst/>
          </a:prstGeom>
          <a:noFill/>
          <a:ln w="9525">
            <a:noFill/>
            <a:miter lim="800000"/>
            <a:headEnd/>
            <a:tailEnd/>
          </a:ln>
        </p:spPr>
        <p:txBody>
          <a:bodyPr wrap="square">
            <a:spAutoFit/>
          </a:bodyPr>
          <a:lstStyle/>
          <a:p>
            <a:pPr algn="ctr"/>
            <a:r>
              <a:rPr lang="en-US" sz="2200" dirty="0"/>
              <a:t>The evolution of the geographical granularity of an intervention such as malaria elimination demonstrates the importance of this dimension in epidemiology</a:t>
            </a:r>
            <a:endParaRPr lang="fr-CH" altLang="en-US" sz="2200" dirty="0"/>
          </a:p>
        </p:txBody>
      </p:sp>
      <p:pic>
        <p:nvPicPr>
          <p:cNvPr id="4" name="Picture 3">
            <a:extLst>
              <a:ext uri="{FF2B5EF4-FFF2-40B4-BE49-F238E27FC236}">
                <a16:creationId xmlns:a16="http://schemas.microsoft.com/office/drawing/2014/main" id="{18724AE9-F7B1-0828-64D2-0DA2558445D9}"/>
              </a:ext>
            </a:extLst>
          </p:cNvPr>
          <p:cNvPicPr>
            <a:picLocks noChangeAspect="1"/>
          </p:cNvPicPr>
          <p:nvPr/>
        </p:nvPicPr>
        <p:blipFill>
          <a:blip r:embed="rId4"/>
          <a:stretch>
            <a:fillRect/>
          </a:stretch>
        </p:blipFill>
        <p:spPr>
          <a:xfrm>
            <a:off x="1717546" y="3371536"/>
            <a:ext cx="5240318" cy="2369408"/>
          </a:xfrm>
          <a:prstGeom prst="rect">
            <a:avLst/>
          </a:prstGeom>
        </p:spPr>
      </p:pic>
      <p:pic>
        <p:nvPicPr>
          <p:cNvPr id="6" name="Picture 5">
            <a:extLst>
              <a:ext uri="{FF2B5EF4-FFF2-40B4-BE49-F238E27FC236}">
                <a16:creationId xmlns:a16="http://schemas.microsoft.com/office/drawing/2014/main" id="{02D1D8E6-1D02-387E-B8DA-B3AB5BCE3C73}"/>
              </a:ext>
            </a:extLst>
          </p:cNvPr>
          <p:cNvPicPr>
            <a:picLocks noChangeAspect="1"/>
          </p:cNvPicPr>
          <p:nvPr/>
        </p:nvPicPr>
        <p:blipFill>
          <a:blip r:embed="rId5"/>
          <a:stretch>
            <a:fillRect/>
          </a:stretch>
        </p:blipFill>
        <p:spPr>
          <a:xfrm>
            <a:off x="10804689" y="202604"/>
            <a:ext cx="955266" cy="1425236"/>
          </a:xfrm>
          <a:prstGeom prst="rect">
            <a:avLst/>
          </a:prstGeom>
          <a:ln>
            <a:solidFill>
              <a:schemeClr val="tx1"/>
            </a:solidFill>
          </a:ln>
        </p:spPr>
      </p:pic>
      <p:sp>
        <p:nvSpPr>
          <p:cNvPr id="10" name="TextBox 9">
            <a:extLst>
              <a:ext uri="{FF2B5EF4-FFF2-40B4-BE49-F238E27FC236}">
                <a16:creationId xmlns:a16="http://schemas.microsoft.com/office/drawing/2014/main" id="{8BD46EB1-CDF2-B8DE-6129-489428575285}"/>
              </a:ext>
            </a:extLst>
          </p:cNvPr>
          <p:cNvSpPr txBox="1"/>
          <p:nvPr/>
        </p:nvSpPr>
        <p:spPr>
          <a:xfrm>
            <a:off x="10493207" y="230029"/>
            <a:ext cx="311482" cy="246221"/>
          </a:xfrm>
          <a:prstGeom prst="rect">
            <a:avLst/>
          </a:prstGeom>
          <a:noFill/>
        </p:spPr>
        <p:txBody>
          <a:bodyPr wrap="square">
            <a:spAutoFit/>
          </a:bodyPr>
          <a:lstStyle/>
          <a:p>
            <a:pPr algn="r"/>
            <a:r>
              <a:rPr lang="en-PH" sz="1000" dirty="0">
                <a:latin typeface="+mj-lt"/>
              </a:rPr>
              <a:t>2</a:t>
            </a:r>
          </a:p>
        </p:txBody>
      </p:sp>
      <p:sp>
        <p:nvSpPr>
          <p:cNvPr id="5" name="Title 1">
            <a:extLst>
              <a:ext uri="{FF2B5EF4-FFF2-40B4-BE49-F238E27FC236}">
                <a16:creationId xmlns:a16="http://schemas.microsoft.com/office/drawing/2014/main" id="{DDD36F77-0D23-7A3F-6F2C-C69B76809492}"/>
              </a:ext>
            </a:extLst>
          </p:cNvPr>
          <p:cNvSpPr txBox="1">
            <a:spLocks/>
          </p:cNvSpPr>
          <p:nvPr/>
        </p:nvSpPr>
        <p:spPr>
          <a:xfrm>
            <a:off x="2152650" y="27858"/>
            <a:ext cx="7886700" cy="69373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PH" altLang="en-US" sz="3200" b="1" dirty="0">
                <a:solidFill>
                  <a:srgbClr val="002147"/>
                </a:solidFill>
                <a:latin typeface="+mn-lt"/>
              </a:rPr>
              <a:t>Risk Assessment</a:t>
            </a:r>
          </a:p>
        </p:txBody>
      </p:sp>
      <p:sp>
        <p:nvSpPr>
          <p:cNvPr id="7" name="TextBox 6">
            <a:extLst>
              <a:ext uri="{FF2B5EF4-FFF2-40B4-BE49-F238E27FC236}">
                <a16:creationId xmlns:a16="http://schemas.microsoft.com/office/drawing/2014/main" id="{502F0966-4F20-12F7-DC5D-F8A127F08BE8}"/>
              </a:ext>
            </a:extLst>
          </p:cNvPr>
          <p:cNvSpPr txBox="1"/>
          <p:nvPr/>
        </p:nvSpPr>
        <p:spPr>
          <a:xfrm>
            <a:off x="1422561" y="3536950"/>
            <a:ext cx="311482" cy="246221"/>
          </a:xfrm>
          <a:prstGeom prst="rect">
            <a:avLst/>
          </a:prstGeom>
          <a:noFill/>
        </p:spPr>
        <p:txBody>
          <a:bodyPr wrap="square">
            <a:spAutoFit/>
          </a:bodyPr>
          <a:lstStyle/>
          <a:p>
            <a:pPr algn="r"/>
            <a:r>
              <a:rPr lang="en-PH" sz="1000" dirty="0">
                <a:latin typeface="+mj-lt"/>
              </a:rPr>
              <a:t>2</a:t>
            </a:r>
          </a:p>
        </p:txBody>
      </p:sp>
      <p:sp>
        <p:nvSpPr>
          <p:cNvPr id="9" name="Rectangle 3">
            <a:extLst>
              <a:ext uri="{FF2B5EF4-FFF2-40B4-BE49-F238E27FC236}">
                <a16:creationId xmlns:a16="http://schemas.microsoft.com/office/drawing/2014/main" id="{9DD7E24D-73D1-D11C-33CD-C8EE7F7B7043}"/>
              </a:ext>
            </a:extLst>
          </p:cNvPr>
          <p:cNvSpPr>
            <a:spLocks noChangeArrowheads="1"/>
          </p:cNvSpPr>
          <p:nvPr/>
        </p:nvSpPr>
        <p:spPr bwMode="auto">
          <a:xfrm>
            <a:off x="-3697" y="5942415"/>
            <a:ext cx="8784976" cy="400110"/>
          </a:xfrm>
          <a:prstGeom prst="rect">
            <a:avLst/>
          </a:prstGeom>
          <a:noFill/>
          <a:ln w="9525">
            <a:noFill/>
            <a:miter lim="800000"/>
            <a:headEnd/>
            <a:tailEnd/>
          </a:ln>
        </p:spPr>
        <p:txBody>
          <a:bodyPr wrap="square">
            <a:spAutoFit/>
          </a:bodyPr>
          <a:lstStyle/>
          <a:p>
            <a:r>
              <a:rPr lang="en-US" altLang="en-US" sz="1000" dirty="0"/>
              <a:t>1 </a:t>
            </a:r>
            <a:r>
              <a:rPr lang="en-US" sz="1000" dirty="0">
                <a:solidFill>
                  <a:schemeClr val="accent1">
                    <a:lumMod val="50000"/>
                  </a:schemeClr>
                </a:solidFill>
                <a:latin typeface="+mj-lt"/>
                <a:hlinkClick r:id="rId6"/>
              </a:rPr>
              <a:t>https://dictionnaire.lerobert.com/google-dictionnaire-fr?param=%C3%A9pid%C3%A9miologie</a:t>
            </a:r>
            <a:endParaRPr lang="en-GB" sz="1000" u="sng" dirty="0"/>
          </a:p>
          <a:p>
            <a:r>
              <a:rPr lang="en-GB" sz="1000" dirty="0"/>
              <a:t>2 </a:t>
            </a:r>
            <a:r>
              <a:rPr lang="en-US" sz="1000" dirty="0">
                <a:solidFill>
                  <a:schemeClr val="accent1">
                    <a:lumMod val="50000"/>
                  </a:schemeClr>
                </a:solidFill>
                <a:latin typeface="+mj-lt"/>
                <a:hlinkClick r:id="rId7"/>
              </a:rPr>
              <a:t>https://iris.who.int/bitstream/handle/10665/272284/9789241565578-eng.pdf?sequence=1</a:t>
            </a:r>
            <a:endParaRPr lang="en-GB" sz="1000" dirty="0"/>
          </a:p>
        </p:txBody>
      </p:sp>
    </p:spTree>
    <p:extLst>
      <p:ext uri="{BB962C8B-B14F-4D97-AF65-F5344CB8AC3E}">
        <p14:creationId xmlns:p14="http://schemas.microsoft.com/office/powerpoint/2010/main" val="1697124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313682" y="5139574"/>
            <a:ext cx="7830318" cy="830997"/>
          </a:xfrm>
          <a:prstGeom prst="rect">
            <a:avLst/>
          </a:prstGeom>
          <a:noFill/>
        </p:spPr>
        <p:txBody>
          <a:bodyPr wrap="square" rtlCol="0">
            <a:spAutoFit/>
          </a:bodyPr>
          <a:lstStyle/>
          <a:p>
            <a:r>
              <a:rPr lang="en-US" sz="2400" dirty="0"/>
              <a:t>Allows a more comprehensive and systemic approach to Universal Health Coverage (UHC)</a:t>
            </a:r>
          </a:p>
        </p:txBody>
      </p:sp>
      <p:pic>
        <p:nvPicPr>
          <p:cNvPr id="11" name="Picture 26"/>
          <p:cNvPicPr>
            <a:picLocks noChangeAspect="1" noChangeArrowheads="1"/>
          </p:cNvPicPr>
          <p:nvPr/>
        </p:nvPicPr>
        <p:blipFill>
          <a:blip r:embed="rId3" cstate="print"/>
          <a:srcRect l="54922" t="50928" b="5501"/>
          <a:stretch>
            <a:fillRect/>
          </a:stretch>
        </p:blipFill>
        <p:spPr bwMode="auto">
          <a:xfrm>
            <a:off x="4296594" y="1765303"/>
            <a:ext cx="1802418" cy="1394237"/>
          </a:xfrm>
          <a:prstGeom prst="rect">
            <a:avLst/>
          </a:prstGeom>
          <a:noFill/>
          <a:ln w="9525">
            <a:noFill/>
            <a:miter lim="800000"/>
            <a:headEnd/>
            <a:tailEnd/>
          </a:ln>
        </p:spPr>
      </p:pic>
      <p:pic>
        <p:nvPicPr>
          <p:cNvPr id="12" name="Picture 27"/>
          <p:cNvPicPr>
            <a:picLocks noChangeAspect="1" noChangeArrowheads="1"/>
          </p:cNvPicPr>
          <p:nvPr/>
        </p:nvPicPr>
        <p:blipFill>
          <a:blip r:embed="rId3" cstate="print"/>
          <a:srcRect l="12097" t="12549" r="39166" b="58659"/>
          <a:stretch>
            <a:fillRect/>
          </a:stretch>
        </p:blipFill>
        <p:spPr bwMode="auto">
          <a:xfrm>
            <a:off x="2210878" y="685183"/>
            <a:ext cx="2228939" cy="1053759"/>
          </a:xfrm>
          <a:prstGeom prst="rect">
            <a:avLst/>
          </a:prstGeom>
          <a:noFill/>
          <a:ln w="9525">
            <a:noFill/>
            <a:miter lim="800000"/>
            <a:headEnd/>
            <a:tailEnd/>
          </a:ln>
        </p:spPr>
      </p:pic>
      <p:pic>
        <p:nvPicPr>
          <p:cNvPr id="13" name="Picture 28"/>
          <p:cNvPicPr>
            <a:picLocks noChangeAspect="1" noChangeArrowheads="1"/>
          </p:cNvPicPr>
          <p:nvPr/>
        </p:nvPicPr>
        <p:blipFill>
          <a:blip r:embed="rId3" cstate="print"/>
          <a:srcRect l="60834" t="14763" r="3737" b="57632"/>
          <a:stretch>
            <a:fillRect/>
          </a:stretch>
        </p:blipFill>
        <p:spPr bwMode="auto">
          <a:xfrm>
            <a:off x="4403946" y="685182"/>
            <a:ext cx="1836070" cy="1144710"/>
          </a:xfrm>
          <a:prstGeom prst="rect">
            <a:avLst/>
          </a:prstGeom>
          <a:noFill/>
          <a:ln w="9525">
            <a:noFill/>
            <a:miter lim="800000"/>
            <a:headEnd/>
            <a:tailEnd/>
          </a:ln>
        </p:spPr>
      </p:pic>
      <p:pic>
        <p:nvPicPr>
          <p:cNvPr id="14" name="Picture 29"/>
          <p:cNvPicPr>
            <a:picLocks noChangeAspect="1" noChangeArrowheads="1"/>
          </p:cNvPicPr>
          <p:nvPr/>
        </p:nvPicPr>
        <p:blipFill>
          <a:blip r:embed="rId4" cstate="print"/>
          <a:srcRect l="11810" t="40608" r="44479" b="15105"/>
          <a:stretch>
            <a:fillRect/>
          </a:stretch>
        </p:blipFill>
        <p:spPr bwMode="auto">
          <a:xfrm>
            <a:off x="2328484" y="1837311"/>
            <a:ext cx="1535268" cy="1244849"/>
          </a:xfrm>
          <a:prstGeom prst="rect">
            <a:avLst/>
          </a:prstGeom>
          <a:noFill/>
          <a:ln w="9525">
            <a:noFill/>
            <a:miter lim="800000"/>
            <a:headEnd/>
            <a:tailEnd/>
          </a:ln>
        </p:spPr>
      </p:pic>
      <p:grpSp>
        <p:nvGrpSpPr>
          <p:cNvPr id="15" name="Group 30"/>
          <p:cNvGrpSpPr>
            <a:grpSpLocks/>
          </p:cNvGrpSpPr>
          <p:nvPr/>
        </p:nvGrpSpPr>
        <p:grpSpPr bwMode="auto">
          <a:xfrm>
            <a:off x="7345896" y="757190"/>
            <a:ext cx="2494520" cy="2225906"/>
            <a:chOff x="3742" y="2783"/>
            <a:chExt cx="1725" cy="1537"/>
          </a:xfrm>
        </p:grpSpPr>
        <p:pic>
          <p:nvPicPr>
            <p:cNvPr id="16" name="Picture 31"/>
            <p:cNvPicPr>
              <a:picLocks noChangeAspect="1" noChangeArrowheads="1"/>
            </p:cNvPicPr>
            <p:nvPr/>
          </p:nvPicPr>
          <p:blipFill>
            <a:blip r:embed="rId5" cstate="print"/>
            <a:srcRect l="44548" t="21750" b="13031"/>
            <a:stretch>
              <a:fillRect/>
            </a:stretch>
          </p:blipFill>
          <p:spPr bwMode="auto">
            <a:xfrm>
              <a:off x="3833" y="2783"/>
              <a:ext cx="1634" cy="1537"/>
            </a:xfrm>
            <a:prstGeom prst="rect">
              <a:avLst/>
            </a:prstGeom>
            <a:noFill/>
            <a:ln w="9525">
              <a:noFill/>
              <a:miter lim="800000"/>
              <a:headEnd/>
              <a:tailEnd/>
            </a:ln>
          </p:spPr>
        </p:pic>
        <p:sp>
          <p:nvSpPr>
            <p:cNvPr id="17" name="Rectangle 32"/>
            <p:cNvSpPr>
              <a:spLocks noChangeArrowheads="1"/>
            </p:cNvSpPr>
            <p:nvPr/>
          </p:nvSpPr>
          <p:spPr bwMode="auto">
            <a:xfrm>
              <a:off x="3742" y="3793"/>
              <a:ext cx="227" cy="527"/>
            </a:xfrm>
            <a:prstGeom prst="rect">
              <a:avLst/>
            </a:prstGeom>
            <a:solidFill>
              <a:schemeClr val="bg1"/>
            </a:solidFill>
            <a:ln w="9525">
              <a:solidFill>
                <a:schemeClr val="bg1"/>
              </a:solidFill>
              <a:miter lim="800000"/>
              <a:headEnd/>
              <a:tailEnd/>
            </a:ln>
          </p:spPr>
          <p:txBody>
            <a:bodyPr wrap="none" anchor="ctr"/>
            <a:lstStyle/>
            <a:p>
              <a:endParaRPr lang="fr-CH">
                <a:solidFill>
                  <a:schemeClr val="accent1">
                    <a:lumMod val="50000"/>
                  </a:schemeClr>
                </a:solidFill>
              </a:endParaRPr>
            </a:p>
          </p:txBody>
        </p:sp>
      </p:grpSp>
      <p:sp>
        <p:nvSpPr>
          <p:cNvPr id="18" name="Right Arrow 17"/>
          <p:cNvSpPr/>
          <p:nvPr/>
        </p:nvSpPr>
        <p:spPr>
          <a:xfrm>
            <a:off x="6637252" y="1738941"/>
            <a:ext cx="603496" cy="41764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9" name="Oval 18"/>
          <p:cNvSpPr/>
          <p:nvPr/>
        </p:nvSpPr>
        <p:spPr>
          <a:xfrm>
            <a:off x="8415881" y="1582161"/>
            <a:ext cx="539451" cy="6547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0" name="Title 1"/>
          <p:cNvSpPr txBox="1">
            <a:spLocks/>
          </p:cNvSpPr>
          <p:nvPr/>
        </p:nvSpPr>
        <p:spPr>
          <a:xfrm>
            <a:off x="8184233" y="1603368"/>
            <a:ext cx="1126409" cy="623600"/>
          </a:xfrm>
          <a:prstGeom prst="rect">
            <a:avLst/>
          </a:prstGeom>
        </p:spPr>
        <p:txBody>
          <a:bodyPr vert="horz" lIns="91440" tIns="45720" rIns="91440" bIns="45720" rtlCol="0" anchor="ctr">
            <a:noAutofit/>
          </a:bodyPr>
          <a:lstStyle/>
          <a:p>
            <a:pPr>
              <a:spcBef>
                <a:spcPct val="0"/>
              </a:spcBef>
              <a:defRPr/>
            </a:pPr>
            <a:r>
              <a:rPr lang="en-US" sz="1400" dirty="0">
                <a:solidFill>
                  <a:schemeClr val="accent1">
                    <a:lumMod val="50000"/>
                  </a:schemeClr>
                </a:solidFill>
                <a:latin typeface="+mj-lt"/>
                <a:ea typeface="+mj-ea"/>
                <a:cs typeface="+mj-cs"/>
              </a:rPr>
              <a:t>Geography</a:t>
            </a:r>
          </a:p>
        </p:txBody>
      </p:sp>
      <p:pic>
        <p:nvPicPr>
          <p:cNvPr id="21" name="Picture 20" descr="C:\Users\Samsung\AppData\Local\Microsoft\Windows\INetCache\Content.Word\KHM_Figure_18_final.jpg"/>
          <p:cNvPicPr/>
          <p:nvPr/>
        </p:nvPicPr>
        <p:blipFill>
          <a:blip r:embed="rId6" cstate="print"/>
          <a:srcRect l="7802" t="5572" r="7553" b="6136"/>
          <a:stretch>
            <a:fillRect/>
          </a:stretch>
        </p:blipFill>
        <p:spPr bwMode="auto">
          <a:xfrm>
            <a:off x="9614172" y="3582232"/>
            <a:ext cx="1733872" cy="1312821"/>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22" name="Right Arrow 21"/>
          <p:cNvSpPr/>
          <p:nvPr/>
        </p:nvSpPr>
        <p:spPr>
          <a:xfrm>
            <a:off x="882278" y="5146404"/>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3" name="TextBox 22"/>
          <p:cNvSpPr txBox="1"/>
          <p:nvPr/>
        </p:nvSpPr>
        <p:spPr>
          <a:xfrm>
            <a:off x="1314004" y="4633370"/>
            <a:ext cx="7617127" cy="461665"/>
          </a:xfrm>
          <a:prstGeom prst="rect">
            <a:avLst/>
          </a:prstGeom>
          <a:noFill/>
        </p:spPr>
        <p:txBody>
          <a:bodyPr wrap="square" rtlCol="0">
            <a:spAutoFit/>
          </a:bodyPr>
          <a:lstStyle/>
          <a:p>
            <a:r>
              <a:rPr lang="en-US" sz="2400" dirty="0"/>
              <a:t>A strong geographic aspect to the assurance of services</a:t>
            </a:r>
          </a:p>
        </p:txBody>
      </p:sp>
      <p:sp>
        <p:nvSpPr>
          <p:cNvPr id="24" name="TextBox 23"/>
          <p:cNvSpPr txBox="1"/>
          <p:nvPr/>
        </p:nvSpPr>
        <p:spPr>
          <a:xfrm>
            <a:off x="1314325" y="3420616"/>
            <a:ext cx="7784653" cy="1200329"/>
          </a:xfrm>
          <a:prstGeom prst="rect">
            <a:avLst/>
          </a:prstGeom>
          <a:noFill/>
        </p:spPr>
        <p:txBody>
          <a:bodyPr wrap="square" rtlCol="0">
            <a:spAutoFit/>
          </a:bodyPr>
          <a:lstStyle/>
          <a:p>
            <a:r>
              <a:rPr lang="en-US" sz="2400" dirty="0"/>
              <a:t>Physical (geographical) access to health care is influenced by the location of the health services, the spatial distribution of the population and the environment between the two</a:t>
            </a:r>
          </a:p>
        </p:txBody>
      </p:sp>
      <p:pic>
        <p:nvPicPr>
          <p:cNvPr id="26" name="Picture 2" descr="D:\GIS_Lab_brief.jpg"/>
          <p:cNvPicPr>
            <a:picLocks noChangeAspect="1" noChangeArrowheads="1"/>
          </p:cNvPicPr>
          <p:nvPr/>
        </p:nvPicPr>
        <p:blipFill>
          <a:blip r:embed="rId7" cstate="print"/>
          <a:srcRect/>
          <a:stretch>
            <a:fillRect/>
          </a:stretch>
        </p:blipFill>
        <p:spPr bwMode="auto">
          <a:xfrm>
            <a:off x="10519181" y="2964505"/>
            <a:ext cx="1264113" cy="1569487"/>
          </a:xfrm>
          <a:prstGeom prst="rect">
            <a:avLst/>
          </a:prstGeom>
          <a:ln>
            <a:noFill/>
          </a:ln>
          <a:effectLst>
            <a:outerShdw blurRad="292100" dist="139700" dir="2700000" algn="tl" rotWithShape="0">
              <a:srgbClr val="333333">
                <a:alpha val="65000"/>
              </a:srgbClr>
            </a:outerShdw>
          </a:effectLst>
        </p:spPr>
      </p:pic>
      <p:sp>
        <p:nvSpPr>
          <p:cNvPr id="27" name="Right Arrow 26"/>
          <p:cNvSpPr/>
          <p:nvPr/>
        </p:nvSpPr>
        <p:spPr>
          <a:xfrm>
            <a:off x="860506" y="4673479"/>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8" name="Right Arrow 27"/>
          <p:cNvSpPr/>
          <p:nvPr/>
        </p:nvSpPr>
        <p:spPr>
          <a:xfrm>
            <a:off x="860506" y="3441618"/>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7" name="Picture 6">
            <a:extLst>
              <a:ext uri="{FF2B5EF4-FFF2-40B4-BE49-F238E27FC236}">
                <a16:creationId xmlns:a16="http://schemas.microsoft.com/office/drawing/2014/main" id="{52DECE0D-D95A-E8FA-6530-9E38139D38E5}"/>
              </a:ext>
            </a:extLst>
          </p:cNvPr>
          <p:cNvPicPr>
            <a:picLocks noChangeAspect="1"/>
          </p:cNvPicPr>
          <p:nvPr/>
        </p:nvPicPr>
        <p:blipFill>
          <a:blip r:embed="rId8"/>
          <a:stretch>
            <a:fillRect/>
          </a:stretch>
        </p:blipFill>
        <p:spPr>
          <a:xfrm>
            <a:off x="9921656" y="5071150"/>
            <a:ext cx="1876563" cy="1049603"/>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544C889-F2C5-9FF9-9183-E5DFB42CC9B4}"/>
              </a:ext>
            </a:extLst>
          </p:cNvPr>
          <p:cNvSpPr txBox="1"/>
          <p:nvPr/>
        </p:nvSpPr>
        <p:spPr>
          <a:xfrm>
            <a:off x="10173563" y="2916368"/>
            <a:ext cx="328264" cy="246221"/>
          </a:xfrm>
          <a:prstGeom prst="rect">
            <a:avLst/>
          </a:prstGeom>
          <a:noFill/>
        </p:spPr>
        <p:txBody>
          <a:bodyPr wrap="square">
            <a:spAutoFit/>
          </a:bodyPr>
          <a:lstStyle/>
          <a:p>
            <a:r>
              <a:rPr lang="en-PH" sz="1000" dirty="0">
                <a:latin typeface="+mj-lt"/>
              </a:rPr>
              <a:t>1</a:t>
            </a:r>
          </a:p>
        </p:txBody>
      </p:sp>
      <p:sp>
        <p:nvSpPr>
          <p:cNvPr id="9" name="TextBox 8">
            <a:extLst>
              <a:ext uri="{FF2B5EF4-FFF2-40B4-BE49-F238E27FC236}">
                <a16:creationId xmlns:a16="http://schemas.microsoft.com/office/drawing/2014/main" id="{C094ABF3-ED9C-B175-C6C9-F8D60F074852}"/>
              </a:ext>
            </a:extLst>
          </p:cNvPr>
          <p:cNvSpPr txBox="1"/>
          <p:nvPr/>
        </p:nvSpPr>
        <p:spPr>
          <a:xfrm>
            <a:off x="9635326" y="5071150"/>
            <a:ext cx="328264" cy="246221"/>
          </a:xfrm>
          <a:prstGeom prst="rect">
            <a:avLst/>
          </a:prstGeom>
          <a:noFill/>
        </p:spPr>
        <p:txBody>
          <a:bodyPr wrap="square">
            <a:spAutoFit/>
          </a:bodyPr>
          <a:lstStyle/>
          <a:p>
            <a:r>
              <a:rPr lang="en-PH" sz="1000" dirty="0">
                <a:latin typeface="+mj-lt"/>
              </a:rPr>
              <a:t>2</a:t>
            </a:r>
          </a:p>
        </p:txBody>
      </p:sp>
      <p:sp>
        <p:nvSpPr>
          <p:cNvPr id="2" name="Title 1">
            <a:extLst>
              <a:ext uri="{FF2B5EF4-FFF2-40B4-BE49-F238E27FC236}">
                <a16:creationId xmlns:a16="http://schemas.microsoft.com/office/drawing/2014/main" id="{617DD0AD-7E92-6CAF-7EED-009741C9CE56}"/>
              </a:ext>
            </a:extLst>
          </p:cNvPr>
          <p:cNvSpPr txBox="1">
            <a:spLocks/>
          </p:cNvSpPr>
          <p:nvPr/>
        </p:nvSpPr>
        <p:spPr bwMode="auto">
          <a:xfrm>
            <a:off x="2157010" y="1606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PH" altLang="en-US" sz="3200" b="1" dirty="0">
                <a:solidFill>
                  <a:srgbClr val="002147"/>
                </a:solidFill>
                <a:latin typeface="+mn-lt"/>
              </a:rPr>
              <a:t>Assurance of services</a:t>
            </a:r>
          </a:p>
        </p:txBody>
      </p:sp>
      <p:sp>
        <p:nvSpPr>
          <p:cNvPr id="5" name="Rectangle 3">
            <a:extLst>
              <a:ext uri="{FF2B5EF4-FFF2-40B4-BE49-F238E27FC236}">
                <a16:creationId xmlns:a16="http://schemas.microsoft.com/office/drawing/2014/main" id="{31C62D2D-E20E-9AAF-597B-011F26BF9660}"/>
              </a:ext>
            </a:extLst>
          </p:cNvPr>
          <p:cNvSpPr>
            <a:spLocks noChangeArrowheads="1"/>
          </p:cNvSpPr>
          <p:nvPr/>
        </p:nvSpPr>
        <p:spPr bwMode="auto">
          <a:xfrm>
            <a:off x="-3697" y="5951380"/>
            <a:ext cx="4710168" cy="400110"/>
          </a:xfrm>
          <a:prstGeom prst="rect">
            <a:avLst/>
          </a:prstGeom>
          <a:noFill/>
          <a:ln w="9525">
            <a:noFill/>
            <a:miter lim="800000"/>
            <a:headEnd/>
            <a:tailEnd/>
          </a:ln>
        </p:spPr>
        <p:txBody>
          <a:bodyPr wrap="square">
            <a:spAutoFit/>
          </a:bodyPr>
          <a:lstStyle/>
          <a:p>
            <a:r>
              <a:rPr lang="en-US" altLang="en-US" sz="1000" dirty="0"/>
              <a:t>1 </a:t>
            </a:r>
            <a:r>
              <a:rPr lang="en-PH" sz="1000" dirty="0">
                <a:latin typeface="+mj-lt"/>
                <a:hlinkClick r:id="rId9"/>
              </a:rPr>
              <a:t>https://www.adb.org/publications/geography-universal-health-coverage</a:t>
            </a:r>
            <a:r>
              <a:rPr lang="en-PH" sz="1000" dirty="0">
                <a:latin typeface="+mj-lt"/>
              </a:rPr>
              <a:t> </a:t>
            </a:r>
            <a:endParaRPr lang="en-GB" sz="1000" u="sng" dirty="0"/>
          </a:p>
          <a:p>
            <a:r>
              <a:rPr lang="en-GB" sz="1000" dirty="0"/>
              <a:t>2 </a:t>
            </a:r>
            <a:r>
              <a:rPr lang="en-PH" sz="1000" dirty="0">
                <a:latin typeface="+mj-lt"/>
              </a:rPr>
              <a:t>APMEN tech talk </a:t>
            </a:r>
            <a:r>
              <a:rPr lang="en-PH" sz="1000" dirty="0">
                <a:latin typeface="+mj-lt"/>
                <a:hlinkClick r:id="rId10"/>
              </a:rPr>
              <a:t>https://www.youtube.com/watch?v=pTsJJKCkFJQ</a:t>
            </a:r>
            <a:r>
              <a:rPr lang="en-PH" sz="1000" dirty="0">
                <a:latin typeface="+mj-lt"/>
              </a:rPr>
              <a:t> </a:t>
            </a:r>
            <a:endParaRPr lang="en-GB" sz="1000" dirty="0"/>
          </a:p>
        </p:txBody>
      </p:sp>
    </p:spTree>
    <p:extLst>
      <p:ext uri="{BB962C8B-B14F-4D97-AF65-F5344CB8AC3E}">
        <p14:creationId xmlns:p14="http://schemas.microsoft.com/office/powerpoint/2010/main" val="413089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65">
            <a:extLst>
              <a:ext uri="{FF2B5EF4-FFF2-40B4-BE49-F238E27FC236}">
                <a16:creationId xmlns:a16="http://schemas.microsoft.com/office/drawing/2014/main" id="{474EC2AB-9A7E-1907-86FA-89461B3071EC}"/>
              </a:ext>
            </a:extLst>
          </p:cNvPr>
          <p:cNvSpPr/>
          <p:nvPr/>
        </p:nvSpPr>
        <p:spPr>
          <a:xfrm>
            <a:off x="753736" y="2076482"/>
            <a:ext cx="323795" cy="31641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 name="TextBox 2">
            <a:extLst>
              <a:ext uri="{FF2B5EF4-FFF2-40B4-BE49-F238E27FC236}">
                <a16:creationId xmlns:a16="http://schemas.microsoft.com/office/drawing/2014/main" id="{D8F1BF9B-2F28-03F4-C79B-AB7F241926F8}"/>
              </a:ext>
            </a:extLst>
          </p:cNvPr>
          <p:cNvSpPr txBox="1"/>
          <p:nvPr/>
        </p:nvSpPr>
        <p:spPr>
          <a:xfrm>
            <a:off x="1117904" y="2022476"/>
            <a:ext cx="5441738" cy="1938992"/>
          </a:xfrm>
          <a:prstGeom prst="rect">
            <a:avLst/>
          </a:prstGeom>
          <a:noFill/>
        </p:spPr>
        <p:txBody>
          <a:bodyPr wrap="square" rtlCol="0">
            <a:spAutoFit/>
          </a:bodyPr>
          <a:lstStyle/>
          <a:p>
            <a:r>
              <a:rPr lang="en-US" sz="2400" dirty="0"/>
              <a:t>Equitable access to quality health care is mediated by a number of factors that stand between the availability of services and actual effective service usage or coverage</a:t>
            </a:r>
          </a:p>
        </p:txBody>
      </p:sp>
      <p:sp>
        <p:nvSpPr>
          <p:cNvPr id="4" name="Right Arrow 68">
            <a:extLst>
              <a:ext uri="{FF2B5EF4-FFF2-40B4-BE49-F238E27FC236}">
                <a16:creationId xmlns:a16="http://schemas.microsoft.com/office/drawing/2014/main" id="{F2F4C8E0-82D3-5BAE-2D0E-276E64A9B54C}"/>
              </a:ext>
            </a:extLst>
          </p:cNvPr>
          <p:cNvSpPr/>
          <p:nvPr/>
        </p:nvSpPr>
        <p:spPr>
          <a:xfrm>
            <a:off x="753736" y="4015793"/>
            <a:ext cx="323795" cy="31641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5" name="TextBox 4">
            <a:extLst>
              <a:ext uri="{FF2B5EF4-FFF2-40B4-BE49-F238E27FC236}">
                <a16:creationId xmlns:a16="http://schemas.microsoft.com/office/drawing/2014/main" id="{BE9283FD-9F03-2739-1A8B-D369474E1F4E}"/>
              </a:ext>
            </a:extLst>
          </p:cNvPr>
          <p:cNvSpPr txBox="1"/>
          <p:nvPr/>
        </p:nvSpPr>
        <p:spPr>
          <a:xfrm>
            <a:off x="1139927" y="3934013"/>
            <a:ext cx="5126402" cy="830997"/>
          </a:xfrm>
          <a:prstGeom prst="rect">
            <a:avLst/>
          </a:prstGeom>
          <a:noFill/>
        </p:spPr>
        <p:txBody>
          <a:bodyPr wrap="square" rtlCol="0">
            <a:spAutoFit/>
          </a:bodyPr>
          <a:lstStyle/>
          <a:p>
            <a:r>
              <a:rPr lang="en-US" sz="2400" dirty="0"/>
              <a:t>The </a:t>
            </a:r>
            <a:r>
              <a:rPr lang="en-US" sz="2400" dirty="0" err="1"/>
              <a:t>Tanahashi</a:t>
            </a:r>
            <a:r>
              <a:rPr lang="en-US" sz="2400" dirty="0"/>
              <a:t> framework can be used to analyze health service coverage</a:t>
            </a:r>
          </a:p>
        </p:txBody>
      </p:sp>
      <p:pic>
        <p:nvPicPr>
          <p:cNvPr id="9" name="Picture 8">
            <a:extLst>
              <a:ext uri="{FF2B5EF4-FFF2-40B4-BE49-F238E27FC236}">
                <a16:creationId xmlns:a16="http://schemas.microsoft.com/office/drawing/2014/main" id="{AE5C5A2F-8442-DB23-985B-A8D06D46FDB7}"/>
              </a:ext>
            </a:extLst>
          </p:cNvPr>
          <p:cNvPicPr>
            <a:picLocks noChangeAspect="1"/>
          </p:cNvPicPr>
          <p:nvPr/>
        </p:nvPicPr>
        <p:blipFill rotWithShape="1">
          <a:blip r:embed="rId3"/>
          <a:srcRect l="21650" t="13654" r="35038" b="9293"/>
          <a:stretch/>
        </p:blipFill>
        <p:spPr>
          <a:xfrm>
            <a:off x="7257700" y="2076482"/>
            <a:ext cx="3647323" cy="3514694"/>
          </a:xfrm>
          <a:prstGeom prst="rect">
            <a:avLst/>
          </a:prstGeom>
        </p:spPr>
      </p:pic>
      <p:sp>
        <p:nvSpPr>
          <p:cNvPr id="10" name="Rectangle 9">
            <a:extLst>
              <a:ext uri="{FF2B5EF4-FFF2-40B4-BE49-F238E27FC236}">
                <a16:creationId xmlns:a16="http://schemas.microsoft.com/office/drawing/2014/main" id="{2EFABC01-6399-7510-0DA2-BA5776594114}"/>
              </a:ext>
            </a:extLst>
          </p:cNvPr>
          <p:cNvSpPr/>
          <p:nvPr/>
        </p:nvSpPr>
        <p:spPr>
          <a:xfrm flipH="1" flipV="1">
            <a:off x="7329707" y="4447920"/>
            <a:ext cx="3575314" cy="1200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11" name="TextBox 10">
            <a:extLst>
              <a:ext uri="{FF2B5EF4-FFF2-40B4-BE49-F238E27FC236}">
                <a16:creationId xmlns:a16="http://schemas.microsoft.com/office/drawing/2014/main" id="{AD724BB9-CE68-1ADB-8498-11F833CF0982}"/>
              </a:ext>
            </a:extLst>
          </p:cNvPr>
          <p:cNvSpPr txBox="1"/>
          <p:nvPr/>
        </p:nvSpPr>
        <p:spPr>
          <a:xfrm>
            <a:off x="618565" y="750699"/>
            <a:ext cx="10972801" cy="830997"/>
          </a:xfrm>
          <a:prstGeom prst="rect">
            <a:avLst/>
          </a:prstGeom>
          <a:noFill/>
        </p:spPr>
        <p:txBody>
          <a:bodyPr wrap="square" rtlCol="0">
            <a:spAutoFit/>
          </a:bodyPr>
          <a:lstStyle/>
          <a:p>
            <a:pPr algn="ctr"/>
            <a:r>
              <a:rPr lang="en-US" sz="2400" dirty="0"/>
              <a:t>“Universal Health Coverage means that all individuals and communities receive the health services they need without suffering financial hardship.”</a:t>
            </a:r>
            <a:r>
              <a:rPr lang="en-PH" sz="2400" baseline="30000" dirty="0"/>
              <a:t>1</a:t>
            </a:r>
          </a:p>
        </p:txBody>
      </p:sp>
      <p:sp>
        <p:nvSpPr>
          <p:cNvPr id="12" name="Title 1">
            <a:extLst>
              <a:ext uri="{FF2B5EF4-FFF2-40B4-BE49-F238E27FC236}">
                <a16:creationId xmlns:a16="http://schemas.microsoft.com/office/drawing/2014/main" id="{5A09A6EB-06A8-EE93-9C15-AC423D2DB8A9}"/>
              </a:ext>
            </a:extLst>
          </p:cNvPr>
          <p:cNvSpPr txBox="1">
            <a:spLocks/>
          </p:cNvSpPr>
          <p:nvPr/>
        </p:nvSpPr>
        <p:spPr>
          <a:xfrm>
            <a:off x="7905209" y="5648843"/>
            <a:ext cx="2424309" cy="298173"/>
          </a:xfrm>
          <a:prstGeom prst="rect">
            <a:avLst/>
          </a:prstGeom>
        </p:spPr>
        <p:txBody>
          <a:bodyPr vert="horz" lIns="68580" tIns="34290" rIns="68580" bIns="34290" rtlCol="0" anchor="b">
            <a:noAutofit/>
          </a:bodyPr>
          <a:lstStyle/>
          <a:p>
            <a:pPr algn="ctr" defTabSz="685800">
              <a:lnSpc>
                <a:spcPct val="90000"/>
              </a:lnSpc>
              <a:defRPr/>
            </a:pPr>
            <a:r>
              <a:rPr lang="en-US" sz="1050" dirty="0" err="1">
                <a:solidFill>
                  <a:srgbClr val="4F8CB5"/>
                </a:solidFill>
                <a:latin typeface="Arial" charset="0"/>
                <a:ea typeface="Arial" charset="0"/>
              </a:rPr>
              <a:t>Tanahashi</a:t>
            </a:r>
            <a:r>
              <a:rPr lang="en-US" sz="1050" dirty="0">
                <a:solidFill>
                  <a:srgbClr val="4F8CB5"/>
                </a:solidFill>
                <a:latin typeface="Arial" charset="0"/>
                <a:ea typeface="Arial" charset="0"/>
              </a:rPr>
              <a:t> framework (1978) </a:t>
            </a:r>
          </a:p>
        </p:txBody>
      </p:sp>
      <p:sp>
        <p:nvSpPr>
          <p:cNvPr id="13" name="Right Arrow 68">
            <a:extLst>
              <a:ext uri="{FF2B5EF4-FFF2-40B4-BE49-F238E27FC236}">
                <a16:creationId xmlns:a16="http://schemas.microsoft.com/office/drawing/2014/main" id="{69D14B12-C8C6-85C4-35B7-CFBC43670D21}"/>
              </a:ext>
            </a:extLst>
          </p:cNvPr>
          <p:cNvSpPr/>
          <p:nvPr/>
        </p:nvSpPr>
        <p:spPr>
          <a:xfrm>
            <a:off x="753736" y="4843058"/>
            <a:ext cx="323795" cy="31641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4" name="TextBox 13">
            <a:extLst>
              <a:ext uri="{FF2B5EF4-FFF2-40B4-BE49-F238E27FC236}">
                <a16:creationId xmlns:a16="http://schemas.microsoft.com/office/drawing/2014/main" id="{F376B775-CBCF-C751-3276-3494BC564386}"/>
              </a:ext>
            </a:extLst>
          </p:cNvPr>
          <p:cNvSpPr txBox="1"/>
          <p:nvPr/>
        </p:nvSpPr>
        <p:spPr>
          <a:xfrm>
            <a:off x="1117906" y="4783188"/>
            <a:ext cx="5148424" cy="830997"/>
          </a:xfrm>
          <a:prstGeom prst="rect">
            <a:avLst/>
          </a:prstGeom>
          <a:noFill/>
        </p:spPr>
        <p:txBody>
          <a:bodyPr wrap="square" rtlCol="0">
            <a:spAutoFit/>
          </a:bodyPr>
          <a:lstStyle/>
          <a:p>
            <a:r>
              <a:rPr lang="en-US" sz="2400" dirty="0"/>
              <a:t>The first three levels of this framework have a strong geographical dimension.</a:t>
            </a:r>
          </a:p>
        </p:txBody>
      </p:sp>
      <p:sp>
        <p:nvSpPr>
          <p:cNvPr id="15" name="Right Arrow 68">
            <a:extLst>
              <a:ext uri="{FF2B5EF4-FFF2-40B4-BE49-F238E27FC236}">
                <a16:creationId xmlns:a16="http://schemas.microsoft.com/office/drawing/2014/main" id="{2C4AD87E-FA5F-1FA1-614D-5B028541D037}"/>
              </a:ext>
            </a:extLst>
          </p:cNvPr>
          <p:cNvSpPr/>
          <p:nvPr/>
        </p:nvSpPr>
        <p:spPr>
          <a:xfrm>
            <a:off x="6559642" y="5159724"/>
            <a:ext cx="553953" cy="3256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E0CBDFBA-2E41-7D2D-483E-BC9054C08F5F}"/>
              </a:ext>
            </a:extLst>
          </p:cNvPr>
          <p:cNvSpPr txBox="1"/>
          <p:nvPr/>
        </p:nvSpPr>
        <p:spPr>
          <a:xfrm>
            <a:off x="7113595" y="2323805"/>
            <a:ext cx="328264" cy="246221"/>
          </a:xfrm>
          <a:prstGeom prst="rect">
            <a:avLst/>
          </a:prstGeom>
          <a:noFill/>
        </p:spPr>
        <p:txBody>
          <a:bodyPr wrap="square">
            <a:spAutoFit/>
          </a:bodyPr>
          <a:lstStyle/>
          <a:p>
            <a:r>
              <a:rPr lang="en-PH" sz="1000" dirty="0">
                <a:latin typeface="+mj-lt"/>
              </a:rPr>
              <a:t>2</a:t>
            </a:r>
          </a:p>
        </p:txBody>
      </p:sp>
      <p:sp>
        <p:nvSpPr>
          <p:cNvPr id="6" name="Title 1">
            <a:extLst>
              <a:ext uri="{FF2B5EF4-FFF2-40B4-BE49-F238E27FC236}">
                <a16:creationId xmlns:a16="http://schemas.microsoft.com/office/drawing/2014/main" id="{3D033AAF-FB5B-04A3-E120-DF6A925D2EA9}"/>
              </a:ext>
            </a:extLst>
          </p:cNvPr>
          <p:cNvSpPr txBox="1">
            <a:spLocks/>
          </p:cNvSpPr>
          <p:nvPr/>
        </p:nvSpPr>
        <p:spPr bwMode="auto">
          <a:xfrm>
            <a:off x="2157010" y="1606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PH" altLang="en-US" sz="3200" b="1" dirty="0">
                <a:solidFill>
                  <a:srgbClr val="002147"/>
                </a:solidFill>
                <a:latin typeface="+mn-lt"/>
              </a:rPr>
              <a:t>Accessibility to health care</a:t>
            </a:r>
          </a:p>
        </p:txBody>
      </p:sp>
      <p:sp>
        <p:nvSpPr>
          <p:cNvPr id="17" name="Rectangle 3">
            <a:extLst>
              <a:ext uri="{FF2B5EF4-FFF2-40B4-BE49-F238E27FC236}">
                <a16:creationId xmlns:a16="http://schemas.microsoft.com/office/drawing/2014/main" id="{31CFBDAE-7181-CE31-7F77-275907300535}"/>
              </a:ext>
            </a:extLst>
          </p:cNvPr>
          <p:cNvSpPr>
            <a:spLocks noChangeArrowheads="1"/>
          </p:cNvSpPr>
          <p:nvPr/>
        </p:nvSpPr>
        <p:spPr bwMode="auto">
          <a:xfrm>
            <a:off x="-3697" y="5951380"/>
            <a:ext cx="4710168" cy="400110"/>
          </a:xfrm>
          <a:prstGeom prst="rect">
            <a:avLst/>
          </a:prstGeom>
          <a:noFill/>
          <a:ln w="9525">
            <a:noFill/>
            <a:miter lim="800000"/>
            <a:headEnd/>
            <a:tailEnd/>
          </a:ln>
        </p:spPr>
        <p:txBody>
          <a:bodyPr wrap="square">
            <a:spAutoFit/>
          </a:bodyPr>
          <a:lstStyle/>
          <a:p>
            <a:r>
              <a:rPr lang="en-US" altLang="en-US" sz="1000" dirty="0"/>
              <a:t>1 </a:t>
            </a:r>
            <a:r>
              <a:rPr lang="en-US" sz="1000" dirty="0">
                <a:hlinkClick r:id="rId4"/>
              </a:rPr>
              <a:t>https://www.who.int/news-room/fact-sheets/detail/universal-health-coverage-(uhc)</a:t>
            </a:r>
            <a:endParaRPr lang="en-GB" sz="1000" u="sng" dirty="0"/>
          </a:p>
          <a:p>
            <a:r>
              <a:rPr lang="en-GB" sz="1000" dirty="0"/>
              <a:t>2 </a:t>
            </a:r>
            <a:r>
              <a:rPr lang="en-PH" sz="1000" dirty="0">
                <a:hlinkClick r:id="rId5"/>
              </a:rPr>
              <a:t>https://www.adb.org/publications/geography-universal-health-coverage</a:t>
            </a:r>
            <a:endParaRPr lang="en-US" sz="1000" dirty="0">
              <a:solidFill>
                <a:schemeClr val="accent1">
                  <a:lumMod val="50000"/>
                </a:schemeClr>
              </a:solidFill>
            </a:endParaRPr>
          </a:p>
        </p:txBody>
      </p:sp>
    </p:spTree>
    <p:extLst>
      <p:ext uri="{BB962C8B-B14F-4D97-AF65-F5344CB8AC3E}">
        <p14:creationId xmlns:p14="http://schemas.microsoft.com/office/powerpoint/2010/main" val="43153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52650" y="24856"/>
            <a:ext cx="7886700" cy="693737"/>
          </a:xfrm>
        </p:spPr>
        <p:txBody>
          <a:bodyPr/>
          <a:lstStyle/>
          <a:p>
            <a:pPr algn="ctr" eaLnBrk="1" hangingPunct="1">
              <a:defRPr/>
            </a:pPr>
            <a:r>
              <a:rPr lang="en-PH" altLang="en-US" sz="3200" b="1" dirty="0">
                <a:solidFill>
                  <a:srgbClr val="002147"/>
                </a:solidFill>
                <a:latin typeface="+mn-lt"/>
              </a:rPr>
              <a:t>Policy formulation</a:t>
            </a:r>
          </a:p>
        </p:txBody>
      </p:sp>
      <p:sp>
        <p:nvSpPr>
          <p:cNvPr id="10" name="TextBox 9"/>
          <p:cNvSpPr txBox="1"/>
          <p:nvPr/>
        </p:nvSpPr>
        <p:spPr>
          <a:xfrm>
            <a:off x="2135722" y="4714488"/>
            <a:ext cx="8532440" cy="830997"/>
          </a:xfrm>
          <a:prstGeom prst="rect">
            <a:avLst/>
          </a:prstGeom>
          <a:noFill/>
        </p:spPr>
        <p:txBody>
          <a:bodyPr wrap="square" rtlCol="0">
            <a:spAutoFit/>
          </a:bodyPr>
          <a:lstStyle/>
          <a:p>
            <a:r>
              <a:rPr lang="en-US" sz="2400" dirty="0"/>
              <a:t>A map is a powerful media to visualize and analyze the spatial distribution of public health related  issues at this at all levels</a:t>
            </a:r>
            <a:r>
              <a:rPr lang="fr-FR" sz="2400" dirty="0"/>
              <a:t>.</a:t>
            </a:r>
            <a:endParaRPr lang="en-US" sz="2400" dirty="0"/>
          </a:p>
        </p:txBody>
      </p:sp>
      <p:sp>
        <p:nvSpPr>
          <p:cNvPr id="11" name="TextBox 10"/>
          <p:cNvSpPr txBox="1"/>
          <p:nvPr/>
        </p:nvSpPr>
        <p:spPr>
          <a:xfrm>
            <a:off x="2567362" y="5556588"/>
            <a:ext cx="7367723" cy="461665"/>
          </a:xfrm>
          <a:prstGeom prst="rect">
            <a:avLst/>
          </a:prstGeom>
          <a:noFill/>
        </p:spPr>
        <p:txBody>
          <a:bodyPr wrap="none" rtlCol="0">
            <a:spAutoFit/>
          </a:bodyPr>
          <a:lstStyle/>
          <a:p>
            <a:r>
              <a:rPr lang="en-US" sz="2400" dirty="0"/>
              <a:t>Support informed decision making and policy formulation</a:t>
            </a:r>
          </a:p>
        </p:txBody>
      </p:sp>
      <p:pic>
        <p:nvPicPr>
          <p:cNvPr id="12" name="Picture 2"/>
          <p:cNvPicPr>
            <a:picLocks noChangeAspect="1" noChangeArrowheads="1"/>
          </p:cNvPicPr>
          <p:nvPr/>
        </p:nvPicPr>
        <p:blipFill>
          <a:blip r:embed="rId3" cstate="print"/>
          <a:srcRect l="3219" t="26065" r="21932" b="8323"/>
          <a:stretch>
            <a:fillRect/>
          </a:stretch>
        </p:blipFill>
        <p:spPr bwMode="auto">
          <a:xfrm>
            <a:off x="8536638" y="732684"/>
            <a:ext cx="1843330" cy="1297235"/>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3" name="Picture 1"/>
          <p:cNvPicPr>
            <a:picLocks noChangeAspect="1" noChangeArrowheads="1"/>
          </p:cNvPicPr>
          <p:nvPr/>
        </p:nvPicPr>
        <p:blipFill>
          <a:blip r:embed="rId4" cstate="print"/>
          <a:srcRect l="20000" t="24614" r="18576" b="23522"/>
          <a:stretch>
            <a:fillRect/>
          </a:stretch>
        </p:blipFill>
        <p:spPr bwMode="auto">
          <a:xfrm>
            <a:off x="1847850" y="750724"/>
            <a:ext cx="2969581" cy="1347733"/>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4" name="Picture 2"/>
          <p:cNvPicPr>
            <a:picLocks noChangeAspect="1" noChangeArrowheads="1"/>
          </p:cNvPicPr>
          <p:nvPr/>
        </p:nvPicPr>
        <p:blipFill>
          <a:blip r:embed="rId5" cstate="print"/>
          <a:srcRect l="22125" t="19233" r="20000" b="26265"/>
          <a:stretch>
            <a:fillRect/>
          </a:stretch>
        </p:blipFill>
        <p:spPr bwMode="auto">
          <a:xfrm>
            <a:off x="2351585" y="1306070"/>
            <a:ext cx="2845209" cy="1440160"/>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5" name="Picture 3"/>
          <p:cNvPicPr>
            <a:picLocks noChangeAspect="1" noChangeArrowheads="1"/>
          </p:cNvPicPr>
          <p:nvPr/>
        </p:nvPicPr>
        <p:blipFill>
          <a:blip r:embed="rId6" cstate="print"/>
          <a:srcRect l="7003" t="13953" r="7476" b="3410"/>
          <a:stretch>
            <a:fillRect/>
          </a:stretch>
        </p:blipFill>
        <p:spPr bwMode="auto">
          <a:xfrm>
            <a:off x="5807968" y="753516"/>
            <a:ext cx="2592288" cy="1346355"/>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6" name="Picture 5"/>
          <p:cNvPicPr>
            <a:picLocks noChangeAspect="1" noChangeArrowheads="1"/>
          </p:cNvPicPr>
          <p:nvPr/>
        </p:nvPicPr>
        <p:blipFill>
          <a:blip r:embed="rId7" cstate="print"/>
          <a:srcRect l="5197" t="16702" r="26764" b="7699"/>
          <a:stretch>
            <a:fillRect/>
          </a:stretch>
        </p:blipFill>
        <p:spPr bwMode="auto">
          <a:xfrm>
            <a:off x="6816824" y="1306070"/>
            <a:ext cx="3095600" cy="1848760"/>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7" name="Picture 16" descr="C:\Users\Samsung\AppData\Local\Microsoft\Windows\INetCache\Content.Word\KHM_Figure_18_final.jpg"/>
          <p:cNvPicPr/>
          <p:nvPr/>
        </p:nvPicPr>
        <p:blipFill>
          <a:blip r:embed="rId8" cstate="print"/>
          <a:srcRect l="7802" t="5572" r="7553" b="6136"/>
          <a:stretch>
            <a:fillRect/>
          </a:stretch>
        </p:blipFill>
        <p:spPr bwMode="auto">
          <a:xfrm>
            <a:off x="6312024" y="2314182"/>
            <a:ext cx="2160240" cy="1800448"/>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18" name="Right Arrow 17"/>
          <p:cNvSpPr/>
          <p:nvPr/>
        </p:nvSpPr>
        <p:spPr>
          <a:xfrm>
            <a:off x="1676261" y="4730474"/>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9" name="Right Arrow 18"/>
          <p:cNvSpPr/>
          <p:nvPr/>
        </p:nvSpPr>
        <p:spPr>
          <a:xfrm>
            <a:off x="2039855" y="5594547"/>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20" name="Picture 19" descr="malaria_vector_asia.png"/>
          <p:cNvPicPr>
            <a:picLocks noChangeAspect="1"/>
          </p:cNvPicPr>
          <p:nvPr/>
        </p:nvPicPr>
        <p:blipFill>
          <a:blip r:embed="rId9" cstate="print"/>
          <a:stretch>
            <a:fillRect/>
          </a:stretch>
        </p:blipFill>
        <p:spPr>
          <a:xfrm>
            <a:off x="3025532" y="1909518"/>
            <a:ext cx="2422396" cy="1844824"/>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21" name="Picture 2"/>
          <p:cNvPicPr>
            <a:picLocks noChangeAspect="1" noChangeArrowheads="1"/>
          </p:cNvPicPr>
          <p:nvPr/>
        </p:nvPicPr>
        <p:blipFill>
          <a:blip r:embed="rId10" cstate="print"/>
          <a:srcRect l="21256" t="12879" r="19327" b="10795"/>
          <a:stretch>
            <a:fillRect/>
          </a:stretch>
        </p:blipFill>
        <p:spPr bwMode="auto">
          <a:xfrm>
            <a:off x="3445236" y="2422145"/>
            <a:ext cx="2650765" cy="1799902"/>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22" name="Picture 2" descr="D:\GAIA-GEOSYSTEMS\PROJECTS\ADB\MEETINGS\UGM_2016\350px-Snow-cholera-map.jpg"/>
          <p:cNvPicPr>
            <a:picLocks noChangeAspect="1" noChangeArrowheads="1"/>
          </p:cNvPicPr>
          <p:nvPr/>
        </p:nvPicPr>
        <p:blipFill>
          <a:blip r:embed="rId11" cstate="print"/>
          <a:srcRect/>
          <a:stretch>
            <a:fillRect/>
          </a:stretch>
        </p:blipFill>
        <p:spPr bwMode="auto">
          <a:xfrm>
            <a:off x="5039539" y="2818238"/>
            <a:ext cx="1656184" cy="1618394"/>
          </a:xfrm>
          <a:prstGeom prst="rect">
            <a:avLst/>
          </a:prstGeom>
          <a:noFill/>
          <a:ln>
            <a:solidFill>
              <a:schemeClr val="tx1"/>
            </a:solidFill>
          </a:ln>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3804625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52650" y="26433"/>
            <a:ext cx="7886700" cy="693737"/>
          </a:xfrm>
        </p:spPr>
        <p:txBody>
          <a:bodyPr/>
          <a:lstStyle/>
          <a:p>
            <a:pPr algn="ctr" eaLnBrk="1" hangingPunct="1">
              <a:defRPr/>
            </a:pPr>
            <a:r>
              <a:rPr lang="en-PH" altLang="en-US" sz="3200" b="1" dirty="0">
                <a:solidFill>
                  <a:srgbClr val="002147"/>
                </a:solidFill>
                <a:latin typeface="+mn-lt"/>
              </a:rPr>
              <a:t>Policy formulation</a:t>
            </a:r>
          </a:p>
        </p:txBody>
      </p:sp>
      <p:pic>
        <p:nvPicPr>
          <p:cNvPr id="32" name="Picture 31">
            <a:extLst>
              <a:ext uri="{FF2B5EF4-FFF2-40B4-BE49-F238E27FC236}">
                <a16:creationId xmlns:a16="http://schemas.microsoft.com/office/drawing/2014/main" id="{B0A393AA-D587-5BD2-D323-4E1797A6C15B}"/>
              </a:ext>
            </a:extLst>
          </p:cNvPr>
          <p:cNvPicPr>
            <a:picLocks noChangeAspect="1"/>
          </p:cNvPicPr>
          <p:nvPr/>
        </p:nvPicPr>
        <p:blipFill rotWithShape="1">
          <a:blip r:embed="rId3"/>
          <a:srcRect l="28738" t="15111" r="38975" b="3372"/>
          <a:stretch/>
        </p:blipFill>
        <p:spPr>
          <a:xfrm>
            <a:off x="3769564" y="3671071"/>
            <a:ext cx="1474138" cy="2016000"/>
          </a:xfrm>
          <a:prstGeom prst="rect">
            <a:avLst/>
          </a:prstGeom>
          <a:ln>
            <a:solidFill>
              <a:schemeClr val="tx1"/>
            </a:solidFill>
          </a:ln>
        </p:spPr>
      </p:pic>
      <p:pic>
        <p:nvPicPr>
          <p:cNvPr id="33" name="Picture 32">
            <a:extLst>
              <a:ext uri="{FF2B5EF4-FFF2-40B4-BE49-F238E27FC236}">
                <a16:creationId xmlns:a16="http://schemas.microsoft.com/office/drawing/2014/main" id="{0766DB35-D06C-B607-CFBA-C8E3B3E3D6EA}"/>
              </a:ext>
            </a:extLst>
          </p:cNvPr>
          <p:cNvPicPr>
            <a:picLocks noChangeAspect="1"/>
          </p:cNvPicPr>
          <p:nvPr/>
        </p:nvPicPr>
        <p:blipFill rotWithShape="1">
          <a:blip r:embed="rId4"/>
          <a:srcRect l="34197" t="16531" r="32191" b="384"/>
          <a:stretch/>
        </p:blipFill>
        <p:spPr>
          <a:xfrm>
            <a:off x="3741110" y="1301631"/>
            <a:ext cx="1516484" cy="2014831"/>
          </a:xfrm>
          <a:prstGeom prst="rect">
            <a:avLst/>
          </a:prstGeom>
          <a:ln>
            <a:solidFill>
              <a:schemeClr val="tx1"/>
            </a:solidFill>
          </a:ln>
        </p:spPr>
      </p:pic>
      <p:pic>
        <p:nvPicPr>
          <p:cNvPr id="34" name="Picture 33">
            <a:extLst>
              <a:ext uri="{FF2B5EF4-FFF2-40B4-BE49-F238E27FC236}">
                <a16:creationId xmlns:a16="http://schemas.microsoft.com/office/drawing/2014/main" id="{549934C6-ECB4-CE7D-219B-FC446716A5DC}"/>
              </a:ext>
            </a:extLst>
          </p:cNvPr>
          <p:cNvPicPr>
            <a:picLocks noChangeAspect="1"/>
          </p:cNvPicPr>
          <p:nvPr/>
        </p:nvPicPr>
        <p:blipFill rotWithShape="1">
          <a:blip r:embed="rId5"/>
          <a:srcRect l="25495" t="12088" r="38608"/>
          <a:stretch/>
        </p:blipFill>
        <p:spPr>
          <a:xfrm>
            <a:off x="682322" y="2490692"/>
            <a:ext cx="1034126" cy="1361261"/>
          </a:xfrm>
          <a:prstGeom prst="rect">
            <a:avLst/>
          </a:prstGeom>
          <a:ln>
            <a:solidFill>
              <a:schemeClr val="tx1"/>
            </a:solidFill>
          </a:ln>
        </p:spPr>
      </p:pic>
      <p:pic>
        <p:nvPicPr>
          <p:cNvPr id="35" name="Picture 34">
            <a:extLst>
              <a:ext uri="{FF2B5EF4-FFF2-40B4-BE49-F238E27FC236}">
                <a16:creationId xmlns:a16="http://schemas.microsoft.com/office/drawing/2014/main" id="{A6B482FF-091D-188B-2CCC-16AAEEAD27B9}"/>
              </a:ext>
            </a:extLst>
          </p:cNvPr>
          <p:cNvPicPr>
            <a:picLocks noChangeAspect="1"/>
          </p:cNvPicPr>
          <p:nvPr/>
        </p:nvPicPr>
        <p:blipFill rotWithShape="1">
          <a:blip r:embed="rId6"/>
          <a:srcRect l="42125" t="16342" r="24024" b="2879"/>
          <a:stretch/>
        </p:blipFill>
        <p:spPr>
          <a:xfrm>
            <a:off x="5096993" y="4493304"/>
            <a:ext cx="797274" cy="1335410"/>
          </a:xfrm>
          <a:prstGeom prst="rect">
            <a:avLst/>
          </a:prstGeom>
          <a:ln>
            <a:solidFill>
              <a:schemeClr val="tx1"/>
            </a:solidFill>
          </a:ln>
        </p:spPr>
      </p:pic>
      <p:pic>
        <p:nvPicPr>
          <p:cNvPr id="36" name="Picture 35">
            <a:extLst>
              <a:ext uri="{FF2B5EF4-FFF2-40B4-BE49-F238E27FC236}">
                <a16:creationId xmlns:a16="http://schemas.microsoft.com/office/drawing/2014/main" id="{B3968904-E2DF-3FBE-9F69-CC3CB05C8406}"/>
              </a:ext>
            </a:extLst>
          </p:cNvPr>
          <p:cNvPicPr>
            <a:picLocks noChangeAspect="1"/>
          </p:cNvPicPr>
          <p:nvPr/>
        </p:nvPicPr>
        <p:blipFill rotWithShape="1">
          <a:blip r:embed="rId7"/>
          <a:srcRect l="25495" t="12088" r="38608"/>
          <a:stretch/>
        </p:blipFill>
        <p:spPr>
          <a:xfrm>
            <a:off x="1318182" y="1289263"/>
            <a:ext cx="1034126" cy="1361261"/>
          </a:xfrm>
          <a:prstGeom prst="rect">
            <a:avLst/>
          </a:prstGeom>
          <a:ln>
            <a:solidFill>
              <a:schemeClr val="tx1"/>
            </a:solidFill>
          </a:ln>
        </p:spPr>
      </p:pic>
      <p:pic>
        <p:nvPicPr>
          <p:cNvPr id="37" name="Picture 36">
            <a:extLst>
              <a:ext uri="{FF2B5EF4-FFF2-40B4-BE49-F238E27FC236}">
                <a16:creationId xmlns:a16="http://schemas.microsoft.com/office/drawing/2014/main" id="{EFF0F317-3CBC-888A-624C-DC86FAF6ED3D}"/>
              </a:ext>
            </a:extLst>
          </p:cNvPr>
          <p:cNvPicPr>
            <a:picLocks noChangeAspect="1"/>
          </p:cNvPicPr>
          <p:nvPr/>
        </p:nvPicPr>
        <p:blipFill rotWithShape="1">
          <a:blip r:embed="rId8"/>
          <a:srcRect l="25495" t="12087" r="38608" b="93"/>
          <a:stretch/>
        </p:blipFill>
        <p:spPr>
          <a:xfrm>
            <a:off x="726309" y="4511202"/>
            <a:ext cx="1034126" cy="1359824"/>
          </a:xfrm>
          <a:prstGeom prst="rect">
            <a:avLst/>
          </a:prstGeom>
          <a:ln>
            <a:solidFill>
              <a:schemeClr val="tx1"/>
            </a:solidFill>
          </a:ln>
        </p:spPr>
      </p:pic>
      <p:sp>
        <p:nvSpPr>
          <p:cNvPr id="38" name="AutoShape 118">
            <a:extLst>
              <a:ext uri="{FF2B5EF4-FFF2-40B4-BE49-F238E27FC236}">
                <a16:creationId xmlns:a16="http://schemas.microsoft.com/office/drawing/2014/main" id="{178CF1ED-AFA9-1457-A55A-285C42F5EF65}"/>
              </a:ext>
            </a:extLst>
          </p:cNvPr>
          <p:cNvSpPr>
            <a:spLocks noChangeArrowheads="1"/>
          </p:cNvSpPr>
          <p:nvPr/>
        </p:nvSpPr>
        <p:spPr bwMode="auto">
          <a:xfrm>
            <a:off x="5706377" y="2606020"/>
            <a:ext cx="491955"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pic>
        <p:nvPicPr>
          <p:cNvPr id="39" name="Picture 38">
            <a:extLst>
              <a:ext uri="{FF2B5EF4-FFF2-40B4-BE49-F238E27FC236}">
                <a16:creationId xmlns:a16="http://schemas.microsoft.com/office/drawing/2014/main" id="{2F25119E-D5E8-D72C-50F4-C5E4F5A0BF4E}"/>
              </a:ext>
            </a:extLst>
          </p:cNvPr>
          <p:cNvPicPr>
            <a:picLocks noChangeAspect="1"/>
          </p:cNvPicPr>
          <p:nvPr/>
        </p:nvPicPr>
        <p:blipFill rotWithShape="1">
          <a:blip r:embed="rId9"/>
          <a:srcRect l="27207" t="12088" r="40155"/>
          <a:stretch/>
        </p:blipFill>
        <p:spPr>
          <a:xfrm>
            <a:off x="9282828" y="1862466"/>
            <a:ext cx="1639883" cy="2374144"/>
          </a:xfrm>
          <a:prstGeom prst="rect">
            <a:avLst/>
          </a:prstGeom>
        </p:spPr>
      </p:pic>
      <p:pic>
        <p:nvPicPr>
          <p:cNvPr id="40" name="Picture 39">
            <a:extLst>
              <a:ext uri="{FF2B5EF4-FFF2-40B4-BE49-F238E27FC236}">
                <a16:creationId xmlns:a16="http://schemas.microsoft.com/office/drawing/2014/main" id="{A9D9CE3B-5B6D-4767-1537-B80442C7FCAE}"/>
              </a:ext>
            </a:extLst>
          </p:cNvPr>
          <p:cNvPicPr>
            <a:picLocks noChangeAspect="1"/>
          </p:cNvPicPr>
          <p:nvPr/>
        </p:nvPicPr>
        <p:blipFill rotWithShape="1">
          <a:blip r:embed="rId10"/>
          <a:srcRect l="28995" t="30616" r="41005" b="7959"/>
          <a:stretch/>
        </p:blipFill>
        <p:spPr>
          <a:xfrm>
            <a:off x="10017445" y="3175297"/>
            <a:ext cx="1838812" cy="2023641"/>
          </a:xfrm>
          <a:prstGeom prst="rect">
            <a:avLst/>
          </a:prstGeom>
        </p:spPr>
      </p:pic>
      <p:sp>
        <p:nvSpPr>
          <p:cNvPr id="41" name="Rectangle 40">
            <a:extLst>
              <a:ext uri="{FF2B5EF4-FFF2-40B4-BE49-F238E27FC236}">
                <a16:creationId xmlns:a16="http://schemas.microsoft.com/office/drawing/2014/main" id="{EBB17362-5985-0CC1-4539-D64F4E752D48}"/>
              </a:ext>
            </a:extLst>
          </p:cNvPr>
          <p:cNvSpPr/>
          <p:nvPr/>
        </p:nvSpPr>
        <p:spPr>
          <a:xfrm flipH="1" flipV="1">
            <a:off x="10017445" y="4361307"/>
            <a:ext cx="1776122" cy="3506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2" name="AutoShape 118">
            <a:extLst>
              <a:ext uri="{FF2B5EF4-FFF2-40B4-BE49-F238E27FC236}">
                <a16:creationId xmlns:a16="http://schemas.microsoft.com/office/drawing/2014/main" id="{B6D62972-1626-4550-0A40-222F1A9617C0}"/>
              </a:ext>
            </a:extLst>
          </p:cNvPr>
          <p:cNvSpPr>
            <a:spLocks noChangeArrowheads="1"/>
          </p:cNvSpPr>
          <p:nvPr/>
        </p:nvSpPr>
        <p:spPr bwMode="auto">
          <a:xfrm>
            <a:off x="8522157" y="3170565"/>
            <a:ext cx="313931"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pic>
        <p:nvPicPr>
          <p:cNvPr id="43" name="Picture 42">
            <a:extLst>
              <a:ext uri="{FF2B5EF4-FFF2-40B4-BE49-F238E27FC236}">
                <a16:creationId xmlns:a16="http://schemas.microsoft.com/office/drawing/2014/main" id="{0FDE297E-A01F-5B0A-5F8A-FD5CD208B839}"/>
              </a:ext>
            </a:extLst>
          </p:cNvPr>
          <p:cNvPicPr>
            <a:picLocks noChangeAspect="1"/>
          </p:cNvPicPr>
          <p:nvPr/>
        </p:nvPicPr>
        <p:blipFill>
          <a:blip r:embed="rId11"/>
          <a:stretch>
            <a:fillRect/>
          </a:stretch>
        </p:blipFill>
        <p:spPr>
          <a:xfrm>
            <a:off x="6578258" y="2360205"/>
            <a:ext cx="1554171" cy="2018294"/>
          </a:xfrm>
          <a:prstGeom prst="rect">
            <a:avLst/>
          </a:prstGeom>
          <a:ln>
            <a:solidFill>
              <a:schemeClr val="tx1"/>
            </a:solidFill>
          </a:ln>
        </p:spPr>
      </p:pic>
      <p:sp>
        <p:nvSpPr>
          <p:cNvPr id="44" name="TextBox 43">
            <a:extLst>
              <a:ext uri="{FF2B5EF4-FFF2-40B4-BE49-F238E27FC236}">
                <a16:creationId xmlns:a16="http://schemas.microsoft.com/office/drawing/2014/main" id="{DDCE79FD-6CB8-D369-18EB-66D8862CDA18}"/>
              </a:ext>
            </a:extLst>
          </p:cNvPr>
          <p:cNvSpPr txBox="1"/>
          <p:nvPr/>
        </p:nvSpPr>
        <p:spPr>
          <a:xfrm>
            <a:off x="8104348" y="2470810"/>
            <a:ext cx="326959" cy="246221"/>
          </a:xfrm>
          <a:prstGeom prst="rect">
            <a:avLst/>
          </a:prstGeom>
          <a:noFill/>
        </p:spPr>
        <p:txBody>
          <a:bodyPr wrap="square">
            <a:spAutoFit/>
          </a:bodyPr>
          <a:lstStyle/>
          <a:p>
            <a:r>
              <a:rPr lang="en-PH" sz="1000" dirty="0">
                <a:latin typeface="+mj-lt"/>
              </a:rPr>
              <a:t>4</a:t>
            </a:r>
          </a:p>
        </p:txBody>
      </p:sp>
      <p:sp>
        <p:nvSpPr>
          <p:cNvPr id="45" name="TextBox 44">
            <a:extLst>
              <a:ext uri="{FF2B5EF4-FFF2-40B4-BE49-F238E27FC236}">
                <a16:creationId xmlns:a16="http://schemas.microsoft.com/office/drawing/2014/main" id="{640E865F-B2F6-A0FE-F527-47279ACE308F}"/>
              </a:ext>
            </a:extLst>
          </p:cNvPr>
          <p:cNvSpPr txBox="1"/>
          <p:nvPr/>
        </p:nvSpPr>
        <p:spPr>
          <a:xfrm>
            <a:off x="5253953" y="1220096"/>
            <a:ext cx="332063" cy="261610"/>
          </a:xfrm>
          <a:prstGeom prst="rect">
            <a:avLst/>
          </a:prstGeom>
          <a:noFill/>
        </p:spPr>
        <p:txBody>
          <a:bodyPr wrap="square">
            <a:spAutoFit/>
          </a:bodyPr>
          <a:lstStyle/>
          <a:p>
            <a:r>
              <a:rPr lang="en-PH" sz="1100" dirty="0">
                <a:latin typeface="+mj-lt"/>
              </a:rPr>
              <a:t>2</a:t>
            </a:r>
          </a:p>
        </p:txBody>
      </p:sp>
      <p:sp>
        <p:nvSpPr>
          <p:cNvPr id="46" name="TextBox 45">
            <a:extLst>
              <a:ext uri="{FF2B5EF4-FFF2-40B4-BE49-F238E27FC236}">
                <a16:creationId xmlns:a16="http://schemas.microsoft.com/office/drawing/2014/main" id="{564BCA1C-32FE-D6B6-5F22-6E673E732173}"/>
              </a:ext>
            </a:extLst>
          </p:cNvPr>
          <p:cNvSpPr txBox="1"/>
          <p:nvPr/>
        </p:nvSpPr>
        <p:spPr>
          <a:xfrm>
            <a:off x="946754" y="1223568"/>
            <a:ext cx="442972" cy="246221"/>
          </a:xfrm>
          <a:prstGeom prst="rect">
            <a:avLst/>
          </a:prstGeom>
          <a:noFill/>
        </p:spPr>
        <p:txBody>
          <a:bodyPr wrap="square">
            <a:spAutoFit/>
          </a:bodyPr>
          <a:lstStyle/>
          <a:p>
            <a:r>
              <a:rPr lang="en-PH" sz="1000" dirty="0">
                <a:latin typeface="+mj-lt"/>
              </a:rPr>
              <a:t>1</a:t>
            </a:r>
          </a:p>
        </p:txBody>
      </p:sp>
      <p:sp>
        <p:nvSpPr>
          <p:cNvPr id="47" name="TextBox 46">
            <a:extLst>
              <a:ext uri="{FF2B5EF4-FFF2-40B4-BE49-F238E27FC236}">
                <a16:creationId xmlns:a16="http://schemas.microsoft.com/office/drawing/2014/main" id="{95700B53-6F5C-D937-D8DD-805B6218C2A8}"/>
              </a:ext>
            </a:extLst>
          </p:cNvPr>
          <p:cNvSpPr txBox="1"/>
          <p:nvPr/>
        </p:nvSpPr>
        <p:spPr>
          <a:xfrm flipH="1">
            <a:off x="5243702" y="3606676"/>
            <a:ext cx="456442" cy="246221"/>
          </a:xfrm>
          <a:prstGeom prst="rect">
            <a:avLst/>
          </a:prstGeom>
          <a:noFill/>
        </p:spPr>
        <p:txBody>
          <a:bodyPr wrap="square">
            <a:spAutoFit/>
          </a:bodyPr>
          <a:lstStyle/>
          <a:p>
            <a:r>
              <a:rPr lang="fr-FR" sz="1000" dirty="0">
                <a:latin typeface="+mj-lt"/>
              </a:rPr>
              <a:t>3</a:t>
            </a:r>
            <a:endParaRPr lang="en-PH" sz="1000" dirty="0">
              <a:latin typeface="+mj-lt"/>
            </a:endParaRPr>
          </a:p>
        </p:txBody>
      </p:sp>
      <p:sp>
        <p:nvSpPr>
          <p:cNvPr id="48" name="TextBox 47">
            <a:extLst>
              <a:ext uri="{FF2B5EF4-FFF2-40B4-BE49-F238E27FC236}">
                <a16:creationId xmlns:a16="http://schemas.microsoft.com/office/drawing/2014/main" id="{41F4E0BD-793A-5AC3-18CC-01F0E6F0BB40}"/>
              </a:ext>
            </a:extLst>
          </p:cNvPr>
          <p:cNvSpPr txBox="1"/>
          <p:nvPr/>
        </p:nvSpPr>
        <p:spPr>
          <a:xfrm>
            <a:off x="10956926" y="1912214"/>
            <a:ext cx="326959" cy="246221"/>
          </a:xfrm>
          <a:prstGeom prst="rect">
            <a:avLst/>
          </a:prstGeom>
          <a:noFill/>
        </p:spPr>
        <p:txBody>
          <a:bodyPr wrap="square">
            <a:spAutoFit/>
          </a:bodyPr>
          <a:lstStyle/>
          <a:p>
            <a:r>
              <a:rPr lang="en-PH" sz="1000" dirty="0">
                <a:latin typeface="+mj-lt"/>
              </a:rPr>
              <a:t>5</a:t>
            </a:r>
          </a:p>
        </p:txBody>
      </p:sp>
      <p:sp>
        <p:nvSpPr>
          <p:cNvPr id="49" name="AutoShape 118">
            <a:extLst>
              <a:ext uri="{FF2B5EF4-FFF2-40B4-BE49-F238E27FC236}">
                <a16:creationId xmlns:a16="http://schemas.microsoft.com/office/drawing/2014/main" id="{34261510-B264-CE71-02B2-CAB63DE7F271}"/>
              </a:ext>
            </a:extLst>
          </p:cNvPr>
          <p:cNvSpPr>
            <a:spLocks noChangeArrowheads="1"/>
          </p:cNvSpPr>
          <p:nvPr/>
        </p:nvSpPr>
        <p:spPr bwMode="auto">
          <a:xfrm>
            <a:off x="2953445" y="1735942"/>
            <a:ext cx="362807"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50" name="AutoShape 118">
            <a:extLst>
              <a:ext uri="{FF2B5EF4-FFF2-40B4-BE49-F238E27FC236}">
                <a16:creationId xmlns:a16="http://schemas.microsoft.com/office/drawing/2014/main" id="{F48CE5BD-B72B-0D96-BED4-1615C9BF8782}"/>
              </a:ext>
            </a:extLst>
          </p:cNvPr>
          <p:cNvSpPr>
            <a:spLocks noChangeArrowheads="1"/>
          </p:cNvSpPr>
          <p:nvPr/>
        </p:nvSpPr>
        <p:spPr bwMode="auto">
          <a:xfrm>
            <a:off x="2416650" y="2849915"/>
            <a:ext cx="854247"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51" name="AutoShape 118">
            <a:extLst>
              <a:ext uri="{FF2B5EF4-FFF2-40B4-BE49-F238E27FC236}">
                <a16:creationId xmlns:a16="http://schemas.microsoft.com/office/drawing/2014/main" id="{28BBD22E-4657-6EEE-A1D8-F72BB7211323}"/>
              </a:ext>
            </a:extLst>
          </p:cNvPr>
          <p:cNvSpPr>
            <a:spLocks noChangeArrowheads="1"/>
          </p:cNvSpPr>
          <p:nvPr/>
        </p:nvSpPr>
        <p:spPr bwMode="auto">
          <a:xfrm>
            <a:off x="2960577" y="4138159"/>
            <a:ext cx="362807"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52" name="AutoShape 118">
            <a:extLst>
              <a:ext uri="{FF2B5EF4-FFF2-40B4-BE49-F238E27FC236}">
                <a16:creationId xmlns:a16="http://schemas.microsoft.com/office/drawing/2014/main" id="{AAA2D3EE-E46D-87AD-30DB-AA2940E73CBE}"/>
              </a:ext>
            </a:extLst>
          </p:cNvPr>
          <p:cNvSpPr>
            <a:spLocks noChangeArrowheads="1"/>
          </p:cNvSpPr>
          <p:nvPr/>
        </p:nvSpPr>
        <p:spPr bwMode="auto">
          <a:xfrm>
            <a:off x="2472581" y="5275475"/>
            <a:ext cx="843671"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sp>
        <p:nvSpPr>
          <p:cNvPr id="53" name="TextBox 52">
            <a:extLst>
              <a:ext uri="{FF2B5EF4-FFF2-40B4-BE49-F238E27FC236}">
                <a16:creationId xmlns:a16="http://schemas.microsoft.com/office/drawing/2014/main" id="{4CCC6AAD-07F6-DA30-4C8C-7643FFE7BDFC}"/>
              </a:ext>
            </a:extLst>
          </p:cNvPr>
          <p:cNvSpPr txBox="1"/>
          <p:nvPr/>
        </p:nvSpPr>
        <p:spPr>
          <a:xfrm>
            <a:off x="4227012" y="850395"/>
            <a:ext cx="775510" cy="307777"/>
          </a:xfrm>
          <a:prstGeom prst="rect">
            <a:avLst/>
          </a:prstGeom>
          <a:noFill/>
        </p:spPr>
        <p:txBody>
          <a:bodyPr wrap="square">
            <a:spAutoFit/>
          </a:bodyPr>
          <a:lstStyle/>
          <a:p>
            <a:r>
              <a:rPr lang="en-PH" sz="1400" b="1" i="1" dirty="0">
                <a:latin typeface="+mj-lt"/>
              </a:rPr>
              <a:t>2019</a:t>
            </a:r>
          </a:p>
        </p:txBody>
      </p:sp>
      <p:sp>
        <p:nvSpPr>
          <p:cNvPr id="54" name="TextBox 53">
            <a:extLst>
              <a:ext uri="{FF2B5EF4-FFF2-40B4-BE49-F238E27FC236}">
                <a16:creationId xmlns:a16="http://schemas.microsoft.com/office/drawing/2014/main" id="{E9A94707-0E85-25FD-619E-41CDA53B78F2}"/>
              </a:ext>
            </a:extLst>
          </p:cNvPr>
          <p:cNvSpPr txBox="1"/>
          <p:nvPr/>
        </p:nvSpPr>
        <p:spPr>
          <a:xfrm>
            <a:off x="6966253" y="844895"/>
            <a:ext cx="775510" cy="307777"/>
          </a:xfrm>
          <a:prstGeom prst="rect">
            <a:avLst/>
          </a:prstGeom>
          <a:noFill/>
        </p:spPr>
        <p:txBody>
          <a:bodyPr wrap="square">
            <a:spAutoFit/>
          </a:bodyPr>
          <a:lstStyle/>
          <a:p>
            <a:r>
              <a:rPr lang="en-PH" sz="1400" b="1" i="1" dirty="0">
                <a:latin typeface="+mj-lt"/>
              </a:rPr>
              <a:t>2020</a:t>
            </a:r>
          </a:p>
        </p:txBody>
      </p:sp>
      <p:sp>
        <p:nvSpPr>
          <p:cNvPr id="55" name="TextBox 54">
            <a:extLst>
              <a:ext uri="{FF2B5EF4-FFF2-40B4-BE49-F238E27FC236}">
                <a16:creationId xmlns:a16="http://schemas.microsoft.com/office/drawing/2014/main" id="{8E7C66A5-0DA7-7C6A-1F19-DED521552D24}"/>
              </a:ext>
            </a:extLst>
          </p:cNvPr>
          <p:cNvSpPr txBox="1"/>
          <p:nvPr/>
        </p:nvSpPr>
        <p:spPr>
          <a:xfrm>
            <a:off x="1160413" y="844895"/>
            <a:ext cx="775510" cy="307777"/>
          </a:xfrm>
          <a:prstGeom prst="rect">
            <a:avLst/>
          </a:prstGeom>
          <a:noFill/>
        </p:spPr>
        <p:txBody>
          <a:bodyPr wrap="square">
            <a:spAutoFit/>
          </a:bodyPr>
          <a:lstStyle/>
          <a:p>
            <a:r>
              <a:rPr lang="en-PH" sz="1400" b="1" i="1" dirty="0">
                <a:latin typeface="+mj-lt"/>
              </a:rPr>
              <a:t>2015</a:t>
            </a:r>
          </a:p>
        </p:txBody>
      </p:sp>
      <p:sp>
        <p:nvSpPr>
          <p:cNvPr id="56" name="TextBox 55">
            <a:extLst>
              <a:ext uri="{FF2B5EF4-FFF2-40B4-BE49-F238E27FC236}">
                <a16:creationId xmlns:a16="http://schemas.microsoft.com/office/drawing/2014/main" id="{BF81DF70-8D53-0C65-090E-FC9D30BCAC3C}"/>
              </a:ext>
            </a:extLst>
          </p:cNvPr>
          <p:cNvSpPr txBox="1"/>
          <p:nvPr/>
        </p:nvSpPr>
        <p:spPr>
          <a:xfrm>
            <a:off x="9948435" y="843540"/>
            <a:ext cx="775510" cy="307777"/>
          </a:xfrm>
          <a:prstGeom prst="rect">
            <a:avLst/>
          </a:prstGeom>
          <a:noFill/>
        </p:spPr>
        <p:txBody>
          <a:bodyPr wrap="square">
            <a:spAutoFit/>
          </a:bodyPr>
          <a:lstStyle/>
          <a:p>
            <a:r>
              <a:rPr lang="en-PH" sz="1400" b="1" i="1" dirty="0">
                <a:latin typeface="+mj-lt"/>
              </a:rPr>
              <a:t>2021</a:t>
            </a:r>
          </a:p>
        </p:txBody>
      </p:sp>
      <p:sp>
        <p:nvSpPr>
          <p:cNvPr id="57" name="TextBox 56">
            <a:extLst>
              <a:ext uri="{FF2B5EF4-FFF2-40B4-BE49-F238E27FC236}">
                <a16:creationId xmlns:a16="http://schemas.microsoft.com/office/drawing/2014/main" id="{99251484-0BC4-CFBC-B141-F77166CC56BC}"/>
              </a:ext>
            </a:extLst>
          </p:cNvPr>
          <p:cNvSpPr txBox="1"/>
          <p:nvPr/>
        </p:nvSpPr>
        <p:spPr>
          <a:xfrm>
            <a:off x="1706475" y="5970571"/>
            <a:ext cx="4378067" cy="369332"/>
          </a:xfrm>
          <a:prstGeom prst="rect">
            <a:avLst/>
          </a:prstGeom>
          <a:noFill/>
        </p:spPr>
        <p:txBody>
          <a:bodyPr wrap="square">
            <a:spAutoFit/>
          </a:bodyPr>
          <a:lstStyle/>
          <a:p>
            <a:pPr marL="228600" indent="-228600">
              <a:buAutoNum type="arabicPeriod"/>
            </a:pPr>
            <a:r>
              <a:rPr lang="en-PH" sz="600" dirty="0">
                <a:latin typeface="+mj-lt"/>
                <a:hlinkClick r:id="rId12"/>
              </a:rPr>
              <a:t>https://www.accessmod.org/</a:t>
            </a:r>
            <a:endParaRPr lang="en-PH" sz="600" dirty="0">
              <a:latin typeface="+mj-lt"/>
            </a:endParaRPr>
          </a:p>
          <a:p>
            <a:pPr marL="228600" indent="-228600">
              <a:buAutoNum type="arabicPeriod"/>
            </a:pPr>
            <a:r>
              <a:rPr lang="en-PH" sz="600" dirty="0">
                <a:latin typeface="+mj-lt"/>
                <a:hlinkClick r:id="rId13"/>
              </a:rPr>
              <a:t>https://ij-healthgeographics.biomedcentral.com/articles/10.1186/s12942-015-0012-x</a:t>
            </a:r>
            <a:r>
              <a:rPr lang="en-PH" sz="600" dirty="0">
                <a:latin typeface="+mj-lt"/>
              </a:rPr>
              <a:t> </a:t>
            </a:r>
          </a:p>
          <a:p>
            <a:pPr marL="228600" indent="-228600">
              <a:buAutoNum type="arabicPeriod"/>
            </a:pPr>
            <a:r>
              <a:rPr lang="en-PH" sz="600" dirty="0">
                <a:latin typeface="+mj-lt"/>
                <a:hlinkClick r:id="rId14"/>
              </a:rPr>
              <a:t>https://gh.bmj.com/content/4/Suppl_5/e000778.info</a:t>
            </a:r>
            <a:endParaRPr lang="en-PH" sz="600" dirty="0">
              <a:latin typeface="+mj-lt"/>
            </a:endParaRPr>
          </a:p>
        </p:txBody>
      </p:sp>
      <p:sp>
        <p:nvSpPr>
          <p:cNvPr id="58" name="TextBox 57">
            <a:extLst>
              <a:ext uri="{FF2B5EF4-FFF2-40B4-BE49-F238E27FC236}">
                <a16:creationId xmlns:a16="http://schemas.microsoft.com/office/drawing/2014/main" id="{D78B8C68-2D32-98DB-CCD6-94A0F107FD4B}"/>
              </a:ext>
            </a:extLst>
          </p:cNvPr>
          <p:cNvSpPr txBox="1"/>
          <p:nvPr/>
        </p:nvSpPr>
        <p:spPr>
          <a:xfrm>
            <a:off x="6811959" y="6039966"/>
            <a:ext cx="4542338" cy="276999"/>
          </a:xfrm>
          <a:prstGeom prst="rect">
            <a:avLst/>
          </a:prstGeom>
          <a:noFill/>
        </p:spPr>
        <p:txBody>
          <a:bodyPr wrap="square">
            <a:spAutoFit/>
          </a:bodyPr>
          <a:lstStyle/>
          <a:p>
            <a:pPr marL="228600" indent="-228600">
              <a:buFont typeface="+mj-lt"/>
              <a:buAutoNum type="arabicPeriod" startAt="4"/>
            </a:pPr>
            <a:r>
              <a:rPr lang="en-PH" sz="600" dirty="0">
                <a:latin typeface="+mj-lt"/>
                <a:hlinkClick r:id="rId15"/>
              </a:rPr>
              <a:t>https://www.unfpa.org/featured-publication/implementation-manual-developing-national-network-maternity-units</a:t>
            </a:r>
            <a:endParaRPr lang="en-PH" sz="600" dirty="0">
              <a:latin typeface="+mj-lt"/>
            </a:endParaRPr>
          </a:p>
          <a:p>
            <a:pPr marL="228600" indent="-228600">
              <a:buAutoNum type="arabicPeriod" startAt="4"/>
            </a:pPr>
            <a:r>
              <a:rPr lang="en-PH" sz="600" dirty="0">
                <a:latin typeface="+mj-lt"/>
                <a:hlinkClick r:id="rId16"/>
              </a:rPr>
              <a:t>https://www.who.int/publications/i/item/9789240040519</a:t>
            </a:r>
            <a:r>
              <a:rPr lang="en-PH" sz="600" dirty="0">
                <a:latin typeface="+mj-lt"/>
              </a:rPr>
              <a:t> </a:t>
            </a:r>
          </a:p>
        </p:txBody>
      </p:sp>
      <p:sp>
        <p:nvSpPr>
          <p:cNvPr id="59" name="AutoShape 118">
            <a:extLst>
              <a:ext uri="{FF2B5EF4-FFF2-40B4-BE49-F238E27FC236}">
                <a16:creationId xmlns:a16="http://schemas.microsoft.com/office/drawing/2014/main" id="{30B42856-935E-3A07-FE62-4279893BF1FB}"/>
              </a:ext>
            </a:extLst>
          </p:cNvPr>
          <p:cNvSpPr>
            <a:spLocks noChangeArrowheads="1"/>
          </p:cNvSpPr>
          <p:nvPr/>
        </p:nvSpPr>
        <p:spPr bwMode="auto">
          <a:xfrm>
            <a:off x="5706377" y="3878207"/>
            <a:ext cx="491955" cy="355145"/>
          </a:xfrm>
          <a:prstGeom prst="rightArrow">
            <a:avLst>
              <a:gd name="adj1" fmla="val 50000"/>
              <a:gd name="adj2" fmla="val 41575"/>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accent1">
                  <a:lumMod val="50000"/>
                </a:schemeClr>
              </a:solidFill>
            </a:endParaRPr>
          </a:p>
        </p:txBody>
      </p:sp>
      <p:pic>
        <p:nvPicPr>
          <p:cNvPr id="60" name="Picture 59">
            <a:extLst>
              <a:ext uri="{FF2B5EF4-FFF2-40B4-BE49-F238E27FC236}">
                <a16:creationId xmlns:a16="http://schemas.microsoft.com/office/drawing/2014/main" id="{BBB25174-537A-C069-5090-89E089A2C598}"/>
              </a:ext>
            </a:extLst>
          </p:cNvPr>
          <p:cNvPicPr>
            <a:picLocks noChangeAspect="1"/>
          </p:cNvPicPr>
          <p:nvPr/>
        </p:nvPicPr>
        <p:blipFill rotWithShape="1">
          <a:blip r:embed="rId17"/>
          <a:srcRect l="25495" t="11996" r="38608" b="92"/>
          <a:stretch/>
        </p:blipFill>
        <p:spPr>
          <a:xfrm>
            <a:off x="1507963" y="3546813"/>
            <a:ext cx="1034126" cy="1361261"/>
          </a:xfrm>
          <a:prstGeom prst="rect">
            <a:avLst/>
          </a:prstGeom>
          <a:ln>
            <a:solidFill>
              <a:schemeClr val="tx1"/>
            </a:solidFill>
          </a:ln>
        </p:spPr>
      </p:pic>
      <p:pic>
        <p:nvPicPr>
          <p:cNvPr id="61" name="Picture 60">
            <a:extLst>
              <a:ext uri="{FF2B5EF4-FFF2-40B4-BE49-F238E27FC236}">
                <a16:creationId xmlns:a16="http://schemas.microsoft.com/office/drawing/2014/main" id="{D5C928BA-77B0-B17E-0EB2-8BC37CA9639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88423" y="3811832"/>
            <a:ext cx="1703736" cy="1719900"/>
          </a:xfrm>
          <a:prstGeom prst="rect">
            <a:avLst/>
          </a:prstGeom>
          <a:ln w="12700">
            <a:solidFill>
              <a:schemeClr val="accent1">
                <a:shade val="15000"/>
              </a:schemeClr>
            </a:solidFill>
          </a:ln>
        </p:spPr>
      </p:pic>
      <p:sp>
        <p:nvSpPr>
          <p:cNvPr id="62" name="TextBox 61">
            <a:extLst>
              <a:ext uri="{FF2B5EF4-FFF2-40B4-BE49-F238E27FC236}">
                <a16:creationId xmlns:a16="http://schemas.microsoft.com/office/drawing/2014/main" id="{D7FE6A52-2E71-CDA3-1813-CE5D6AEBD165}"/>
              </a:ext>
            </a:extLst>
          </p:cNvPr>
          <p:cNvSpPr txBox="1"/>
          <p:nvPr/>
        </p:nvSpPr>
        <p:spPr>
          <a:xfrm>
            <a:off x="7437786" y="5583219"/>
            <a:ext cx="1102470" cy="307777"/>
          </a:xfrm>
          <a:prstGeom prst="rect">
            <a:avLst/>
          </a:prstGeom>
          <a:noFill/>
        </p:spPr>
        <p:txBody>
          <a:bodyPr wrap="square">
            <a:spAutoFit/>
          </a:bodyPr>
          <a:lstStyle/>
          <a:p>
            <a:r>
              <a:rPr lang="en-PH" sz="1400" b="1" i="1" dirty="0">
                <a:latin typeface="+mj-lt"/>
              </a:rPr>
              <a:t>2017- 2023</a:t>
            </a:r>
          </a:p>
        </p:txBody>
      </p:sp>
      <p:cxnSp>
        <p:nvCxnSpPr>
          <p:cNvPr id="63" name="Connector: Elbow 62">
            <a:extLst>
              <a:ext uri="{FF2B5EF4-FFF2-40B4-BE49-F238E27FC236}">
                <a16:creationId xmlns:a16="http://schemas.microsoft.com/office/drawing/2014/main" id="{EA7E4757-6A02-63EE-BE10-0C8824F68748}"/>
              </a:ext>
            </a:extLst>
          </p:cNvPr>
          <p:cNvCxnSpPr/>
          <p:nvPr/>
        </p:nvCxnSpPr>
        <p:spPr>
          <a:xfrm rot="10800000" flipV="1">
            <a:off x="9669688" y="4463121"/>
            <a:ext cx="316627" cy="735817"/>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40" name="Text Box 3">
            <a:extLst>
              <a:ext uri="{FF2B5EF4-FFF2-40B4-BE49-F238E27FC236}">
                <a16:creationId xmlns:a16="http://schemas.microsoft.com/office/drawing/2014/main" id="{9EF5B29F-9026-9809-3697-B41A380474ED}"/>
              </a:ext>
            </a:extLst>
          </p:cNvPr>
          <p:cNvSpPr txBox="1">
            <a:spLocks noChangeArrowheads="1"/>
          </p:cNvSpPr>
          <p:nvPr/>
        </p:nvSpPr>
        <p:spPr bwMode="auto">
          <a:xfrm>
            <a:off x="9328174" y="5203953"/>
            <a:ext cx="1522186" cy="415498"/>
          </a:xfrm>
          <a:prstGeom prst="rect">
            <a:avLst/>
          </a:prstGeom>
          <a:noFill/>
          <a:ln w="9525">
            <a:noFill/>
            <a:miter lim="800000"/>
            <a:headEnd/>
            <a:tailEnd/>
          </a:ln>
        </p:spPr>
        <p:txBody>
          <a:bodyPr wrap="square">
            <a:spAutoFit/>
          </a:bodyPr>
          <a:lstStyle/>
          <a:p>
            <a:pPr eaLnBrk="0" hangingPunct="0"/>
            <a:r>
              <a:rPr lang="fr-FR" sz="1050" i="1" dirty="0">
                <a:solidFill>
                  <a:srgbClr val="FF0000"/>
                </a:solidFill>
                <a:latin typeface="Arial" panose="020B0604020202020204" pitchFamily="34" charset="0"/>
                <a:cs typeface="Arial" panose="020B0604020202020204" pitchFamily="34" charset="0"/>
              </a:rPr>
              <a:t>Indicator </a:t>
            </a:r>
            <a:r>
              <a:rPr lang="fr-FR" sz="1050" i="1" dirty="0" err="1">
                <a:solidFill>
                  <a:srgbClr val="FF0000"/>
                </a:solidFill>
                <a:latin typeface="Arial" panose="020B0604020202020204" pitchFamily="34" charset="0"/>
                <a:cs typeface="Arial" panose="020B0604020202020204" pitchFamily="34" charset="0"/>
              </a:rPr>
              <a:t>used</a:t>
            </a:r>
            <a:r>
              <a:rPr lang="fr-FR" sz="1050" i="1" dirty="0">
                <a:solidFill>
                  <a:srgbClr val="FF0000"/>
                </a:solidFill>
                <a:latin typeface="Arial" panose="020B0604020202020204" pitchFamily="34" charset="0"/>
                <a:cs typeface="Arial" panose="020B0604020202020204" pitchFamily="34" charset="0"/>
              </a:rPr>
              <a:t> for </a:t>
            </a:r>
            <a:r>
              <a:rPr lang="fr-FR" sz="1050" i="1" dirty="0" err="1">
                <a:solidFill>
                  <a:srgbClr val="FF0000"/>
                </a:solidFill>
                <a:latin typeface="Arial" panose="020B0604020202020204" pitchFamily="34" charset="0"/>
                <a:cs typeface="Arial" panose="020B0604020202020204" pitchFamily="34" charset="0"/>
              </a:rPr>
              <a:t>policy</a:t>
            </a:r>
            <a:r>
              <a:rPr lang="fr-FR" sz="1050" i="1" dirty="0">
                <a:solidFill>
                  <a:srgbClr val="FF0000"/>
                </a:solidFill>
                <a:latin typeface="Arial" panose="020B0604020202020204" pitchFamily="34" charset="0"/>
                <a:cs typeface="Arial" panose="020B0604020202020204" pitchFamily="34" charset="0"/>
              </a:rPr>
              <a:t> formulation</a:t>
            </a:r>
            <a:endParaRPr lang="de-DE" sz="105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097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52650" y="20637"/>
            <a:ext cx="7886700" cy="693737"/>
          </a:xfrm>
        </p:spPr>
        <p:txBody>
          <a:bodyPr/>
          <a:lstStyle/>
          <a:p>
            <a:pPr algn="ctr" eaLnBrk="1" hangingPunct="1">
              <a:defRPr/>
            </a:pPr>
            <a:r>
              <a:rPr lang="en-PH" altLang="en-US" sz="3200" b="1" dirty="0">
                <a:solidFill>
                  <a:srgbClr val="002147"/>
                </a:solidFill>
                <a:latin typeface="+mn-lt"/>
              </a:rPr>
              <a:t>To summarize</a:t>
            </a:r>
          </a:p>
        </p:txBody>
      </p:sp>
      <p:sp>
        <p:nvSpPr>
          <p:cNvPr id="10" name="TextBox 9"/>
          <p:cNvSpPr txBox="1"/>
          <p:nvPr/>
        </p:nvSpPr>
        <p:spPr>
          <a:xfrm>
            <a:off x="1373479" y="859262"/>
            <a:ext cx="9177977" cy="523220"/>
          </a:xfrm>
          <a:prstGeom prst="rect">
            <a:avLst/>
          </a:prstGeom>
          <a:noFill/>
        </p:spPr>
        <p:txBody>
          <a:bodyPr wrap="square" rtlCol="0">
            <a:spAutoFit/>
          </a:bodyPr>
          <a:lstStyle/>
          <a:p>
            <a:r>
              <a:rPr lang="en-US" sz="2800" dirty="0"/>
              <a:t>Geography plays a key role in public health by offering :</a:t>
            </a:r>
          </a:p>
        </p:txBody>
      </p:sp>
      <p:sp>
        <p:nvSpPr>
          <p:cNvPr id="11" name="Right Arrow 10"/>
          <p:cNvSpPr/>
          <p:nvPr/>
        </p:nvSpPr>
        <p:spPr>
          <a:xfrm>
            <a:off x="870373" y="910791"/>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2" name="TextBox 11"/>
          <p:cNvSpPr txBox="1"/>
          <p:nvPr/>
        </p:nvSpPr>
        <p:spPr>
          <a:xfrm>
            <a:off x="2026661" y="1494630"/>
            <a:ext cx="8301562" cy="3262432"/>
          </a:xfrm>
          <a:prstGeom prst="rect">
            <a:avLst/>
          </a:prstGeom>
          <a:noFill/>
        </p:spPr>
        <p:txBody>
          <a:bodyPr wrap="square" rtlCol="0">
            <a:spAutoFit/>
          </a:bodyPr>
          <a:lstStyle/>
          <a:p>
            <a:pPr marL="447675" indent="-447675">
              <a:spcAft>
                <a:spcPts val="1200"/>
              </a:spcAft>
              <a:buFont typeface="Arial" pitchFamily="34" charset="0"/>
              <a:buChar char="•"/>
            </a:pPr>
            <a:r>
              <a:rPr lang="en-US" sz="2800" dirty="0"/>
              <a:t>A neutral “platform” for the integration, visualization, and analysis of data coming from different sources</a:t>
            </a:r>
          </a:p>
          <a:p>
            <a:pPr marL="447675" indent="-447675">
              <a:spcAft>
                <a:spcPts val="1200"/>
              </a:spcAft>
              <a:buFont typeface="Arial" pitchFamily="34" charset="0"/>
              <a:buChar char="•"/>
            </a:pPr>
            <a:r>
              <a:rPr lang="en-US" sz="2800" dirty="0"/>
              <a:t>A “tool” to support geographically-based decision making and therefore a more systemic and systematic approach to solving public health challenges</a:t>
            </a:r>
          </a:p>
        </p:txBody>
      </p:sp>
      <p:sp>
        <p:nvSpPr>
          <p:cNvPr id="13" name="TextBox 12"/>
          <p:cNvSpPr txBox="1"/>
          <p:nvPr/>
        </p:nvSpPr>
        <p:spPr>
          <a:xfrm>
            <a:off x="1390153" y="4996358"/>
            <a:ext cx="9746160" cy="954107"/>
          </a:xfrm>
          <a:prstGeom prst="rect">
            <a:avLst/>
          </a:prstGeom>
          <a:noFill/>
        </p:spPr>
        <p:txBody>
          <a:bodyPr wrap="square" rtlCol="0">
            <a:spAutoFit/>
          </a:bodyPr>
          <a:lstStyle/>
          <a:p>
            <a:r>
              <a:rPr lang="en-US" sz="2800" dirty="0"/>
              <a:t>Geography is an important dimension that should be captured in any Health Information System</a:t>
            </a:r>
          </a:p>
        </p:txBody>
      </p:sp>
      <p:sp>
        <p:nvSpPr>
          <p:cNvPr id="15" name="Right Arrow 14"/>
          <p:cNvSpPr/>
          <p:nvPr/>
        </p:nvSpPr>
        <p:spPr>
          <a:xfrm>
            <a:off x="870373" y="5051529"/>
            <a:ext cx="431726" cy="421882"/>
          </a:xfrm>
          <a:prstGeom prst="rightArrow">
            <a:avLst/>
          </a:prstGeom>
          <a:solidFill>
            <a:srgbClr val="D8AA37"/>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Tree>
    <p:extLst>
      <p:ext uri="{BB962C8B-B14F-4D97-AF65-F5344CB8AC3E}">
        <p14:creationId xmlns:p14="http://schemas.microsoft.com/office/powerpoint/2010/main" val="1327402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7666</TotalTime>
  <Words>2024</Words>
  <Application>Microsoft Office PowerPoint</Application>
  <PresentationFormat>Widescreen</PresentationFormat>
  <Paragraphs>224</Paragraphs>
  <Slides>21</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SimSun</vt:lpstr>
      <vt:lpstr>Arial</vt:lpstr>
      <vt:lpstr>Calibri</vt:lpstr>
      <vt:lpstr>Calibri Light</vt:lpstr>
      <vt:lpstr>Google Sans</vt:lpstr>
      <vt:lpstr>Open Sans</vt:lpstr>
      <vt:lpstr>Söhne</vt:lpstr>
      <vt:lpstr>Times New Roman</vt:lpstr>
      <vt:lpstr>MORU Epi</vt:lpstr>
      <vt:lpstr>PowerPoint Presentation</vt:lpstr>
      <vt:lpstr>Public Health</vt:lpstr>
      <vt:lpstr>Risk Assessment</vt:lpstr>
      <vt:lpstr>PowerPoint Presentation</vt:lpstr>
      <vt:lpstr>PowerPoint Presentation</vt:lpstr>
      <vt:lpstr>PowerPoint Presentation</vt:lpstr>
      <vt:lpstr>Policy formulation</vt:lpstr>
      <vt:lpstr>Policy formulation</vt:lpstr>
      <vt:lpstr>To summarize</vt:lpstr>
      <vt:lpstr>Geospatial data and technologies</vt:lpstr>
      <vt:lpstr>The most important use cases for the use of geospatial data and technologies in public health</vt:lpstr>
      <vt:lpstr>Potential of geospatial data and technologies in public health</vt:lpstr>
      <vt:lpstr>Georeferenced master 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Steeve Ebener</cp:lastModifiedBy>
  <cp:revision>202</cp:revision>
  <dcterms:created xsi:type="dcterms:W3CDTF">2021-09-02T13:03:17Z</dcterms:created>
  <dcterms:modified xsi:type="dcterms:W3CDTF">2024-06-28T03:55:36Z</dcterms:modified>
</cp:coreProperties>
</file>